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371" r:id="rId2"/>
    <p:sldId id="258" r:id="rId3"/>
    <p:sldId id="259" r:id="rId4"/>
    <p:sldId id="360" r:id="rId5"/>
    <p:sldId id="372" r:id="rId6"/>
    <p:sldId id="272" r:id="rId7"/>
    <p:sldId id="364" r:id="rId8"/>
    <p:sldId id="365" r:id="rId9"/>
    <p:sldId id="366" r:id="rId10"/>
    <p:sldId id="367" r:id="rId11"/>
    <p:sldId id="369" r:id="rId12"/>
    <p:sldId id="370" r:id="rId13"/>
    <p:sldId id="373" r:id="rId14"/>
    <p:sldId id="264" r:id="rId15"/>
    <p:sldId id="262" r:id="rId16"/>
    <p:sldId id="362" r:id="rId17"/>
    <p:sldId id="358" r:id="rId18"/>
    <p:sldId id="260" r:id="rId19"/>
    <p:sldId id="256" r:id="rId20"/>
    <p:sldId id="263" r:id="rId21"/>
    <p:sldId id="361" r:id="rId22"/>
    <p:sldId id="363"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FAC"/>
    <a:srgbClr val="006B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C6DBF5-D7D6-48C1-BFF5-02F2C732061F}" v="5" dt="2026-01-26T14:53:23.5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3343" autoAdjust="0"/>
  </p:normalViewPr>
  <p:slideViewPr>
    <p:cSldViewPr snapToGrid="0" snapToObjects="1">
      <p:cViewPr>
        <p:scale>
          <a:sx n="75" d="100"/>
          <a:sy n="75" d="100"/>
        </p:scale>
        <p:origin x="300" y="318"/>
      </p:cViewPr>
      <p:guideLst/>
    </p:cSldViewPr>
  </p:slideViewPr>
  <p:notesTextViewPr>
    <p:cViewPr>
      <p:scale>
        <a:sx n="1" d="1"/>
        <a:sy n="1" d="1"/>
      </p:scale>
      <p:origin x="0" y="0"/>
    </p:cViewPr>
  </p:notesTextViewPr>
  <p:sorterViewPr>
    <p:cViewPr>
      <p:scale>
        <a:sx n="50" d="100"/>
        <a:sy n="50" d="100"/>
      </p:scale>
      <p:origin x="0" y="0"/>
    </p:cViewPr>
  </p:sorterViewPr>
  <p:notesViewPr>
    <p:cSldViewPr snapToGrid="0" snapToObjects="1">
      <p:cViewPr varScale="1">
        <p:scale>
          <a:sx n="69" d="100"/>
          <a:sy n="69" d="100"/>
        </p:scale>
        <p:origin x="225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diagrams/_rels/data1.xml.rels><?xml version="1.0" encoding="UTF-8" standalone="yes"?>
<Relationships xmlns="http://schemas.openxmlformats.org/package/2006/relationships"><Relationship Id="rId1" Type="http://schemas.openxmlformats.org/officeDocument/2006/relationships/hyperlink" Target="https://bible.usccb.org/bible/luke/1#50001042-t"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bible.usccb.org/bible/luke/1#50001042-t"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1EC7F5-6C8E-4D1B-9D5D-A74CE11270D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07A7147-8543-425D-8446-961579B6D70A}">
      <dgm:prSet phldrT="[Text]" custT="1"/>
      <dgm:spPr/>
      <dgm:t>
        <a:bodyPr/>
        <a:lstStyle/>
        <a:p>
          <a:r>
            <a:rPr lang="en-US" sz="2800" dirty="0"/>
            <a:t>300 AD – First documented discussions of Mary’s sinlessness</a:t>
          </a:r>
        </a:p>
      </dgm:t>
    </dgm:pt>
    <dgm:pt modelId="{B88251E6-7811-418E-96DD-BEF34BAF5819}" type="parTrans" cxnId="{C8167F81-419A-4829-BF2E-F2D2B8BF90A6}">
      <dgm:prSet/>
      <dgm:spPr/>
      <dgm:t>
        <a:bodyPr/>
        <a:lstStyle/>
        <a:p>
          <a:endParaRPr lang="en-US"/>
        </a:p>
      </dgm:t>
    </dgm:pt>
    <dgm:pt modelId="{6298E13A-9A55-459D-B330-03AE1970A11C}" type="sibTrans" cxnId="{C8167F81-419A-4829-BF2E-F2D2B8BF90A6}">
      <dgm:prSet/>
      <dgm:spPr/>
      <dgm:t>
        <a:bodyPr/>
        <a:lstStyle/>
        <a:p>
          <a:endParaRPr lang="en-US"/>
        </a:p>
      </dgm:t>
    </dgm:pt>
    <dgm:pt modelId="{D6622447-852E-4A92-B987-1964D31DE67B}">
      <dgm:prSet phldrT="[Text]" custT="1"/>
      <dgm:spPr/>
      <dgm:t>
        <a:bodyPr/>
        <a:lstStyle/>
        <a:p>
          <a:r>
            <a:rPr lang="en-US" sz="2800" dirty="0"/>
            <a:t>Scriptural References - </a:t>
          </a:r>
        </a:p>
      </dgm:t>
    </dgm:pt>
    <dgm:pt modelId="{3D747B34-6C3B-4480-ADE9-087C57079EB1}" type="parTrans" cxnId="{FD191049-2393-4B21-A74B-6BC09D05DE0C}">
      <dgm:prSet/>
      <dgm:spPr/>
      <dgm:t>
        <a:bodyPr/>
        <a:lstStyle/>
        <a:p>
          <a:endParaRPr lang="en-US"/>
        </a:p>
      </dgm:t>
    </dgm:pt>
    <dgm:pt modelId="{9A77D10F-6AA0-40D8-91F9-E4D7E3CA1D39}" type="sibTrans" cxnId="{FD191049-2393-4B21-A74B-6BC09D05DE0C}">
      <dgm:prSet/>
      <dgm:spPr/>
      <dgm:t>
        <a:bodyPr/>
        <a:lstStyle/>
        <a:p>
          <a:endParaRPr lang="en-US"/>
        </a:p>
      </dgm:t>
    </dgm:pt>
    <dgm:pt modelId="{57D2F753-71C0-4987-8AEC-E54AE3698829}">
      <dgm:prSet custT="1"/>
      <dgm:spPr/>
      <dgm:t>
        <a:bodyPr/>
        <a:lstStyle/>
        <a:p>
          <a:r>
            <a:rPr lang="en-US" sz="2800" dirty="0"/>
            <a:t>Luke 1:42  “Most blessed are you among women, and blessed is the fruit of your womb.</a:t>
          </a:r>
          <a:r>
            <a:rPr lang="en-US" sz="2800" baseline="30000" dirty="0">
              <a:hlinkClick xmlns:r="http://schemas.openxmlformats.org/officeDocument/2006/relationships" r:id="rId1"/>
            </a:rPr>
            <a:t>t</a:t>
          </a:r>
          <a:endParaRPr lang="en-US" sz="2800" dirty="0"/>
        </a:p>
      </dgm:t>
    </dgm:pt>
    <dgm:pt modelId="{B9F843C3-DB7E-415C-AE35-0BE07AFC919D}" type="parTrans" cxnId="{6AF97BAE-FCAB-43E9-85BD-FD3FC50E2A5E}">
      <dgm:prSet/>
      <dgm:spPr/>
      <dgm:t>
        <a:bodyPr/>
        <a:lstStyle/>
        <a:p>
          <a:endParaRPr lang="en-US"/>
        </a:p>
      </dgm:t>
    </dgm:pt>
    <dgm:pt modelId="{B46CA90A-6984-4E52-9481-C3B4944F49B6}" type="sibTrans" cxnId="{6AF97BAE-FCAB-43E9-85BD-FD3FC50E2A5E}">
      <dgm:prSet/>
      <dgm:spPr/>
      <dgm:t>
        <a:bodyPr/>
        <a:lstStyle/>
        <a:p>
          <a:endParaRPr lang="en-US"/>
        </a:p>
      </dgm:t>
    </dgm:pt>
    <dgm:pt modelId="{3D9EBC34-F4D7-448F-8C94-93911A12E269}">
      <dgm:prSet custT="1"/>
      <dgm:spPr/>
      <dgm:t>
        <a:bodyPr/>
        <a:lstStyle/>
        <a:p>
          <a:r>
            <a:rPr lang="en-US" sz="2800" dirty="0"/>
            <a:t>Luke 1:28   “Hail, full of grace; the Lord is with you.”</a:t>
          </a:r>
        </a:p>
      </dgm:t>
    </dgm:pt>
    <dgm:pt modelId="{49DA5503-9C18-40E5-B673-D980EDBF71A2}" type="sibTrans" cxnId="{8C83FB1A-DE0B-4FEC-84B9-B388231F046F}">
      <dgm:prSet/>
      <dgm:spPr/>
      <dgm:t>
        <a:bodyPr/>
        <a:lstStyle/>
        <a:p>
          <a:endParaRPr lang="en-US"/>
        </a:p>
      </dgm:t>
    </dgm:pt>
    <dgm:pt modelId="{7F3D654C-74E6-415E-850B-48C2671E405E}" type="parTrans" cxnId="{8C83FB1A-DE0B-4FEC-84B9-B388231F046F}">
      <dgm:prSet/>
      <dgm:spPr/>
      <dgm:t>
        <a:bodyPr/>
        <a:lstStyle/>
        <a:p>
          <a:endParaRPr lang="en-US"/>
        </a:p>
      </dgm:t>
    </dgm:pt>
    <dgm:pt modelId="{4C8E178A-337F-4642-891A-6C938DDD5EE7}" type="pres">
      <dgm:prSet presAssocID="{671EC7F5-6C8E-4D1B-9D5D-A74CE11270DC}" presName="linear" presStyleCnt="0">
        <dgm:presLayoutVars>
          <dgm:dir/>
          <dgm:animLvl val="lvl"/>
          <dgm:resizeHandles val="exact"/>
        </dgm:presLayoutVars>
      </dgm:prSet>
      <dgm:spPr/>
    </dgm:pt>
    <dgm:pt modelId="{C6902863-F140-4DC8-9919-4CE0B3867B48}" type="pres">
      <dgm:prSet presAssocID="{107A7147-8543-425D-8446-961579B6D70A}" presName="parentLin" presStyleCnt="0"/>
      <dgm:spPr/>
    </dgm:pt>
    <dgm:pt modelId="{7325472B-6844-406A-AF72-0A95A63B1553}" type="pres">
      <dgm:prSet presAssocID="{107A7147-8543-425D-8446-961579B6D70A}" presName="parentLeftMargin" presStyleLbl="node1" presStyleIdx="0" presStyleCnt="4"/>
      <dgm:spPr/>
    </dgm:pt>
    <dgm:pt modelId="{4ED770F3-177B-4187-A7AE-C4614C0EB53C}" type="pres">
      <dgm:prSet presAssocID="{107A7147-8543-425D-8446-961579B6D70A}" presName="parentText" presStyleLbl="node1" presStyleIdx="0" presStyleCnt="4">
        <dgm:presLayoutVars>
          <dgm:chMax val="0"/>
          <dgm:bulletEnabled val="1"/>
        </dgm:presLayoutVars>
      </dgm:prSet>
      <dgm:spPr/>
    </dgm:pt>
    <dgm:pt modelId="{CA6A6087-2672-4EC7-9CF5-61FC4FD922B9}" type="pres">
      <dgm:prSet presAssocID="{107A7147-8543-425D-8446-961579B6D70A}" presName="negativeSpace" presStyleCnt="0"/>
      <dgm:spPr/>
    </dgm:pt>
    <dgm:pt modelId="{D38A268A-C200-4104-A8C7-4963AFF18D71}" type="pres">
      <dgm:prSet presAssocID="{107A7147-8543-425D-8446-961579B6D70A}" presName="childText" presStyleLbl="conFgAcc1" presStyleIdx="0" presStyleCnt="4">
        <dgm:presLayoutVars>
          <dgm:bulletEnabled val="1"/>
        </dgm:presLayoutVars>
      </dgm:prSet>
      <dgm:spPr/>
    </dgm:pt>
    <dgm:pt modelId="{D6700EC6-5F33-4748-8509-4B50AB2B4567}" type="pres">
      <dgm:prSet presAssocID="{6298E13A-9A55-459D-B330-03AE1970A11C}" presName="spaceBetweenRectangles" presStyleCnt="0"/>
      <dgm:spPr/>
    </dgm:pt>
    <dgm:pt modelId="{1B36294D-B69D-492B-9D92-9513A1B5766A}" type="pres">
      <dgm:prSet presAssocID="{D6622447-852E-4A92-B987-1964D31DE67B}" presName="parentLin" presStyleCnt="0"/>
      <dgm:spPr/>
    </dgm:pt>
    <dgm:pt modelId="{91041C85-E90C-451A-B953-5FCD0AE88E3C}" type="pres">
      <dgm:prSet presAssocID="{D6622447-852E-4A92-B987-1964D31DE67B}" presName="parentLeftMargin" presStyleLbl="node1" presStyleIdx="0" presStyleCnt="4"/>
      <dgm:spPr/>
    </dgm:pt>
    <dgm:pt modelId="{4EA90128-E565-4553-9231-2F08D50E7B7F}" type="pres">
      <dgm:prSet presAssocID="{D6622447-852E-4A92-B987-1964D31DE67B}" presName="parentText" presStyleLbl="node1" presStyleIdx="1" presStyleCnt="4">
        <dgm:presLayoutVars>
          <dgm:chMax val="0"/>
          <dgm:bulletEnabled val="1"/>
        </dgm:presLayoutVars>
      </dgm:prSet>
      <dgm:spPr/>
    </dgm:pt>
    <dgm:pt modelId="{FAF59130-331B-4B64-ADD2-D878B800EF8F}" type="pres">
      <dgm:prSet presAssocID="{D6622447-852E-4A92-B987-1964D31DE67B}" presName="negativeSpace" presStyleCnt="0"/>
      <dgm:spPr/>
    </dgm:pt>
    <dgm:pt modelId="{1E67C8D2-8099-442F-AB3B-B8D5A906AC6B}" type="pres">
      <dgm:prSet presAssocID="{D6622447-852E-4A92-B987-1964D31DE67B}" presName="childText" presStyleLbl="conFgAcc1" presStyleIdx="1" presStyleCnt="4">
        <dgm:presLayoutVars>
          <dgm:bulletEnabled val="1"/>
        </dgm:presLayoutVars>
      </dgm:prSet>
      <dgm:spPr/>
    </dgm:pt>
    <dgm:pt modelId="{382B8311-96D4-4A08-87FF-3534FC1C0F0D}" type="pres">
      <dgm:prSet presAssocID="{9A77D10F-6AA0-40D8-91F9-E4D7E3CA1D39}" presName="spaceBetweenRectangles" presStyleCnt="0"/>
      <dgm:spPr/>
    </dgm:pt>
    <dgm:pt modelId="{599E0230-A9C9-458B-87FB-26F3B96BE51E}" type="pres">
      <dgm:prSet presAssocID="{3D9EBC34-F4D7-448F-8C94-93911A12E269}" presName="parentLin" presStyleCnt="0"/>
      <dgm:spPr/>
    </dgm:pt>
    <dgm:pt modelId="{D20BA189-C215-419F-A518-178A272C621A}" type="pres">
      <dgm:prSet presAssocID="{3D9EBC34-F4D7-448F-8C94-93911A12E269}" presName="parentLeftMargin" presStyleLbl="node1" presStyleIdx="1" presStyleCnt="4"/>
      <dgm:spPr/>
    </dgm:pt>
    <dgm:pt modelId="{CE3FDC12-E1C5-40D6-A7C2-BB849F4847E2}" type="pres">
      <dgm:prSet presAssocID="{3D9EBC34-F4D7-448F-8C94-93911A12E269}" presName="parentText" presStyleLbl="node1" presStyleIdx="2" presStyleCnt="4">
        <dgm:presLayoutVars>
          <dgm:chMax val="0"/>
          <dgm:bulletEnabled val="1"/>
        </dgm:presLayoutVars>
      </dgm:prSet>
      <dgm:spPr/>
    </dgm:pt>
    <dgm:pt modelId="{3411B6AB-28A5-49D5-8E50-995A3EC20C3E}" type="pres">
      <dgm:prSet presAssocID="{3D9EBC34-F4D7-448F-8C94-93911A12E269}" presName="negativeSpace" presStyleCnt="0"/>
      <dgm:spPr/>
    </dgm:pt>
    <dgm:pt modelId="{A5C419E9-A57D-4A5A-BB31-0DCBFE107225}" type="pres">
      <dgm:prSet presAssocID="{3D9EBC34-F4D7-448F-8C94-93911A12E269}" presName="childText" presStyleLbl="conFgAcc1" presStyleIdx="2" presStyleCnt="4">
        <dgm:presLayoutVars>
          <dgm:bulletEnabled val="1"/>
        </dgm:presLayoutVars>
      </dgm:prSet>
      <dgm:spPr/>
    </dgm:pt>
    <dgm:pt modelId="{E53E41D9-A270-4249-A0A6-DA06397C611C}" type="pres">
      <dgm:prSet presAssocID="{49DA5503-9C18-40E5-B673-D980EDBF71A2}" presName="spaceBetweenRectangles" presStyleCnt="0"/>
      <dgm:spPr/>
    </dgm:pt>
    <dgm:pt modelId="{B5D8252E-81E3-4CF9-957C-B369BB247158}" type="pres">
      <dgm:prSet presAssocID="{57D2F753-71C0-4987-8AEC-E54AE3698829}" presName="parentLin" presStyleCnt="0"/>
      <dgm:spPr/>
    </dgm:pt>
    <dgm:pt modelId="{5B8A3F32-8E66-40EC-B86A-28E1D3CEB510}" type="pres">
      <dgm:prSet presAssocID="{57D2F753-71C0-4987-8AEC-E54AE3698829}" presName="parentLeftMargin" presStyleLbl="node1" presStyleIdx="2" presStyleCnt="4"/>
      <dgm:spPr/>
    </dgm:pt>
    <dgm:pt modelId="{1C63D531-EC93-4AF9-ABEA-D9D6EAE1A32D}" type="pres">
      <dgm:prSet presAssocID="{57D2F753-71C0-4987-8AEC-E54AE3698829}" presName="parentText" presStyleLbl="node1" presStyleIdx="3" presStyleCnt="4">
        <dgm:presLayoutVars>
          <dgm:chMax val="0"/>
          <dgm:bulletEnabled val="1"/>
        </dgm:presLayoutVars>
      </dgm:prSet>
      <dgm:spPr/>
    </dgm:pt>
    <dgm:pt modelId="{EC5F5597-CF9A-42C2-8607-AB9DF3494F2E}" type="pres">
      <dgm:prSet presAssocID="{57D2F753-71C0-4987-8AEC-E54AE3698829}" presName="negativeSpace" presStyleCnt="0"/>
      <dgm:spPr/>
    </dgm:pt>
    <dgm:pt modelId="{9960ACB2-18C0-4E4E-9ED0-EF519C136023}" type="pres">
      <dgm:prSet presAssocID="{57D2F753-71C0-4987-8AEC-E54AE3698829}" presName="childText" presStyleLbl="conFgAcc1" presStyleIdx="3" presStyleCnt="4">
        <dgm:presLayoutVars>
          <dgm:bulletEnabled val="1"/>
        </dgm:presLayoutVars>
      </dgm:prSet>
      <dgm:spPr/>
    </dgm:pt>
  </dgm:ptLst>
  <dgm:cxnLst>
    <dgm:cxn modelId="{E9154C15-F3B9-4BBE-A943-60057D47FBC2}" type="presOf" srcId="{57D2F753-71C0-4987-8AEC-E54AE3698829}" destId="{1C63D531-EC93-4AF9-ABEA-D9D6EAE1A32D}" srcOrd="1" destOrd="0" presId="urn:microsoft.com/office/officeart/2005/8/layout/list1"/>
    <dgm:cxn modelId="{8C83FB1A-DE0B-4FEC-84B9-B388231F046F}" srcId="{671EC7F5-6C8E-4D1B-9D5D-A74CE11270DC}" destId="{3D9EBC34-F4D7-448F-8C94-93911A12E269}" srcOrd="2" destOrd="0" parTransId="{7F3D654C-74E6-415E-850B-48C2671E405E}" sibTransId="{49DA5503-9C18-40E5-B673-D980EDBF71A2}"/>
    <dgm:cxn modelId="{41D2161D-A5CD-4146-A41C-051A01BC85DC}" type="presOf" srcId="{D6622447-852E-4A92-B987-1964D31DE67B}" destId="{4EA90128-E565-4553-9231-2F08D50E7B7F}" srcOrd="1" destOrd="0" presId="urn:microsoft.com/office/officeart/2005/8/layout/list1"/>
    <dgm:cxn modelId="{E4F73E1F-4A30-4AA4-ADA8-FDD93C6A056C}" type="presOf" srcId="{107A7147-8543-425D-8446-961579B6D70A}" destId="{4ED770F3-177B-4187-A7AE-C4614C0EB53C}" srcOrd="1" destOrd="0" presId="urn:microsoft.com/office/officeart/2005/8/layout/list1"/>
    <dgm:cxn modelId="{4BE0252F-0B6D-4B29-83C9-94DADDDB3863}" type="presOf" srcId="{3D9EBC34-F4D7-448F-8C94-93911A12E269}" destId="{D20BA189-C215-419F-A518-178A272C621A}" srcOrd="0" destOrd="0" presId="urn:microsoft.com/office/officeart/2005/8/layout/list1"/>
    <dgm:cxn modelId="{75E7EA65-498B-437B-8398-9E385C918C7A}" type="presOf" srcId="{671EC7F5-6C8E-4D1B-9D5D-A74CE11270DC}" destId="{4C8E178A-337F-4642-891A-6C938DDD5EE7}" srcOrd="0" destOrd="0" presId="urn:microsoft.com/office/officeart/2005/8/layout/list1"/>
    <dgm:cxn modelId="{FD191049-2393-4B21-A74B-6BC09D05DE0C}" srcId="{671EC7F5-6C8E-4D1B-9D5D-A74CE11270DC}" destId="{D6622447-852E-4A92-B987-1964D31DE67B}" srcOrd="1" destOrd="0" parTransId="{3D747B34-6C3B-4480-ADE9-087C57079EB1}" sibTransId="{9A77D10F-6AA0-40D8-91F9-E4D7E3CA1D39}"/>
    <dgm:cxn modelId="{DDCB9349-A39A-42BF-BDA3-1F707353AB03}" type="presOf" srcId="{107A7147-8543-425D-8446-961579B6D70A}" destId="{7325472B-6844-406A-AF72-0A95A63B1553}" srcOrd="0" destOrd="0" presId="urn:microsoft.com/office/officeart/2005/8/layout/list1"/>
    <dgm:cxn modelId="{2786977E-2962-4440-A3D5-8A2FB8E2E21F}" type="presOf" srcId="{3D9EBC34-F4D7-448F-8C94-93911A12E269}" destId="{CE3FDC12-E1C5-40D6-A7C2-BB849F4847E2}" srcOrd="1" destOrd="0" presId="urn:microsoft.com/office/officeart/2005/8/layout/list1"/>
    <dgm:cxn modelId="{C8167F81-419A-4829-BF2E-F2D2B8BF90A6}" srcId="{671EC7F5-6C8E-4D1B-9D5D-A74CE11270DC}" destId="{107A7147-8543-425D-8446-961579B6D70A}" srcOrd="0" destOrd="0" parTransId="{B88251E6-7811-418E-96DD-BEF34BAF5819}" sibTransId="{6298E13A-9A55-459D-B330-03AE1970A11C}"/>
    <dgm:cxn modelId="{6AF97BAE-FCAB-43E9-85BD-FD3FC50E2A5E}" srcId="{671EC7F5-6C8E-4D1B-9D5D-A74CE11270DC}" destId="{57D2F753-71C0-4987-8AEC-E54AE3698829}" srcOrd="3" destOrd="0" parTransId="{B9F843C3-DB7E-415C-AE35-0BE07AFC919D}" sibTransId="{B46CA90A-6984-4E52-9481-C3B4944F49B6}"/>
    <dgm:cxn modelId="{D9FE8BDB-9F37-42F2-925A-86D662C617F9}" type="presOf" srcId="{57D2F753-71C0-4987-8AEC-E54AE3698829}" destId="{5B8A3F32-8E66-40EC-B86A-28E1D3CEB510}" srcOrd="0" destOrd="0" presId="urn:microsoft.com/office/officeart/2005/8/layout/list1"/>
    <dgm:cxn modelId="{BBE644FB-F3D9-4E63-BCFA-3BD1D91C3E98}" type="presOf" srcId="{D6622447-852E-4A92-B987-1964D31DE67B}" destId="{91041C85-E90C-451A-B953-5FCD0AE88E3C}" srcOrd="0" destOrd="0" presId="urn:microsoft.com/office/officeart/2005/8/layout/list1"/>
    <dgm:cxn modelId="{8EDA19B1-792E-4D62-A569-86AFC0817C16}" type="presParOf" srcId="{4C8E178A-337F-4642-891A-6C938DDD5EE7}" destId="{C6902863-F140-4DC8-9919-4CE0B3867B48}" srcOrd="0" destOrd="0" presId="urn:microsoft.com/office/officeart/2005/8/layout/list1"/>
    <dgm:cxn modelId="{0D42E1EA-17B9-496E-ACCB-5CD04C7BDC3C}" type="presParOf" srcId="{C6902863-F140-4DC8-9919-4CE0B3867B48}" destId="{7325472B-6844-406A-AF72-0A95A63B1553}" srcOrd="0" destOrd="0" presId="urn:microsoft.com/office/officeart/2005/8/layout/list1"/>
    <dgm:cxn modelId="{9D20BCF6-047E-4EFD-BE80-E4E87658954B}" type="presParOf" srcId="{C6902863-F140-4DC8-9919-4CE0B3867B48}" destId="{4ED770F3-177B-4187-A7AE-C4614C0EB53C}" srcOrd="1" destOrd="0" presId="urn:microsoft.com/office/officeart/2005/8/layout/list1"/>
    <dgm:cxn modelId="{4DC7827A-D1CC-478D-848F-BB34A76DFAA8}" type="presParOf" srcId="{4C8E178A-337F-4642-891A-6C938DDD5EE7}" destId="{CA6A6087-2672-4EC7-9CF5-61FC4FD922B9}" srcOrd="1" destOrd="0" presId="urn:microsoft.com/office/officeart/2005/8/layout/list1"/>
    <dgm:cxn modelId="{449A29D6-7CC4-4B0B-9DFB-1A777C45BD4B}" type="presParOf" srcId="{4C8E178A-337F-4642-891A-6C938DDD5EE7}" destId="{D38A268A-C200-4104-A8C7-4963AFF18D71}" srcOrd="2" destOrd="0" presId="urn:microsoft.com/office/officeart/2005/8/layout/list1"/>
    <dgm:cxn modelId="{C2FB252C-856C-40C9-9338-3E2FA1AE5416}" type="presParOf" srcId="{4C8E178A-337F-4642-891A-6C938DDD5EE7}" destId="{D6700EC6-5F33-4748-8509-4B50AB2B4567}" srcOrd="3" destOrd="0" presId="urn:microsoft.com/office/officeart/2005/8/layout/list1"/>
    <dgm:cxn modelId="{B8A25BC9-E962-41E9-B5C1-826B186185DF}" type="presParOf" srcId="{4C8E178A-337F-4642-891A-6C938DDD5EE7}" destId="{1B36294D-B69D-492B-9D92-9513A1B5766A}" srcOrd="4" destOrd="0" presId="urn:microsoft.com/office/officeart/2005/8/layout/list1"/>
    <dgm:cxn modelId="{D1AB7543-D242-4027-9F30-E233F46DBA34}" type="presParOf" srcId="{1B36294D-B69D-492B-9D92-9513A1B5766A}" destId="{91041C85-E90C-451A-B953-5FCD0AE88E3C}" srcOrd="0" destOrd="0" presId="urn:microsoft.com/office/officeart/2005/8/layout/list1"/>
    <dgm:cxn modelId="{E9F5F620-303D-4F3F-A73D-8D5F4426E349}" type="presParOf" srcId="{1B36294D-B69D-492B-9D92-9513A1B5766A}" destId="{4EA90128-E565-4553-9231-2F08D50E7B7F}" srcOrd="1" destOrd="0" presId="urn:microsoft.com/office/officeart/2005/8/layout/list1"/>
    <dgm:cxn modelId="{2A396BCB-B102-4760-BB01-8DA4F7387087}" type="presParOf" srcId="{4C8E178A-337F-4642-891A-6C938DDD5EE7}" destId="{FAF59130-331B-4B64-ADD2-D878B800EF8F}" srcOrd="5" destOrd="0" presId="urn:microsoft.com/office/officeart/2005/8/layout/list1"/>
    <dgm:cxn modelId="{616C16FC-003D-4C3C-8A2D-F51AE142E926}" type="presParOf" srcId="{4C8E178A-337F-4642-891A-6C938DDD5EE7}" destId="{1E67C8D2-8099-442F-AB3B-B8D5A906AC6B}" srcOrd="6" destOrd="0" presId="urn:microsoft.com/office/officeart/2005/8/layout/list1"/>
    <dgm:cxn modelId="{A17FD285-644E-43EC-BFB2-949F2E050A2A}" type="presParOf" srcId="{4C8E178A-337F-4642-891A-6C938DDD5EE7}" destId="{382B8311-96D4-4A08-87FF-3534FC1C0F0D}" srcOrd="7" destOrd="0" presId="urn:microsoft.com/office/officeart/2005/8/layout/list1"/>
    <dgm:cxn modelId="{90C5330F-EC7B-4FD0-A84B-84ECFF0CB58F}" type="presParOf" srcId="{4C8E178A-337F-4642-891A-6C938DDD5EE7}" destId="{599E0230-A9C9-458B-87FB-26F3B96BE51E}" srcOrd="8" destOrd="0" presId="urn:microsoft.com/office/officeart/2005/8/layout/list1"/>
    <dgm:cxn modelId="{40E8BF3A-2140-447F-84E9-74C60F05EDCF}" type="presParOf" srcId="{599E0230-A9C9-458B-87FB-26F3B96BE51E}" destId="{D20BA189-C215-419F-A518-178A272C621A}" srcOrd="0" destOrd="0" presId="urn:microsoft.com/office/officeart/2005/8/layout/list1"/>
    <dgm:cxn modelId="{BCADDA75-7CCC-4E21-A3A6-DA19D57B77C9}" type="presParOf" srcId="{599E0230-A9C9-458B-87FB-26F3B96BE51E}" destId="{CE3FDC12-E1C5-40D6-A7C2-BB849F4847E2}" srcOrd="1" destOrd="0" presId="urn:microsoft.com/office/officeart/2005/8/layout/list1"/>
    <dgm:cxn modelId="{47B9B44D-9040-47E4-A15F-D7D7FBB55144}" type="presParOf" srcId="{4C8E178A-337F-4642-891A-6C938DDD5EE7}" destId="{3411B6AB-28A5-49D5-8E50-995A3EC20C3E}" srcOrd="9" destOrd="0" presId="urn:microsoft.com/office/officeart/2005/8/layout/list1"/>
    <dgm:cxn modelId="{5D9A7041-86C8-4632-8387-CA46AF63622A}" type="presParOf" srcId="{4C8E178A-337F-4642-891A-6C938DDD5EE7}" destId="{A5C419E9-A57D-4A5A-BB31-0DCBFE107225}" srcOrd="10" destOrd="0" presId="urn:microsoft.com/office/officeart/2005/8/layout/list1"/>
    <dgm:cxn modelId="{84DDAFA1-56C7-4328-87E2-50FBC2539BE5}" type="presParOf" srcId="{4C8E178A-337F-4642-891A-6C938DDD5EE7}" destId="{E53E41D9-A270-4249-A0A6-DA06397C611C}" srcOrd="11" destOrd="0" presId="urn:microsoft.com/office/officeart/2005/8/layout/list1"/>
    <dgm:cxn modelId="{6E2884DC-3E53-496B-9C94-FCA1578271A2}" type="presParOf" srcId="{4C8E178A-337F-4642-891A-6C938DDD5EE7}" destId="{B5D8252E-81E3-4CF9-957C-B369BB247158}" srcOrd="12" destOrd="0" presId="urn:microsoft.com/office/officeart/2005/8/layout/list1"/>
    <dgm:cxn modelId="{C5291F94-D3B1-4B9B-BE28-080064BD8BD7}" type="presParOf" srcId="{B5D8252E-81E3-4CF9-957C-B369BB247158}" destId="{5B8A3F32-8E66-40EC-B86A-28E1D3CEB510}" srcOrd="0" destOrd="0" presId="urn:microsoft.com/office/officeart/2005/8/layout/list1"/>
    <dgm:cxn modelId="{C283C735-2903-48DC-9A95-FF8BD2B77F9A}" type="presParOf" srcId="{B5D8252E-81E3-4CF9-957C-B369BB247158}" destId="{1C63D531-EC93-4AF9-ABEA-D9D6EAE1A32D}" srcOrd="1" destOrd="0" presId="urn:microsoft.com/office/officeart/2005/8/layout/list1"/>
    <dgm:cxn modelId="{F8706016-667F-4CB8-AF8D-DF02B54D0242}" type="presParOf" srcId="{4C8E178A-337F-4642-891A-6C938DDD5EE7}" destId="{EC5F5597-CF9A-42C2-8607-AB9DF3494F2E}" srcOrd="13" destOrd="0" presId="urn:microsoft.com/office/officeart/2005/8/layout/list1"/>
    <dgm:cxn modelId="{ACD9E190-825D-4947-B3BC-68492400D1FB}" type="presParOf" srcId="{4C8E178A-337F-4642-891A-6C938DDD5EE7}" destId="{9960ACB2-18C0-4E4E-9ED0-EF519C136023}"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0A662D-0A81-4514-B55D-9D168510672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69F204B-1E25-42C1-95E8-4B8FA2FF9821}">
      <dgm:prSet custT="1"/>
      <dgm:spPr>
        <a:solidFill>
          <a:schemeClr val="accent5">
            <a:lumMod val="60000"/>
            <a:lumOff val="40000"/>
          </a:schemeClr>
        </a:solidFill>
      </dgm:spPr>
      <dgm:t>
        <a:bodyPr/>
        <a:lstStyle/>
        <a:p>
          <a:r>
            <a:rPr lang="en-US" sz="2800" dirty="0">
              <a:latin typeface="Arial" panose="020B0604020202020204" pitchFamily="34" charset="0"/>
              <a:cs typeface="Arial" panose="020B0604020202020204" pitchFamily="34" charset="0"/>
            </a:rPr>
            <a:t>Lyon remained a center that really focused on Marian devotions.</a:t>
          </a:r>
        </a:p>
      </dgm:t>
    </dgm:pt>
    <dgm:pt modelId="{1A0C02CC-9B37-4A32-9D22-29926B9186E7}" type="parTrans" cxnId="{8F2153DD-D3EA-4189-93F4-E0849AB29966}">
      <dgm:prSet/>
      <dgm:spPr/>
      <dgm:t>
        <a:bodyPr/>
        <a:lstStyle/>
        <a:p>
          <a:endParaRPr lang="en-US"/>
        </a:p>
      </dgm:t>
    </dgm:pt>
    <dgm:pt modelId="{11F2511A-3D8B-45BC-A903-F1FB857A9D5E}" type="sibTrans" cxnId="{8F2153DD-D3EA-4189-93F4-E0849AB29966}">
      <dgm:prSet/>
      <dgm:spPr/>
      <dgm:t>
        <a:bodyPr/>
        <a:lstStyle/>
        <a:p>
          <a:endParaRPr lang="en-US"/>
        </a:p>
      </dgm:t>
    </dgm:pt>
    <dgm:pt modelId="{F33668AD-4366-40C7-B2C8-9B9B80B4196F}">
      <dgm:prSet custT="1"/>
      <dgm:spPr/>
      <dgm:t>
        <a:bodyPr/>
        <a:lstStyle/>
        <a:p>
          <a:r>
            <a:rPr lang="en-US" sz="2800" dirty="0">
              <a:latin typeface="Arial" panose="020B0604020202020204" pitchFamily="34" charset="0"/>
              <a:cs typeface="Arial" panose="020B0604020202020204" pitchFamily="34" charset="0"/>
            </a:rPr>
            <a:t>Frederic Ozanam grew up in Lyon.</a:t>
          </a:r>
        </a:p>
      </dgm:t>
    </dgm:pt>
    <dgm:pt modelId="{15BC8B90-076F-432A-BBB7-0FBC82047EA9}" type="parTrans" cxnId="{E37818C6-21DF-481C-A98E-90373381353A}">
      <dgm:prSet/>
      <dgm:spPr/>
      <dgm:t>
        <a:bodyPr/>
        <a:lstStyle/>
        <a:p>
          <a:endParaRPr lang="en-US"/>
        </a:p>
      </dgm:t>
    </dgm:pt>
    <dgm:pt modelId="{2D840026-909B-481A-8F6C-FFFD6285F90E}" type="sibTrans" cxnId="{E37818C6-21DF-481C-A98E-90373381353A}">
      <dgm:prSet/>
      <dgm:spPr/>
      <dgm:t>
        <a:bodyPr/>
        <a:lstStyle/>
        <a:p>
          <a:endParaRPr lang="en-US"/>
        </a:p>
      </dgm:t>
    </dgm:pt>
    <dgm:pt modelId="{82D621E5-75E2-4090-8A36-D11BE7FDED25}" type="pres">
      <dgm:prSet presAssocID="{180A662D-0A81-4514-B55D-9D168510672C}" presName="linear" presStyleCnt="0">
        <dgm:presLayoutVars>
          <dgm:animLvl val="lvl"/>
          <dgm:resizeHandles val="exact"/>
        </dgm:presLayoutVars>
      </dgm:prSet>
      <dgm:spPr/>
    </dgm:pt>
    <dgm:pt modelId="{4718A14A-91CF-46FD-BF6B-42E5414C920F}" type="pres">
      <dgm:prSet presAssocID="{C69F204B-1E25-42C1-95E8-4B8FA2FF9821}" presName="parentText" presStyleLbl="node1" presStyleIdx="0" presStyleCnt="2" custScaleY="180095" custLinFactY="-72650" custLinFactNeighborY="-100000">
        <dgm:presLayoutVars>
          <dgm:chMax val="0"/>
          <dgm:bulletEnabled val="1"/>
        </dgm:presLayoutVars>
      </dgm:prSet>
      <dgm:spPr/>
    </dgm:pt>
    <dgm:pt modelId="{D57B3C2F-28DC-497C-94A3-422973847286}" type="pres">
      <dgm:prSet presAssocID="{11F2511A-3D8B-45BC-A903-F1FB857A9D5E}" presName="spacer" presStyleCnt="0"/>
      <dgm:spPr/>
    </dgm:pt>
    <dgm:pt modelId="{49690029-02F9-4EDC-9A84-1BAEC8952D95}" type="pres">
      <dgm:prSet presAssocID="{F33668AD-4366-40C7-B2C8-9B9B80B4196F}" presName="parentText" presStyleLbl="node1" presStyleIdx="1" presStyleCnt="2" custScaleY="140237" custLinFactY="-7664" custLinFactNeighborY="-100000">
        <dgm:presLayoutVars>
          <dgm:chMax val="0"/>
          <dgm:bulletEnabled val="1"/>
        </dgm:presLayoutVars>
      </dgm:prSet>
      <dgm:spPr/>
    </dgm:pt>
  </dgm:ptLst>
  <dgm:cxnLst>
    <dgm:cxn modelId="{30776908-B960-445F-864F-7050FAE8AC1F}" type="presOf" srcId="{C69F204B-1E25-42C1-95E8-4B8FA2FF9821}" destId="{4718A14A-91CF-46FD-BF6B-42E5414C920F}" srcOrd="0" destOrd="0" presId="urn:microsoft.com/office/officeart/2005/8/layout/vList2"/>
    <dgm:cxn modelId="{1AE7934C-1258-44CF-93A4-0EA553FEE49E}" type="presOf" srcId="{180A662D-0A81-4514-B55D-9D168510672C}" destId="{82D621E5-75E2-4090-8A36-D11BE7FDED25}" srcOrd="0" destOrd="0" presId="urn:microsoft.com/office/officeart/2005/8/layout/vList2"/>
    <dgm:cxn modelId="{E37818C6-21DF-481C-A98E-90373381353A}" srcId="{180A662D-0A81-4514-B55D-9D168510672C}" destId="{F33668AD-4366-40C7-B2C8-9B9B80B4196F}" srcOrd="1" destOrd="0" parTransId="{15BC8B90-076F-432A-BBB7-0FBC82047EA9}" sibTransId="{2D840026-909B-481A-8F6C-FFFD6285F90E}"/>
    <dgm:cxn modelId="{8F2153DD-D3EA-4189-93F4-E0849AB29966}" srcId="{180A662D-0A81-4514-B55D-9D168510672C}" destId="{C69F204B-1E25-42C1-95E8-4B8FA2FF9821}" srcOrd="0" destOrd="0" parTransId="{1A0C02CC-9B37-4A32-9D22-29926B9186E7}" sibTransId="{11F2511A-3D8B-45BC-A903-F1FB857A9D5E}"/>
    <dgm:cxn modelId="{AA1886F8-545D-4E33-A5D4-91831ADD9E2E}" type="presOf" srcId="{F33668AD-4366-40C7-B2C8-9B9B80B4196F}" destId="{49690029-02F9-4EDC-9A84-1BAEC8952D95}" srcOrd="0" destOrd="0" presId="urn:microsoft.com/office/officeart/2005/8/layout/vList2"/>
    <dgm:cxn modelId="{85E8201A-59D7-4A06-878B-B3AB5C2DDFF4}" type="presParOf" srcId="{82D621E5-75E2-4090-8A36-D11BE7FDED25}" destId="{4718A14A-91CF-46FD-BF6B-42E5414C920F}" srcOrd="0" destOrd="0" presId="urn:microsoft.com/office/officeart/2005/8/layout/vList2"/>
    <dgm:cxn modelId="{F8E16B9E-8B8A-4CDC-A624-28A3A10D3BA2}" type="presParOf" srcId="{82D621E5-75E2-4090-8A36-D11BE7FDED25}" destId="{D57B3C2F-28DC-497C-94A3-422973847286}" srcOrd="1" destOrd="0" presId="urn:microsoft.com/office/officeart/2005/8/layout/vList2"/>
    <dgm:cxn modelId="{73417B08-294D-437E-B0A0-0970C1E5A240}" type="presParOf" srcId="{82D621E5-75E2-4090-8A36-D11BE7FDED25}" destId="{49690029-02F9-4EDC-9A84-1BAEC8952D9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A268A-C200-4104-A8C7-4963AFF18D71}">
      <dsp:nvSpPr>
        <dsp:cNvPr id="0" name=""/>
        <dsp:cNvSpPr/>
      </dsp:nvSpPr>
      <dsp:spPr>
        <a:xfrm>
          <a:off x="0" y="463789"/>
          <a:ext cx="11049000"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D770F3-177B-4187-A7AE-C4614C0EB53C}">
      <dsp:nvSpPr>
        <dsp:cNvPr id="0" name=""/>
        <dsp:cNvSpPr/>
      </dsp:nvSpPr>
      <dsp:spPr>
        <a:xfrm>
          <a:off x="552450" y="80029"/>
          <a:ext cx="77343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244600">
            <a:lnSpc>
              <a:spcPct val="90000"/>
            </a:lnSpc>
            <a:spcBef>
              <a:spcPct val="0"/>
            </a:spcBef>
            <a:spcAft>
              <a:spcPct val="35000"/>
            </a:spcAft>
            <a:buNone/>
          </a:pPr>
          <a:r>
            <a:rPr lang="en-US" sz="2800" kern="1200" dirty="0"/>
            <a:t>300 AD – First documented discussions of Mary’s sinlessness</a:t>
          </a:r>
        </a:p>
      </dsp:txBody>
      <dsp:txXfrm>
        <a:off x="589917" y="117496"/>
        <a:ext cx="7659366" cy="692586"/>
      </dsp:txXfrm>
    </dsp:sp>
    <dsp:sp modelId="{1E67C8D2-8099-442F-AB3B-B8D5A906AC6B}">
      <dsp:nvSpPr>
        <dsp:cNvPr id="0" name=""/>
        <dsp:cNvSpPr/>
      </dsp:nvSpPr>
      <dsp:spPr>
        <a:xfrm>
          <a:off x="0" y="1643149"/>
          <a:ext cx="11049000"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A90128-E565-4553-9231-2F08D50E7B7F}">
      <dsp:nvSpPr>
        <dsp:cNvPr id="0" name=""/>
        <dsp:cNvSpPr/>
      </dsp:nvSpPr>
      <dsp:spPr>
        <a:xfrm>
          <a:off x="552450" y="1259389"/>
          <a:ext cx="77343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244600">
            <a:lnSpc>
              <a:spcPct val="90000"/>
            </a:lnSpc>
            <a:spcBef>
              <a:spcPct val="0"/>
            </a:spcBef>
            <a:spcAft>
              <a:spcPct val="35000"/>
            </a:spcAft>
            <a:buNone/>
          </a:pPr>
          <a:r>
            <a:rPr lang="en-US" sz="2800" kern="1200" dirty="0"/>
            <a:t>Scriptural References - </a:t>
          </a:r>
        </a:p>
      </dsp:txBody>
      <dsp:txXfrm>
        <a:off x="589917" y="1296856"/>
        <a:ext cx="7659366" cy="692586"/>
      </dsp:txXfrm>
    </dsp:sp>
    <dsp:sp modelId="{A5C419E9-A57D-4A5A-BB31-0DCBFE107225}">
      <dsp:nvSpPr>
        <dsp:cNvPr id="0" name=""/>
        <dsp:cNvSpPr/>
      </dsp:nvSpPr>
      <dsp:spPr>
        <a:xfrm>
          <a:off x="0" y="2822509"/>
          <a:ext cx="11049000"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3FDC12-E1C5-40D6-A7C2-BB849F4847E2}">
      <dsp:nvSpPr>
        <dsp:cNvPr id="0" name=""/>
        <dsp:cNvSpPr/>
      </dsp:nvSpPr>
      <dsp:spPr>
        <a:xfrm>
          <a:off x="552450" y="2438749"/>
          <a:ext cx="77343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244600">
            <a:lnSpc>
              <a:spcPct val="90000"/>
            </a:lnSpc>
            <a:spcBef>
              <a:spcPct val="0"/>
            </a:spcBef>
            <a:spcAft>
              <a:spcPct val="35000"/>
            </a:spcAft>
            <a:buNone/>
          </a:pPr>
          <a:r>
            <a:rPr lang="en-US" sz="2800" kern="1200" dirty="0"/>
            <a:t>Luke 1:28   “Hail, full of grace; the Lord is with you.”</a:t>
          </a:r>
        </a:p>
      </dsp:txBody>
      <dsp:txXfrm>
        <a:off x="589917" y="2476216"/>
        <a:ext cx="7659366" cy="692586"/>
      </dsp:txXfrm>
    </dsp:sp>
    <dsp:sp modelId="{9960ACB2-18C0-4E4E-9ED0-EF519C136023}">
      <dsp:nvSpPr>
        <dsp:cNvPr id="0" name=""/>
        <dsp:cNvSpPr/>
      </dsp:nvSpPr>
      <dsp:spPr>
        <a:xfrm>
          <a:off x="0" y="4001870"/>
          <a:ext cx="11049000"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63D531-EC93-4AF9-ABEA-D9D6EAE1A32D}">
      <dsp:nvSpPr>
        <dsp:cNvPr id="0" name=""/>
        <dsp:cNvSpPr/>
      </dsp:nvSpPr>
      <dsp:spPr>
        <a:xfrm>
          <a:off x="552450" y="3618110"/>
          <a:ext cx="77343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244600">
            <a:lnSpc>
              <a:spcPct val="90000"/>
            </a:lnSpc>
            <a:spcBef>
              <a:spcPct val="0"/>
            </a:spcBef>
            <a:spcAft>
              <a:spcPct val="35000"/>
            </a:spcAft>
            <a:buNone/>
          </a:pPr>
          <a:r>
            <a:rPr lang="en-US" sz="2800" kern="1200" dirty="0"/>
            <a:t>Luke 1:42  “Most blessed are you among women, and blessed is the fruit of your womb.</a:t>
          </a:r>
          <a:r>
            <a:rPr lang="en-US" sz="2800" kern="1200" baseline="30000" dirty="0">
              <a:hlinkClick xmlns:r="http://schemas.openxmlformats.org/officeDocument/2006/relationships" r:id="rId1"/>
            </a:rPr>
            <a:t>t</a:t>
          </a:r>
          <a:endParaRPr lang="en-US" sz="2800" kern="1200" dirty="0"/>
        </a:p>
      </dsp:txBody>
      <dsp:txXfrm>
        <a:off x="589917" y="3655577"/>
        <a:ext cx="7659366" cy="692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18A14A-91CF-46FD-BF6B-42E5414C920F}">
      <dsp:nvSpPr>
        <dsp:cNvPr id="0" name=""/>
        <dsp:cNvSpPr/>
      </dsp:nvSpPr>
      <dsp:spPr>
        <a:xfrm>
          <a:off x="0" y="0"/>
          <a:ext cx="5443025" cy="2634942"/>
        </a:xfrm>
        <a:prstGeom prst="roundRect">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Lyon remained a center that really focused on Marian devotions.</a:t>
          </a:r>
        </a:p>
      </dsp:txBody>
      <dsp:txXfrm>
        <a:off x="128627" y="128627"/>
        <a:ext cx="5185771" cy="2377688"/>
      </dsp:txXfrm>
    </dsp:sp>
    <dsp:sp modelId="{49690029-02F9-4EDC-9A84-1BAEC8952D95}">
      <dsp:nvSpPr>
        <dsp:cNvPr id="0" name=""/>
        <dsp:cNvSpPr/>
      </dsp:nvSpPr>
      <dsp:spPr>
        <a:xfrm>
          <a:off x="0" y="2533761"/>
          <a:ext cx="5443025" cy="20517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Frederic Ozanam grew up in Lyon.</a:t>
          </a:r>
        </a:p>
      </dsp:txBody>
      <dsp:txXfrm>
        <a:off x="100160" y="2633921"/>
        <a:ext cx="5242705" cy="185146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14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7C40FC-9204-324A-865C-764B115B0DEB}" type="datetimeFigureOut">
              <a:rPr lang="en-US" smtClean="0"/>
              <a:t>2/17/2026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ADB6D53-B1D7-C34F-B376-3F0D6F92F439}" type="slidenum">
              <a:rPr lang="en-US" smtClean="0"/>
              <a:t>‹#›</a:t>
            </a:fld>
            <a:endParaRPr lang="en-US"/>
          </a:p>
        </p:txBody>
      </p:sp>
    </p:spTree>
    <p:extLst>
      <p:ext uri="{BB962C8B-B14F-4D97-AF65-F5344CB8AC3E}">
        <p14:creationId xmlns:p14="http://schemas.microsoft.com/office/powerpoint/2010/main" val="560682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biblesociety.org.uk/explore-the-bible/read/eng/ESV/Exo/35/highlight:31/"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biblesociety.org.uk/explore-the-bible/read/eng/ESV/1Sam/16/highlight:13/"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Certainly, this Marian retreat may be presented anytime, and it is especially appropriate in May or October.</a:t>
            </a:r>
          </a:p>
        </p:txBody>
      </p:sp>
      <p:sp>
        <p:nvSpPr>
          <p:cNvPr id="4" name="Slide Number Placeholder 3"/>
          <p:cNvSpPr>
            <a:spLocks noGrp="1"/>
          </p:cNvSpPr>
          <p:nvPr>
            <p:ph type="sldNum" sz="quarter" idx="5"/>
          </p:nvPr>
        </p:nvSpPr>
        <p:spPr/>
        <p:txBody>
          <a:bodyPr/>
          <a:lstStyle/>
          <a:p>
            <a:fld id="{8ADB6D53-B1D7-C34F-B376-3F0D6F92F439}" type="slidenum">
              <a:rPr lang="en-US" smtClean="0"/>
              <a:t>1</a:t>
            </a:fld>
            <a:endParaRPr lang="en-US"/>
          </a:p>
        </p:txBody>
      </p:sp>
    </p:spTree>
    <p:extLst>
      <p:ext uri="{BB962C8B-B14F-4D97-AF65-F5344CB8AC3E}">
        <p14:creationId xmlns:p14="http://schemas.microsoft.com/office/powerpoint/2010/main" val="1990315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Let us pray this together, slowly.</a:t>
            </a:r>
          </a:p>
        </p:txBody>
      </p:sp>
      <p:sp>
        <p:nvSpPr>
          <p:cNvPr id="4" name="Slide Number Placeholder 3"/>
          <p:cNvSpPr>
            <a:spLocks noGrp="1"/>
          </p:cNvSpPr>
          <p:nvPr>
            <p:ph type="sldNum" sz="quarter" idx="5"/>
          </p:nvPr>
        </p:nvSpPr>
        <p:spPr/>
        <p:txBody>
          <a:bodyPr/>
          <a:lstStyle/>
          <a:p>
            <a:fld id="{8ADB6D53-B1D7-C34F-B376-3F0D6F92F439}" type="slidenum">
              <a:rPr lang="en-US" smtClean="0"/>
              <a:t>2</a:t>
            </a:fld>
            <a:endParaRPr lang="en-US"/>
          </a:p>
        </p:txBody>
      </p:sp>
    </p:spTree>
    <p:extLst>
      <p:ext uri="{BB962C8B-B14F-4D97-AF65-F5344CB8AC3E}">
        <p14:creationId xmlns:p14="http://schemas.microsoft.com/office/powerpoint/2010/main" val="3353509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This is an outline of what to expect during this retreat. Certainly, as Catholics we all have some level of devotion to our Blessed Mother. Today we’ll delve more deeply into how important she is to us as Vincentians.</a:t>
            </a:r>
          </a:p>
          <a:p>
            <a:endParaRPr lang="en-US" sz="1400" dirty="0"/>
          </a:p>
          <a:p>
            <a:r>
              <a:rPr lang="en-US" sz="1400" dirty="0"/>
              <a:t>From the beginning, Mary has had a privileged place for the Vincentian family. She is our inspiration to live our Christian attitudes and values. Our founder Frederic had a great devotion to our Blessed Mother so let’s dig deeper.</a:t>
            </a:r>
          </a:p>
        </p:txBody>
      </p:sp>
      <p:sp>
        <p:nvSpPr>
          <p:cNvPr id="4" name="Slide Number Placeholder 3"/>
          <p:cNvSpPr>
            <a:spLocks noGrp="1"/>
          </p:cNvSpPr>
          <p:nvPr>
            <p:ph type="sldNum" sz="quarter" idx="5"/>
          </p:nvPr>
        </p:nvSpPr>
        <p:spPr/>
        <p:txBody>
          <a:bodyPr/>
          <a:lstStyle/>
          <a:p>
            <a:fld id="{8ADB6D53-B1D7-C34F-B376-3F0D6F92F439}" type="slidenum">
              <a:rPr lang="en-US" smtClean="0"/>
              <a:t>3</a:t>
            </a:fld>
            <a:endParaRPr lang="en-US"/>
          </a:p>
        </p:txBody>
      </p:sp>
    </p:spTree>
    <p:extLst>
      <p:ext uri="{BB962C8B-B14F-4D97-AF65-F5344CB8AC3E}">
        <p14:creationId xmlns:p14="http://schemas.microsoft.com/office/powerpoint/2010/main" val="194782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many of us celebrated Mary’s month by placing a crown of flowers on the statue of Mary in church? We waited anxiously to hear who was chosen for that special task.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For centuries, the Catholic Church has set aside the entire month of May to honor the Mother of God. The custom spans centuries and cultures, with roots going back as far as the ancient Greeks. During medieval times, the tradition of “thirty-day devotion to Mary” came into being. Also called, “Lady Month”, the event initially was held from August 15-September 14. Although it wasn’t always held during May, Mary Month included 30 daily spiritual exercises honoring Mary. The custom became especially widespread during the 19</a:t>
            </a:r>
            <a:r>
              <a:rPr lang="en-US" baseline="30000" dirty="0"/>
              <a:t>th</a:t>
            </a:r>
            <a:r>
              <a:rPr lang="en-US" dirty="0"/>
              <a:t> century and remains in practice today. 		</a:t>
            </a:r>
          </a:p>
        </p:txBody>
      </p:sp>
      <p:sp>
        <p:nvSpPr>
          <p:cNvPr id="4" name="Slide Number Placeholder 3"/>
          <p:cNvSpPr>
            <a:spLocks noGrp="1"/>
          </p:cNvSpPr>
          <p:nvPr>
            <p:ph type="sldNum" sz="quarter" idx="5"/>
          </p:nvPr>
        </p:nvSpPr>
        <p:spPr/>
        <p:txBody>
          <a:bodyPr/>
          <a:lstStyle/>
          <a:p>
            <a:fld id="{8ADB6D53-B1D7-C34F-B376-3F0D6F92F439}" type="slidenum">
              <a:rPr lang="en-US" smtClean="0"/>
              <a:t>4</a:t>
            </a:fld>
            <a:endParaRPr lang="en-US"/>
          </a:p>
        </p:txBody>
      </p:sp>
    </p:spTree>
    <p:extLst>
      <p:ext uri="{BB962C8B-B14F-4D97-AF65-F5344CB8AC3E}">
        <p14:creationId xmlns:p14="http://schemas.microsoft.com/office/powerpoint/2010/main" val="2668643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5</a:t>
            </a:fld>
            <a:endParaRPr lang="en-US"/>
          </a:p>
        </p:txBody>
      </p:sp>
    </p:spTree>
    <p:extLst>
      <p:ext uri="{BB962C8B-B14F-4D97-AF65-F5344CB8AC3E}">
        <p14:creationId xmlns:p14="http://schemas.microsoft.com/office/powerpoint/2010/main" val="70148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 little history for context.</a:t>
            </a:r>
          </a:p>
          <a:p>
            <a:endParaRPr lang="en-US" dirty="0"/>
          </a:p>
          <a:p>
            <a:r>
              <a:rPr lang="en-US" dirty="0"/>
              <a:t>Mary, the Mother of Jesus Christ has always been seen as an essential part of the story of Jesus but starting as far back as 300 A.D. there was discussion of Mary’s purity – her sinlessness. The struggle for theologians over these hundreds of years was that </a:t>
            </a:r>
            <a:r>
              <a:rPr lang="en-US" b="1" dirty="0"/>
              <a:t>Jesus came for everyone – all of us need a Redeemer</a:t>
            </a:r>
            <a:r>
              <a:rPr lang="en-US" dirty="0"/>
              <a:t>. If Mary in fact was sinless, how is it that she needs a Redeemer. This was discussed worldwide in many ways and for </a:t>
            </a:r>
            <a:r>
              <a:rPr lang="en-US" b="1" dirty="0"/>
              <a:t>centuries</a:t>
            </a:r>
            <a:r>
              <a:rPr lang="en-US" dirty="0"/>
              <a:t>.</a:t>
            </a:r>
          </a:p>
          <a:p>
            <a:endParaRPr lang="en-US" dirty="0"/>
          </a:p>
          <a:p>
            <a:r>
              <a:rPr lang="en-US" dirty="0"/>
              <a:t>Many Church Fathers pointed to Scriptural references that make it clear Mary was sinless</a:t>
            </a:r>
          </a:p>
          <a:p>
            <a:endParaRPr lang="en-US" dirty="0"/>
          </a:p>
          <a:p>
            <a:r>
              <a:rPr lang="en-US" dirty="0"/>
              <a:t>The history of how this dogma evolved is too long for this retreat so let’s get closer to what likely impacted Frederic.</a:t>
            </a: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6</a:t>
            </a:fld>
            <a:endParaRPr lang="en-US"/>
          </a:p>
        </p:txBody>
      </p:sp>
    </p:spTree>
    <p:extLst>
      <p:ext uri="{BB962C8B-B14F-4D97-AF65-F5344CB8AC3E}">
        <p14:creationId xmlns:p14="http://schemas.microsoft.com/office/powerpoint/2010/main" val="1080821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see here, Frederic’s hometown of Lyon had long had a deep devotion to Mary. 	REFER TO SLIDE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small shrine built in honor of Mary since the middle ages was frequently visited by young Frederic.</a:t>
            </a: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7</a:t>
            </a:fld>
            <a:endParaRPr lang="en-US"/>
          </a:p>
        </p:txBody>
      </p:sp>
    </p:spTree>
    <p:extLst>
      <p:ext uri="{BB962C8B-B14F-4D97-AF65-F5344CB8AC3E}">
        <p14:creationId xmlns:p14="http://schemas.microsoft.com/office/powerpoint/2010/main" val="3779882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in 1852, a bronze statue of Mary was to be placed at </a:t>
            </a:r>
            <a:r>
              <a:rPr lang="en-US" dirty="0" err="1"/>
              <a:t>Fouviere</a:t>
            </a:r>
            <a:r>
              <a:rPr lang="en-US" dirty="0"/>
              <a:t> </a:t>
            </a:r>
            <a:r>
              <a:rPr lang="en-US" b="1" dirty="0"/>
              <a:t>on December 8</a:t>
            </a:r>
            <a:r>
              <a:rPr lang="en-US" b="1" baseline="30000" dirty="0"/>
              <a:t>th</a:t>
            </a:r>
            <a:r>
              <a:rPr lang="en-US" dirty="0"/>
              <a:t>.  The weather was stormy so it was thought that the event would have to be cancelled. But after intercession prayers to Mary the weather cleared. The people of Lyon lit candles in thanksgiving. The celebration has been done every year since 1852.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So certainly Frederic grew up in a city with a strong Marian devotion which he brought with him to Paris.</a:t>
            </a:r>
          </a:p>
        </p:txBody>
      </p:sp>
      <p:sp>
        <p:nvSpPr>
          <p:cNvPr id="4" name="Slide Number Placeholder 3"/>
          <p:cNvSpPr>
            <a:spLocks noGrp="1"/>
          </p:cNvSpPr>
          <p:nvPr>
            <p:ph type="sldNum" sz="quarter" idx="5"/>
          </p:nvPr>
        </p:nvSpPr>
        <p:spPr/>
        <p:txBody>
          <a:bodyPr/>
          <a:lstStyle/>
          <a:p>
            <a:fld id="{8ADB6D53-B1D7-C34F-B376-3F0D6F92F439}" type="slidenum">
              <a:rPr lang="en-US" smtClean="0"/>
              <a:t>8</a:t>
            </a:fld>
            <a:endParaRPr lang="en-US"/>
          </a:p>
        </p:txBody>
      </p:sp>
    </p:spTree>
    <p:extLst>
      <p:ext uri="{BB962C8B-B14F-4D97-AF65-F5344CB8AC3E}">
        <p14:creationId xmlns:p14="http://schemas.microsoft.com/office/powerpoint/2010/main" val="2948811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Frederic had just arrived in Paris to study as a student in late 1831. He was there when the medal was released in 1832. He received one of the first medals distributed that year.</a:t>
            </a:r>
          </a:p>
        </p:txBody>
      </p:sp>
      <p:sp>
        <p:nvSpPr>
          <p:cNvPr id="4" name="Slide Number Placeholder 3"/>
          <p:cNvSpPr>
            <a:spLocks noGrp="1"/>
          </p:cNvSpPr>
          <p:nvPr>
            <p:ph type="sldNum" sz="quarter" idx="5"/>
          </p:nvPr>
        </p:nvSpPr>
        <p:spPr/>
        <p:txBody>
          <a:bodyPr/>
          <a:lstStyle/>
          <a:p>
            <a:fld id="{8ADB6D53-B1D7-C34F-B376-3F0D6F92F439}" type="slidenum">
              <a:rPr lang="en-US" smtClean="0"/>
              <a:t>9</a:t>
            </a:fld>
            <a:endParaRPr lang="en-US"/>
          </a:p>
        </p:txBody>
      </p:sp>
    </p:spTree>
    <p:extLst>
      <p:ext uri="{BB962C8B-B14F-4D97-AF65-F5344CB8AC3E}">
        <p14:creationId xmlns:p14="http://schemas.microsoft.com/office/powerpoint/2010/main" val="688005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366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10</a:t>
            </a:fld>
            <a:endParaRPr lang="en-US"/>
          </a:p>
        </p:txBody>
      </p:sp>
    </p:spTree>
    <p:extLst>
      <p:ext uri="{BB962C8B-B14F-4D97-AF65-F5344CB8AC3E}">
        <p14:creationId xmlns:p14="http://schemas.microsoft.com/office/powerpoint/2010/main" val="3317743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DB6D53-B1D7-C34F-B376-3F0D6F92F439}" type="slidenum">
              <a:rPr lang="en-US" smtClean="0"/>
              <a:t>11</a:t>
            </a:fld>
            <a:endParaRPr lang="en-US"/>
          </a:p>
        </p:txBody>
      </p:sp>
    </p:spTree>
    <p:extLst>
      <p:ext uri="{BB962C8B-B14F-4D97-AF65-F5344CB8AC3E}">
        <p14:creationId xmlns:p14="http://schemas.microsoft.com/office/powerpoint/2010/main" val="3767923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reflecting on what Mary teaches us in Scripture, I’d like to mention the Vincentian Rosary, which some of you may already be using. If you’re not familiar with it, this slide is an example of what is offered.</a:t>
            </a:r>
          </a:p>
          <a:p>
            <a:endParaRPr lang="en-US" dirty="0"/>
          </a:p>
          <a:p>
            <a:r>
              <a:rPr lang="en-US" dirty="0"/>
              <a:t>Spiritual Advisors can use the Vincentian rosary for reflection. For example take one glorious mystery and share it with the members. Then have the members share how it speaks to them. Of course, all members can use this Vincentian rosary for private prayer.</a:t>
            </a:r>
          </a:p>
          <a:p>
            <a:endParaRPr lang="en-US" dirty="0"/>
          </a:p>
          <a:p>
            <a:r>
              <a:rPr lang="en-US" dirty="0"/>
              <a:t>Have copies of Vincentian Rosary available if possible.</a:t>
            </a:r>
          </a:p>
          <a:p>
            <a:endParaRPr lang="en-US" dirty="0"/>
          </a:p>
          <a:p>
            <a:r>
              <a:rPr lang="en-US" dirty="0"/>
              <a:t>Now that we better understand from history why Mary is the Society’s Patroness, let us reflect on Mary in Scripture.</a:t>
            </a:r>
          </a:p>
        </p:txBody>
      </p:sp>
      <p:sp>
        <p:nvSpPr>
          <p:cNvPr id="4" name="Slide Number Placeholder 3"/>
          <p:cNvSpPr>
            <a:spLocks noGrp="1"/>
          </p:cNvSpPr>
          <p:nvPr>
            <p:ph type="sldNum" sz="quarter" idx="5"/>
          </p:nvPr>
        </p:nvSpPr>
        <p:spPr/>
        <p:txBody>
          <a:bodyPr/>
          <a:lstStyle/>
          <a:p>
            <a:fld id="{8ADB6D53-B1D7-C34F-B376-3F0D6F92F439}" type="slidenum">
              <a:rPr lang="en-US" smtClean="0"/>
              <a:t>12</a:t>
            </a:fld>
            <a:endParaRPr lang="en-US"/>
          </a:p>
        </p:txBody>
      </p:sp>
    </p:spTree>
    <p:extLst>
      <p:ext uri="{BB962C8B-B14F-4D97-AF65-F5344CB8AC3E}">
        <p14:creationId xmlns:p14="http://schemas.microsoft.com/office/powerpoint/2010/main" val="3301871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F4340-AE69-6652-930D-8E3D6118F4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329C7-93ED-8F60-EE41-3021D49038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01157-81DE-B573-7BAD-D5674BF03BE3}"/>
              </a:ext>
            </a:extLst>
          </p:cNvPr>
          <p:cNvSpPr>
            <a:spLocks noGrp="1"/>
          </p:cNvSpPr>
          <p:nvPr>
            <p:ph type="body" idx="1"/>
          </p:nvPr>
        </p:nvSpPr>
        <p:spPr/>
        <p:txBody>
          <a:bodyPr/>
          <a:lstStyle/>
          <a:p>
            <a:r>
              <a:rPr lang="en-US" dirty="0"/>
              <a:t>		REFER TO THE SLIDE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When we think about all we learn in the Gospels, we might not notice that we hear Mary speak </a:t>
            </a:r>
            <a:r>
              <a:rPr lang="en-US" sz="1200" b="1" dirty="0"/>
              <a:t>just a few times</a:t>
            </a:r>
            <a:r>
              <a:rPr lang="en-US" sz="1200" dirty="0"/>
              <a:t>. However, the events themselves tell us so much.</a:t>
            </a:r>
          </a:p>
          <a:p>
            <a:endParaRPr lang="en-US" dirty="0"/>
          </a:p>
        </p:txBody>
      </p:sp>
      <p:sp>
        <p:nvSpPr>
          <p:cNvPr id="4" name="Slide Number Placeholder 3">
            <a:extLst>
              <a:ext uri="{FF2B5EF4-FFF2-40B4-BE49-F238E27FC236}">
                <a16:creationId xmlns:a16="http://schemas.microsoft.com/office/drawing/2014/main" id="{B03ADF3A-208D-8A74-662C-C4C752AE291D}"/>
              </a:ext>
            </a:extLst>
          </p:cNvPr>
          <p:cNvSpPr>
            <a:spLocks noGrp="1"/>
          </p:cNvSpPr>
          <p:nvPr>
            <p:ph type="sldNum" sz="quarter" idx="5"/>
          </p:nvPr>
        </p:nvSpPr>
        <p:spPr/>
        <p:txBody>
          <a:bodyPr/>
          <a:lstStyle/>
          <a:p>
            <a:fld id="{8ADB6D53-B1D7-C34F-B376-3F0D6F92F439}" type="slidenum">
              <a:rPr lang="en-US" smtClean="0"/>
              <a:t>13</a:t>
            </a:fld>
            <a:endParaRPr lang="en-US"/>
          </a:p>
        </p:txBody>
      </p:sp>
    </p:spTree>
    <p:extLst>
      <p:ext uri="{BB962C8B-B14F-4D97-AF65-F5344CB8AC3E}">
        <p14:creationId xmlns:p14="http://schemas.microsoft.com/office/powerpoint/2010/main" val="2579463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a:p>
            <a:r>
              <a:rPr lang="en-US" sz="1400" dirty="0"/>
              <a:t>Reflecting on the Annunciation, a couple of verses are striking. First, in Luke we read that </a:t>
            </a:r>
            <a:r>
              <a:rPr lang="en-US" sz="1400" i="1" dirty="0"/>
              <a:t>Mary was “perplexed</a:t>
            </a:r>
            <a:r>
              <a:rPr lang="en-US" sz="1400" dirty="0"/>
              <a:t>” by angel Gabriel’s words that the Holy Spirit will overshadow her.  It’s important to note that Mary did not question </a:t>
            </a:r>
            <a:r>
              <a:rPr lang="en-US" sz="1400" b="1" dirty="0"/>
              <a:t>who</a:t>
            </a:r>
            <a:r>
              <a:rPr lang="en-US" sz="1400" dirty="0"/>
              <a:t> the Holy Spirit is. As a devout Jewish woman she would have been aware of the Holy Spirit.</a:t>
            </a:r>
            <a:endParaRPr lang="en-US" sz="1400" i="1" dirty="0"/>
          </a:p>
          <a:p>
            <a:endParaRPr lang="en-US" sz="1400" i="1" dirty="0"/>
          </a:p>
          <a:p>
            <a:r>
              <a:rPr lang="en-US" sz="1400" dirty="0"/>
              <a:t>That phrase can fill us with hope since </a:t>
            </a:r>
            <a:r>
              <a:rPr lang="en-US" sz="1400" b="1" dirty="0"/>
              <a:t>even the Blessed Mother is confused</a:t>
            </a:r>
            <a:r>
              <a:rPr lang="en-US" sz="1400" dirty="0"/>
              <a:t> –just as we often are by God’s plan! Second, </a:t>
            </a:r>
            <a:r>
              <a:rPr lang="en-US" sz="1400" b="1" dirty="0"/>
              <a:t>it’s comforting that Mary questioned the angel</a:t>
            </a:r>
            <a:r>
              <a:rPr lang="en-US" sz="1400" dirty="0"/>
              <a:t>! What the angel told her didn’t make sense, so she asked “… how can this be?” Notice that Mary asks “</a:t>
            </a:r>
            <a:r>
              <a:rPr lang="en-US" sz="1400" b="1" dirty="0"/>
              <a:t>how</a:t>
            </a:r>
            <a:r>
              <a:rPr lang="en-US" sz="1400" dirty="0"/>
              <a:t>” can it be, and not simply “</a:t>
            </a:r>
            <a:r>
              <a:rPr lang="en-US" sz="1400" b="1" dirty="0"/>
              <a:t>can</a:t>
            </a:r>
            <a:r>
              <a:rPr lang="en-US" sz="1400" dirty="0"/>
              <a:t>” this be? That shows her </a:t>
            </a:r>
            <a:r>
              <a:rPr lang="en-US" sz="1400" b="1" dirty="0"/>
              <a:t>faith</a:t>
            </a:r>
            <a:r>
              <a:rPr lang="en-US" sz="1400" dirty="0"/>
              <a:t> in God’s power. She wasn’t questioning whether or not what the angel said could be done, but only </a:t>
            </a:r>
            <a:r>
              <a:rPr lang="en-US" sz="1400" b="1" dirty="0"/>
              <a:t>how</a:t>
            </a:r>
            <a:r>
              <a:rPr lang="en-US" sz="1400" dirty="0"/>
              <a:t> it would be done. </a:t>
            </a:r>
            <a:r>
              <a:rPr lang="en-US" sz="1400" i="1" dirty="0"/>
              <a:t>During the Annunciation, we can learn the importance of humility and surrendering ourselves to God throughout our lives.</a:t>
            </a:r>
          </a:p>
          <a:p>
            <a:endParaRPr lang="en-US" sz="1400" i="1" dirty="0"/>
          </a:p>
        </p:txBody>
      </p:sp>
      <p:sp>
        <p:nvSpPr>
          <p:cNvPr id="4" name="Slide Number Placeholder 3"/>
          <p:cNvSpPr>
            <a:spLocks noGrp="1"/>
          </p:cNvSpPr>
          <p:nvPr>
            <p:ph type="sldNum" sz="quarter" idx="5"/>
          </p:nvPr>
        </p:nvSpPr>
        <p:spPr/>
        <p:txBody>
          <a:bodyPr/>
          <a:lstStyle/>
          <a:p>
            <a:fld id="{8ADB6D53-B1D7-C34F-B376-3F0D6F92F439}" type="slidenum">
              <a:rPr lang="en-US" smtClean="0"/>
              <a:t>14</a:t>
            </a:fld>
            <a:endParaRPr lang="en-US"/>
          </a:p>
        </p:txBody>
      </p:sp>
    </p:spTree>
    <p:extLst>
      <p:ext uri="{BB962C8B-B14F-4D97-AF65-F5344CB8AC3E}">
        <p14:creationId xmlns:p14="http://schemas.microsoft.com/office/powerpoint/2010/main" val="752384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reflecting on Mary’s </a:t>
            </a:r>
            <a:r>
              <a:rPr lang="en-US" sz="1200" u="sng" dirty="0"/>
              <a:t>Visitation</a:t>
            </a:r>
            <a:r>
              <a:rPr lang="en-US" sz="1200" dirty="0"/>
              <a:t> to her cousin Elizabeth, we can learn quite a bit about how to serve our neighbors in need. Let’s reflect more deeply because t</a:t>
            </a:r>
            <a:r>
              <a:rPr lang="en-US" dirty="0">
                <a:latin typeface="Aptos" panose="020B0004020202020204" pitchFamily="34" charset="0"/>
              </a:rPr>
              <a:t>here is something so powerful about Mary’s visit to her cousin.</a:t>
            </a:r>
          </a:p>
          <a:p>
            <a:r>
              <a:rPr lang="en-US" dirty="0">
                <a:latin typeface="Aptos" panose="020B0004020202020204" pitchFamily="34" charset="0"/>
              </a:rPr>
              <a:t>     First Mary set out and </a:t>
            </a:r>
            <a:r>
              <a:rPr lang="en-US" i="1" dirty="0">
                <a:latin typeface="Aptos" panose="020B0004020202020204" pitchFamily="34" charset="0"/>
              </a:rPr>
              <a:t>traveled to the hill country </a:t>
            </a:r>
            <a:r>
              <a:rPr lang="en-US" dirty="0">
                <a:latin typeface="Aptos" panose="020B0004020202020204" pitchFamily="34" charset="0"/>
              </a:rPr>
              <a:t>– this was not an easy trip, and she undoubtedly had some difficulties, but she went because she knew her cousin would need help. </a:t>
            </a:r>
            <a:r>
              <a:rPr lang="en-US" b="1" dirty="0">
                <a:latin typeface="Aptos" panose="020B0004020202020204" pitchFamily="34" charset="0"/>
              </a:rPr>
              <a:t>Mary’s comfort was not primary, Elizabeth’s was</a:t>
            </a:r>
            <a:r>
              <a:rPr lang="en-US" dirty="0">
                <a:latin typeface="Aptos" panose="020B0004020202020204" pitchFamily="34" charset="0"/>
              </a:rPr>
              <a:t>. This can be a </a:t>
            </a:r>
            <a:r>
              <a:rPr lang="en-US" i="1" dirty="0">
                <a:latin typeface="Aptos" panose="020B0004020202020204" pitchFamily="34" charset="0"/>
              </a:rPr>
              <a:t>powerful reminder to us </a:t>
            </a:r>
            <a:r>
              <a:rPr lang="en-US" dirty="0">
                <a:latin typeface="Aptos" panose="020B0004020202020204" pitchFamily="34" charset="0"/>
              </a:rPr>
              <a:t>when we sometimes must deal with difficulties of assisting people in need, who often take us out of our comfort zone. Can we set aside our discomfort, our frustration and go willingly and with compassion to the friends who need us?</a:t>
            </a:r>
          </a:p>
          <a:p>
            <a:r>
              <a:rPr lang="en-US" dirty="0">
                <a:latin typeface="Aptos" panose="020B0004020202020204" pitchFamily="34" charset="0"/>
              </a:rPr>
              <a:t>     Notice that she </a:t>
            </a:r>
            <a:r>
              <a:rPr lang="en-US" b="1" dirty="0">
                <a:latin typeface="Aptos" panose="020B0004020202020204" pitchFamily="34" charset="0"/>
              </a:rPr>
              <a:t>traveled “in haste</a:t>
            </a:r>
            <a:r>
              <a:rPr lang="en-US" dirty="0">
                <a:latin typeface="Aptos" panose="020B0004020202020204" pitchFamily="34" charset="0"/>
              </a:rPr>
              <a:t>.” It might be good for us as Vincentians to reflect on this short phrase. Do we go out in haste to help our neighbors? Of course it’s not always possible, but how often do we hesitate, or make our friend in need wait until another day?</a:t>
            </a:r>
          </a:p>
          <a:p>
            <a:r>
              <a:rPr lang="en-US" dirty="0">
                <a:latin typeface="Aptos" panose="020B0004020202020204" pitchFamily="34" charset="0"/>
              </a:rPr>
              <a:t>      We need to pay attention to the statement that </a:t>
            </a:r>
            <a:r>
              <a:rPr lang="en-US" i="1" dirty="0">
                <a:latin typeface="Aptos" panose="020B0004020202020204" pitchFamily="34" charset="0"/>
              </a:rPr>
              <a:t>Mary went to her cousin and “entered the house</a:t>
            </a:r>
            <a:r>
              <a:rPr lang="en-US" dirty="0">
                <a:latin typeface="Aptos" panose="020B0004020202020204" pitchFamily="34" charset="0"/>
              </a:rPr>
              <a:t>.” </a:t>
            </a:r>
            <a:r>
              <a:rPr lang="en-US" b="1" dirty="0">
                <a:latin typeface="Aptos" panose="020B0004020202020204" pitchFamily="34" charset="0"/>
              </a:rPr>
              <a:t>Mary often acted with charity, not waiting for others to come to her</a:t>
            </a:r>
            <a:r>
              <a:rPr lang="en-US" dirty="0">
                <a:latin typeface="Aptos" panose="020B0004020202020204" pitchFamily="34" charset="0"/>
              </a:rPr>
              <a:t>, which we’ll see again with our next slide  </a:t>
            </a:r>
            <a:r>
              <a:rPr lang="en-US" b="1" dirty="0">
                <a:latin typeface="Aptos" panose="020B0004020202020204" pitchFamily="34" charset="0"/>
              </a:rPr>
              <a:t>Might this not be another teaching from Mary – that we must go to others where they live</a:t>
            </a:r>
            <a:r>
              <a:rPr lang="en-US" dirty="0">
                <a:latin typeface="Aptos" panose="020B0004020202020204" pitchFamily="34" charset="0"/>
              </a:rPr>
              <a:t>?”</a:t>
            </a:r>
          </a:p>
          <a:p>
            <a:r>
              <a:rPr lang="en-US" dirty="0">
                <a:latin typeface="Aptos" panose="020B0004020202020204" pitchFamily="34" charset="0"/>
              </a:rPr>
              <a:t>      One more striking detail that we might want to reflect on deeply within our conferences: “And Mary remained with her about 3 months and then returned to her home.” (Lk1:56)  Perhaps Mary needs to be our guide in our conferences as we discern how to help our friends walk out of poverty. </a:t>
            </a:r>
            <a:r>
              <a:rPr lang="en-US" i="1" dirty="0">
                <a:latin typeface="Aptos" panose="020B0004020202020204" pitchFamily="34" charset="0"/>
              </a:rPr>
              <a:t>Could Mary’s decision to stay with her cousin for 3 months encourage our decisions to stay with our friends in need for more than one visit, and rather be with them for more long-term problem solving</a:t>
            </a:r>
            <a:r>
              <a:rPr lang="en-US" dirty="0">
                <a:latin typeface="Aptos" panose="020B0004020202020204" pitchFamily="34" charset="0"/>
              </a:rPr>
              <a:t>? As always, such a decision needs discernment with the Holy Spirit as well as with Mary, but it does bear further reflection.</a:t>
            </a:r>
          </a:p>
        </p:txBody>
      </p:sp>
      <p:sp>
        <p:nvSpPr>
          <p:cNvPr id="4" name="Slide Number Placeholder 3"/>
          <p:cNvSpPr>
            <a:spLocks noGrp="1"/>
          </p:cNvSpPr>
          <p:nvPr>
            <p:ph type="sldNum" sz="quarter" idx="5"/>
          </p:nvPr>
        </p:nvSpPr>
        <p:spPr/>
        <p:txBody>
          <a:bodyPr/>
          <a:lstStyle/>
          <a:p>
            <a:fld id="{8ADB6D53-B1D7-C34F-B376-3F0D6F92F439}" type="slidenum">
              <a:rPr lang="en-US" smtClean="0"/>
              <a:t>15</a:t>
            </a:fld>
            <a:endParaRPr lang="en-US"/>
          </a:p>
        </p:txBody>
      </p:sp>
    </p:spTree>
    <p:extLst>
      <p:ext uri="{BB962C8B-B14F-4D97-AF65-F5344CB8AC3E}">
        <p14:creationId xmlns:p14="http://schemas.microsoft.com/office/powerpoint/2010/main" val="3355037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Although Mary doesn’t speak in this Gospel, as Vincentians we still can learn from her.</a:t>
            </a:r>
          </a:p>
          <a:p>
            <a:pPr marL="0" marR="0">
              <a:lnSpc>
                <a:spcPct val="107000"/>
              </a:lnSpc>
              <a:spcAft>
                <a:spcPts val="800"/>
              </a:spcAft>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First, we note that Mary and Joseph live their lives guided by the law of the Lord. Likely that wasn’t always easy, but they made no excuses, didn’t complain, but fulfilled the law. This was important enough that the evangelist included this event in his Gospel. It might be good for us to consider what we live by. First of course, are the teachings of Jesus which are clearly presented in our Catholic teachings. But as Vincentians we also have our Rule which gives us guidance and can answer most of our questions or dilemmas. Primary in the Rule is that spirituality is at the center of our Vincentian vocation, followed by service and friendship. Perhaps we need to go back and read our Rule within our conferences, as well as reflect on the Scriptures, asking Mary for her insight.</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It’s striking that Mary trusted Simeon enough to allow him to take Jesus into his arms. Was that easy for Mary? Did she know Simeon? Was it her trust in God that allowed her to give her newborn to this prophet? Perhaps we can ask Mary to help us when we are anxious or uncertain about the people we encounter, trusting in the Lord as she did.</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It has been noted that this Gospel sometimes is called “the story of encounter.” How appropriate for us – our encounters with God’s children in need are also our encounters with Christ. What does Mary teach us in this encounter story? She and Joseph are in the temple likely packed with crowds. They probably were surprised by Simeon and by Anna but they connected with them, didn’t turn from them, trusted in the Lord and accepted the unexpected encounters. Can we say the same? Where do we see the Lord? Are there times when we turn away? Can we recognize that we often may miss Him in the crowds of our life?</a:t>
            </a:r>
          </a:p>
          <a:p>
            <a:pPr marL="0" marR="0">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16</a:t>
            </a:fld>
            <a:endParaRPr lang="en-US"/>
          </a:p>
        </p:txBody>
      </p:sp>
    </p:spTree>
    <p:extLst>
      <p:ext uri="{BB962C8B-B14F-4D97-AF65-F5344CB8AC3E}">
        <p14:creationId xmlns:p14="http://schemas.microsoft.com/office/powerpoint/2010/main" val="3114664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indent="0">
              <a:buNone/>
            </a:pPr>
            <a:r>
              <a:rPr lang="en-US" sz="1200" dirty="0">
                <a:latin typeface="Aptos" panose="020B0004020202020204" pitchFamily="34" charset="0"/>
              </a:rPr>
              <a:t>What might Mary be teaching us here? First, anyone who’s ever lost track of a child – our own or someone else’s – even if only for a few minutes, can understand the anxiety of Mary and Joseph. We also understand Mary’s question of </a:t>
            </a:r>
            <a:r>
              <a:rPr lang="en-US" sz="1200" b="1" dirty="0">
                <a:latin typeface="Aptos" panose="020B0004020202020204" pitchFamily="34" charset="0"/>
              </a:rPr>
              <a:t>why</a:t>
            </a:r>
            <a:r>
              <a:rPr lang="en-US" sz="1200" dirty="0">
                <a:latin typeface="Aptos" panose="020B0004020202020204" pitchFamily="34" charset="0"/>
              </a:rPr>
              <a:t> when she found Jesus. But let’s reflect more deeply.</a:t>
            </a:r>
          </a:p>
          <a:p>
            <a:pPr marL="0" lvl="2" indent="0">
              <a:buNone/>
            </a:pPr>
            <a:endParaRPr lang="en-US" sz="1200" dirty="0">
              <a:latin typeface="Aptos" panose="020B0004020202020204" pitchFamily="34" charset="0"/>
            </a:endParaRPr>
          </a:p>
          <a:p>
            <a:pPr marL="342900" lvl="2" indent="-342900">
              <a:buFont typeface="Arial" panose="020B0604020202020204" pitchFamily="34" charset="0"/>
              <a:buChar char="•"/>
            </a:pPr>
            <a:r>
              <a:rPr lang="en-US" sz="1200" dirty="0">
                <a:latin typeface="Aptos" panose="020B0004020202020204" pitchFamily="34" charset="0"/>
              </a:rPr>
              <a:t>Mary asks her son WHY? </a:t>
            </a:r>
            <a:r>
              <a:rPr lang="en-US" sz="1200" b="1" dirty="0">
                <a:latin typeface="Aptos" panose="020B0004020202020204" pitchFamily="34" charset="0"/>
              </a:rPr>
              <a:t>Like us</a:t>
            </a:r>
            <a:r>
              <a:rPr lang="en-US" sz="1200" dirty="0">
                <a:latin typeface="Aptos" panose="020B0004020202020204" pitchFamily="34" charset="0"/>
              </a:rPr>
              <a:t>, Mary has questions, she and Joseph don’t understand… just like us. Mary did not always understand what was happening, she has anxious moments, and she questioned her son.  It’s </a:t>
            </a:r>
            <a:r>
              <a:rPr lang="en-US" sz="1200" b="1" dirty="0">
                <a:latin typeface="Aptos" panose="020B0004020202020204" pitchFamily="34" charset="0"/>
              </a:rPr>
              <a:t>encouraging that, like us, Mary sometimes struggles to grasp what it means to have Jesus in her life.</a:t>
            </a:r>
            <a:r>
              <a:rPr lang="en-US" sz="1200" dirty="0">
                <a:latin typeface="Aptos" panose="020B0004020202020204" pitchFamily="34" charset="0"/>
              </a:rPr>
              <a:t> But what is possibly most important for us to learn from Mary is that she treasured in her heart everything that happened.  She remembered every event, what she heard and saw and then reflected on what it all meant. That is an important lesson for us to learn as Vincentians. We need to reflect on the people and situations we encounter, praying for understanding, wisdom and compassion.</a:t>
            </a:r>
            <a:br>
              <a:rPr lang="en-US" sz="1200" dirty="0">
                <a:latin typeface="Aptos" panose="020B0004020202020204" pitchFamily="34" charset="0"/>
              </a:rPr>
            </a:br>
            <a:endParaRPr lang="en-US" sz="1200" dirty="0">
              <a:latin typeface="Aptos" panose="020B0004020202020204" pitchFamily="34" charset="0"/>
            </a:endParaRPr>
          </a:p>
          <a:p>
            <a:pPr marL="342900" lvl="2" indent="-342900">
              <a:buFont typeface="Arial" panose="020B0604020202020204" pitchFamily="34" charset="0"/>
              <a:buChar char="•"/>
            </a:pPr>
            <a:r>
              <a:rPr lang="en-US" sz="1200" dirty="0">
                <a:latin typeface="Aptos" panose="020B0004020202020204" pitchFamily="34" charset="0"/>
              </a:rPr>
              <a:t>How often in our conferences and councils are we anxious because funds are running low, or our membership numbers are down?  Do we take those anxious situations and ask God </a:t>
            </a:r>
            <a:r>
              <a:rPr lang="en-US" sz="1200" b="1" dirty="0">
                <a:latin typeface="Aptos" panose="020B0004020202020204" pitchFamily="34" charset="0"/>
              </a:rPr>
              <a:t>why</a:t>
            </a:r>
            <a:r>
              <a:rPr lang="en-US" sz="1200" dirty="0">
                <a:latin typeface="Aptos" panose="020B0004020202020204" pitchFamily="34" charset="0"/>
              </a:rPr>
              <a:t>? Are we honest in our prayers even when we don’t understand how or when or through whom God is answering? Is our spirituality deep enough that we can </a:t>
            </a:r>
            <a:r>
              <a:rPr lang="en-US" sz="1200" b="1" dirty="0">
                <a:latin typeface="Aptos" panose="020B0004020202020204" pitchFamily="34" charset="0"/>
              </a:rPr>
              <a:t>dare</a:t>
            </a:r>
            <a:r>
              <a:rPr lang="en-US" sz="1200" dirty="0">
                <a:latin typeface="Aptos" panose="020B0004020202020204" pitchFamily="34" charset="0"/>
              </a:rPr>
              <a:t> to ask God, WHY? Do we listen for His answer?</a:t>
            </a:r>
            <a:br>
              <a:rPr lang="en-US" sz="1200" dirty="0">
                <a:latin typeface="Aptos" panose="020B0004020202020204" pitchFamily="34" charset="0"/>
              </a:rPr>
            </a:br>
            <a:endParaRPr lang="en-US" sz="1200" dirty="0">
              <a:latin typeface="Aptos" panose="020B0004020202020204" pitchFamily="34" charset="0"/>
            </a:endParaRPr>
          </a:p>
          <a:p>
            <a:pPr marL="342900" lvl="2" indent="-342900">
              <a:buFont typeface="Arial" panose="020B0604020202020204" pitchFamily="34" charset="0"/>
              <a:buChar char="•"/>
            </a:pPr>
            <a:r>
              <a:rPr lang="en-US" sz="1200" dirty="0">
                <a:latin typeface="Aptos" panose="020B0004020202020204" pitchFamily="34" charset="0"/>
              </a:rPr>
              <a:t>Again, Mary keeping everything in her heart is a core teaching for us in our Vincentian vocation. Doing that might help us move from focusing on </a:t>
            </a:r>
            <a:r>
              <a:rPr lang="en-US" sz="1200" b="1" dirty="0">
                <a:latin typeface="Aptos" panose="020B0004020202020204" pitchFamily="34" charset="0"/>
              </a:rPr>
              <a:t>tasks</a:t>
            </a:r>
            <a:r>
              <a:rPr lang="en-US" sz="1200" dirty="0">
                <a:latin typeface="Aptos" panose="020B0004020202020204" pitchFamily="34" charset="0"/>
              </a:rPr>
              <a:t> to focusing on the </a:t>
            </a:r>
            <a:r>
              <a:rPr lang="en-US" sz="1200" b="1" dirty="0">
                <a:latin typeface="Aptos" panose="020B0004020202020204" pitchFamily="34" charset="0"/>
              </a:rPr>
              <a:t>relationships in our encounters and recognizing Christ present, and the Holy Spirit guiding us.</a:t>
            </a: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17</a:t>
            </a:fld>
            <a:endParaRPr lang="en-US"/>
          </a:p>
        </p:txBody>
      </p:sp>
    </p:spTree>
    <p:extLst>
      <p:ext uri="{BB962C8B-B14F-4D97-AF65-F5344CB8AC3E}">
        <p14:creationId xmlns:p14="http://schemas.microsoft.com/office/powerpoint/2010/main" val="2129900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Georgia" panose="02040502050405020303" pitchFamily="18" charset="0"/>
              </a:rPr>
              <a:t>At the wedding Feast at Cana Mary, ever attentive to the needs of others, notices that the wedding couple has run out of wine. She approaches her son, Jesus, and lets him know about the situation. Then she says her </a:t>
            </a:r>
            <a:r>
              <a:rPr lang="en-US" b="1" i="1" dirty="0">
                <a:solidFill>
                  <a:srgbClr val="000000"/>
                </a:solidFill>
                <a:effectLst/>
                <a:latin typeface="Georgia" panose="02040502050405020303" pitchFamily="18" charset="0"/>
              </a:rPr>
              <a:t>final</a:t>
            </a:r>
            <a:r>
              <a:rPr lang="en-US" b="0" i="0" dirty="0">
                <a:solidFill>
                  <a:srgbClr val="000000"/>
                </a:solidFill>
                <a:effectLst/>
                <a:latin typeface="Georgia" panose="02040502050405020303" pitchFamily="18" charset="0"/>
              </a:rPr>
              <a:t> words in scripture.</a:t>
            </a:r>
          </a:p>
          <a:p>
            <a:r>
              <a:rPr lang="en-US" i="1" dirty="0">
                <a:effectLst/>
              </a:rPr>
              <a:t>His mother said to the servants, “Do whatever he tells you.” (John 2:5)</a:t>
            </a:r>
            <a:endParaRPr lang="en-US" dirty="0">
              <a:effectLst/>
            </a:endParaRPr>
          </a:p>
          <a:p>
            <a:pPr algn="l"/>
            <a:r>
              <a:rPr lang="en-US" b="0" i="0" dirty="0">
                <a:solidFill>
                  <a:srgbClr val="000000"/>
                </a:solidFill>
                <a:effectLst/>
                <a:latin typeface="Georgia" panose="02040502050405020303" pitchFamily="18" charset="0"/>
              </a:rPr>
              <a:t>Mary’s words are profound and can provide an entire lifetime of meditation. Her words, “Do whatever he tells you,” do not only apply to the waiters at the feast, but to every Christian throughout history.</a:t>
            </a:r>
          </a:p>
          <a:p>
            <a:pPr algn="l"/>
            <a:endParaRPr lang="en-US" b="0" i="0" dirty="0">
              <a:solidFill>
                <a:srgbClr val="000000"/>
              </a:solidFill>
              <a:effectLst/>
              <a:latin typeface="Georgia" panose="02040502050405020303" pitchFamily="18" charset="0"/>
            </a:endParaRPr>
          </a:p>
          <a:p>
            <a:pPr algn="l"/>
            <a:r>
              <a:rPr lang="en-US" b="0" i="0" dirty="0">
                <a:solidFill>
                  <a:srgbClr val="000000"/>
                </a:solidFill>
                <a:effectLst/>
                <a:latin typeface="Georgia" panose="02040502050405020303" pitchFamily="18" charset="0"/>
              </a:rPr>
              <a:t>“When the wine gave out, the mother of Jesus said to him, ‘Thay have no wine.’ And Jesus said to her, ‘Woman, what concern is that to you and to me? </a:t>
            </a:r>
            <a:r>
              <a:rPr lang="en-US" b="0" i="0">
                <a:solidFill>
                  <a:srgbClr val="000000"/>
                </a:solidFill>
                <a:effectLst/>
                <a:latin typeface="Georgia" panose="02040502050405020303" pitchFamily="18" charset="0"/>
              </a:rPr>
              <a:t>My hour has not yet come.’</a:t>
            </a:r>
            <a:endParaRPr lang="en-US" b="0" i="0" dirty="0">
              <a:solidFill>
                <a:srgbClr val="000000"/>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0000"/>
                </a:solidFill>
                <a:effectLst/>
                <a:latin typeface="Georgia" panose="02040502050405020303" pitchFamily="18" charset="0"/>
              </a:rPr>
              <a:t>Notice that although Mary lets Jesus know about the situation, she doesn’t ask Him </a:t>
            </a:r>
            <a:r>
              <a:rPr lang="en-US" b="1" i="1" dirty="0">
                <a:solidFill>
                  <a:srgbClr val="000000"/>
                </a:solidFill>
                <a:effectLst/>
                <a:latin typeface="Georgia" panose="02040502050405020303" pitchFamily="18" charset="0"/>
              </a:rPr>
              <a:t>if</a:t>
            </a:r>
            <a:r>
              <a:rPr lang="en-US" b="0" i="1" dirty="0">
                <a:solidFill>
                  <a:srgbClr val="000000"/>
                </a:solidFill>
                <a:effectLst/>
                <a:latin typeface="Georgia" panose="02040502050405020303" pitchFamily="18" charset="0"/>
              </a:rPr>
              <a:t> He can do something. She has complete trust that He </a:t>
            </a:r>
            <a:r>
              <a:rPr lang="en-US" b="1" i="1" dirty="0">
                <a:solidFill>
                  <a:srgbClr val="000000"/>
                </a:solidFill>
                <a:effectLst/>
                <a:latin typeface="Georgia" panose="02040502050405020303" pitchFamily="18" charset="0"/>
              </a:rPr>
              <a:t>will</a:t>
            </a:r>
            <a:r>
              <a:rPr lang="en-US" b="0" i="1" dirty="0">
                <a:solidFill>
                  <a:srgbClr val="000000"/>
                </a:solidFill>
                <a:effectLst/>
                <a:latin typeface="Georgia" panose="02040502050405020303" pitchFamily="18" charset="0"/>
              </a:rPr>
              <a:t> accomplish what is needed. Can our faith be that strong when we reach out to the Lord in prayer</a:t>
            </a:r>
            <a:r>
              <a:rPr lang="en-US" b="0" i="0" dirty="0">
                <a:solidFill>
                  <a:srgbClr val="000000"/>
                </a:solidFill>
                <a:effectLst/>
                <a:latin typeface="Georgia" panose="02040502050405020303" pitchFamily="18" charset="0"/>
              </a:rPr>
              <a:t>?</a:t>
            </a:r>
          </a:p>
          <a:p>
            <a:pPr algn="l"/>
            <a:r>
              <a:rPr lang="en-US" b="0" i="1" dirty="0">
                <a:solidFill>
                  <a:srgbClr val="000000"/>
                </a:solidFill>
                <a:effectLst/>
                <a:latin typeface="Georgia" panose="02040502050405020303" pitchFamily="18" charset="0"/>
              </a:rPr>
              <a:t>Her mission has always been to point others to her son, Jesus, and to urge them to follow his commands</a:t>
            </a:r>
            <a:r>
              <a:rPr lang="en-US" b="0" i="0" dirty="0">
                <a:solidFill>
                  <a:srgbClr val="000000"/>
                </a:solidFill>
                <a:effectLst/>
                <a:latin typeface="Georgia" panose="02040502050405020303" pitchFamily="18" charset="0"/>
              </a:rPr>
              <a:t>. Mary leads others to Christ and speaks those words to us today. </a:t>
            </a:r>
          </a:p>
          <a:p>
            <a:pPr algn="l"/>
            <a:endParaRPr lang="en-US" b="0" i="0" dirty="0">
              <a:solidFill>
                <a:srgbClr val="000000"/>
              </a:solidFill>
              <a:effectLst/>
              <a:latin typeface="Georgia" panose="02040502050405020303" pitchFamily="18" charset="0"/>
            </a:endParaRPr>
          </a:p>
          <a:p>
            <a:pPr algn="l"/>
            <a:r>
              <a:rPr lang="en-US" b="0" i="0" dirty="0">
                <a:solidFill>
                  <a:srgbClr val="000000"/>
                </a:solidFill>
                <a:effectLst/>
                <a:latin typeface="Georgia" panose="02040502050405020303" pitchFamily="18" charset="0"/>
              </a:rPr>
              <a:t>Furthermore, </a:t>
            </a:r>
            <a:r>
              <a:rPr lang="en-US" b="0" i="1" dirty="0">
                <a:solidFill>
                  <a:srgbClr val="000000"/>
                </a:solidFill>
                <a:effectLst/>
                <a:latin typeface="Georgia" panose="02040502050405020303" pitchFamily="18" charset="0"/>
              </a:rPr>
              <a:t>these words highlight the need for </a:t>
            </a:r>
            <a:r>
              <a:rPr lang="en-US" b="1" i="1" dirty="0">
                <a:solidFill>
                  <a:srgbClr val="000000"/>
                </a:solidFill>
                <a:effectLst/>
                <a:latin typeface="Georgia" panose="02040502050405020303" pitchFamily="18" charset="0"/>
              </a:rPr>
              <a:t>faith in action </a:t>
            </a:r>
            <a:r>
              <a:rPr lang="en-US" b="0" i="1" dirty="0">
                <a:solidFill>
                  <a:srgbClr val="000000"/>
                </a:solidFill>
                <a:effectLst/>
                <a:latin typeface="Georgia" panose="02040502050405020303" pitchFamily="18" charset="0"/>
              </a:rPr>
              <a:t>in our lives of discipleship</a:t>
            </a:r>
            <a:r>
              <a:rPr lang="en-US" b="0" i="0" dirty="0">
                <a:solidFill>
                  <a:srgbClr val="000000"/>
                </a:solidFill>
                <a:effectLst/>
                <a:latin typeface="Georgia" panose="02040502050405020303" pitchFamily="18" charset="0"/>
              </a:rPr>
              <a:t>. We can’t simply profess our faith in Jesus Christ, we must also </a:t>
            </a:r>
            <a:r>
              <a:rPr lang="en-US" b="1" i="0" dirty="0">
                <a:solidFill>
                  <a:srgbClr val="000000"/>
                </a:solidFill>
                <a:effectLst/>
                <a:latin typeface="Georgia" panose="02040502050405020303" pitchFamily="18" charset="0"/>
              </a:rPr>
              <a:t>live it out</a:t>
            </a:r>
            <a:r>
              <a:rPr lang="en-US" b="0" i="0" dirty="0">
                <a:solidFill>
                  <a:srgbClr val="000000"/>
                </a:solidFill>
                <a:effectLst/>
                <a:latin typeface="Georgia" panose="02040502050405020303" pitchFamily="18" charset="0"/>
              </a:rPr>
              <a:t>, believing He will accomplish what He promises.. Mary had complete trust in her Son. Without a word to Him, she expects Him to respond. It behooves us to act on her words: “Do whatever Jesus tells you.” What is Jesus telling us as we live our Vincentian vocation, and what is our response?”</a:t>
            </a:r>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18</a:t>
            </a:fld>
            <a:endParaRPr lang="en-US"/>
          </a:p>
        </p:txBody>
      </p:sp>
    </p:spTree>
    <p:extLst>
      <p:ext uri="{BB962C8B-B14F-4D97-AF65-F5344CB8AC3E}">
        <p14:creationId xmlns:p14="http://schemas.microsoft.com/office/powerpoint/2010/main" val="3949325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witness Mary’s agony at watching her Son suffer and die for all of us, what can we learn from Mary’s presence here?</a:t>
            </a:r>
          </a:p>
          <a:p>
            <a:endParaRPr lang="en-US" dirty="0"/>
          </a:p>
          <a:p>
            <a:r>
              <a:rPr lang="en-US" dirty="0"/>
              <a:t>First, Mary is showing us how to bear witness to the suffering of others, even as we suffer with them, with love and compassion. Certainly, Mary must have been overwhelmed with grief and the pain of watching her son suffer such atrocities. But she also teaches us that we cannot avoid suffering, nor can we always end someone else’s pain and suffering.  Again, Mary teaches us that faith in God’s love helps us help others.</a:t>
            </a:r>
          </a:p>
          <a:p>
            <a:endParaRPr lang="en-US" dirty="0"/>
          </a:p>
          <a:p>
            <a:r>
              <a:rPr lang="en-US" dirty="0"/>
              <a:t>What also is striking is that Mary apparently accepts the support and care of the disciple Jesus is providing. She understands – as we must – that we need others to help us with our struggles, our pain, our doubts. Jesus is always with us, but we also need each other to keep going.  Mary does not speak, but the final phrase tells us that she accepts that she needs to take care of herself and Jesus himself has chosen who will help her. Our Vincentian friendships also can provide the same support and compassion when our vocation becomes overwhelming. Mary reminds us to accept that gift from others, so we may continue serving God’s children.</a:t>
            </a:r>
          </a:p>
        </p:txBody>
      </p:sp>
      <p:sp>
        <p:nvSpPr>
          <p:cNvPr id="4" name="Slide Number Placeholder 3"/>
          <p:cNvSpPr>
            <a:spLocks noGrp="1"/>
          </p:cNvSpPr>
          <p:nvPr>
            <p:ph type="sldNum" sz="quarter" idx="5"/>
          </p:nvPr>
        </p:nvSpPr>
        <p:spPr/>
        <p:txBody>
          <a:bodyPr/>
          <a:lstStyle/>
          <a:p>
            <a:fld id="{8ADB6D53-B1D7-C34F-B376-3F0D6F92F439}" type="slidenum">
              <a:rPr lang="en-US" smtClean="0"/>
              <a:t>19</a:t>
            </a:fld>
            <a:endParaRPr lang="en-US"/>
          </a:p>
        </p:txBody>
      </p:sp>
    </p:spTree>
    <p:extLst>
      <p:ext uri="{BB962C8B-B14F-4D97-AF65-F5344CB8AC3E}">
        <p14:creationId xmlns:p14="http://schemas.microsoft.com/office/powerpoint/2010/main" val="21490439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50" y="4473892"/>
            <a:ext cx="5608320" cy="4090988"/>
          </a:xfrm>
        </p:spPr>
        <p:txBody>
          <a:bodyPr/>
          <a:lstStyle/>
          <a:p>
            <a:r>
              <a:rPr lang="en-US" dirty="0"/>
              <a:t>We can find all we need for our lives as Vincentians by following Mary’s example. </a:t>
            </a:r>
            <a:r>
              <a:rPr lang="en-US" b="1" dirty="0"/>
              <a:t>Refer to the slide:</a:t>
            </a:r>
          </a:p>
          <a:p>
            <a:endParaRPr lang="en-US" dirty="0"/>
          </a:p>
          <a:p>
            <a:r>
              <a:rPr lang="en-US" dirty="0"/>
              <a:t>** She always did the will of God. When she heard God’s word she acted.</a:t>
            </a:r>
            <a:br>
              <a:rPr lang="en-US" dirty="0"/>
            </a:br>
            <a:r>
              <a:rPr lang="en-US" dirty="0"/>
              <a:t>** Service with compassion and empathy drove all her actions.</a:t>
            </a:r>
            <a:br>
              <a:rPr lang="en-US" dirty="0"/>
            </a:br>
            <a:r>
              <a:rPr lang="en-US" dirty="0"/>
              <a:t>++ Mary always followed the guidance of the Holy Spirit. </a:t>
            </a:r>
          </a:p>
          <a:p>
            <a:endParaRPr lang="en-US" dirty="0"/>
          </a:p>
          <a:p>
            <a:r>
              <a:rPr lang="en-US" dirty="0"/>
              <a:t>Although the Holy Spirit coming at Pentecost had not yet happened during these events in her life, Mary certainly was aware of the Spirit, as evidenced at the Annunciation. The Holy Spirit is a powerful presence from the time of creation and throughout the history of Israel. Two examples: (</a:t>
            </a:r>
            <a:r>
              <a:rPr lang="en-US" u="sng" dirty="0">
                <a:hlinkClick r:id="rId3"/>
              </a:rPr>
              <a:t>Exodus 35.31</a:t>
            </a:r>
            <a:r>
              <a:rPr lang="en-US" dirty="0"/>
              <a:t> and </a:t>
            </a:r>
            <a:r>
              <a:rPr lang="en-US" u="sng" dirty="0">
                <a:hlinkClick r:id="rId4"/>
              </a:rPr>
              <a:t>1 Samuel 16.13</a:t>
            </a:r>
            <a:r>
              <a:rPr lang="en-US" u="sng" dirty="0"/>
              <a:t>)</a:t>
            </a:r>
            <a:r>
              <a:rPr lang="en-US" dirty="0"/>
              <a:t>  Certainly Mary was open to the guidance of the Holy Spirit in her life.</a:t>
            </a:r>
          </a:p>
          <a:p>
            <a:br>
              <a:rPr lang="en-US" dirty="0"/>
            </a:br>
            <a:r>
              <a:rPr lang="en-US" b="1" dirty="0"/>
              <a:t>THE ABOVE inspirations (slide)</a:t>
            </a:r>
            <a:r>
              <a:rPr lang="en-US" dirty="0"/>
              <a:t> is what we can learn from Mary.</a:t>
            </a:r>
          </a:p>
          <a:p>
            <a:r>
              <a:rPr lang="en-US" dirty="0"/>
              <a:t>When we accept that our spirituality remains the core of our Vincentian vocation, then we become </a:t>
            </a:r>
            <a:r>
              <a:rPr lang="en-US" b="1" dirty="0"/>
              <a:t>active contemplatives</a:t>
            </a:r>
            <a:r>
              <a:rPr lang="en-US" dirty="0"/>
              <a:t>. </a:t>
            </a:r>
          </a:p>
          <a:p>
            <a:endParaRPr lang="en-US" dirty="0"/>
          </a:p>
          <a:p>
            <a:r>
              <a:rPr lang="en-US" b="1" dirty="0"/>
              <a:t>Active</a:t>
            </a:r>
            <a:r>
              <a:rPr lang="en-US" dirty="0"/>
              <a:t> because we give of our time and our resources to serve God’s children</a:t>
            </a:r>
          </a:p>
          <a:p>
            <a:r>
              <a:rPr lang="en-US" b="1" dirty="0"/>
              <a:t>Contemplative</a:t>
            </a:r>
            <a:r>
              <a:rPr lang="en-US" dirty="0"/>
              <a:t> because our service flows out of our spirituality </a:t>
            </a:r>
          </a:p>
          <a:p>
            <a:pPr marL="0" indent="0">
              <a:buNone/>
            </a:pP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20</a:t>
            </a:fld>
            <a:endParaRPr lang="en-US"/>
          </a:p>
        </p:txBody>
      </p:sp>
    </p:spTree>
    <p:extLst>
      <p:ext uri="{BB962C8B-B14F-4D97-AF65-F5344CB8AC3E}">
        <p14:creationId xmlns:p14="http://schemas.microsoft.com/office/powerpoint/2010/main" val="3553311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If time:  reflect personally for a few minutes and/or share at your tables</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Hopefully this retreat time leads all of us to spend more time going to our Mother Mary, asking for her intercession, her support and guidance.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Although we have very few words from Mary in </a:t>
            </a:r>
            <a:r>
              <a:rPr lang="en-US"/>
              <a:t>the Gospels, </a:t>
            </a:r>
            <a:r>
              <a:rPr lang="en-US" dirty="0"/>
              <a:t>we can learn much from Mary through praying with the Scriptures. This doesn’t mean all will be easy, or that we’ll remember her words when we most need them, but we do know that Our Lady of the Immaculate Conception is always walking the Way with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 SLIDE:  CLOSING PRAYER</a:t>
            </a:r>
          </a:p>
          <a:p>
            <a:endParaRPr lang="en-US" dirty="0"/>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8ADB6D53-B1D7-C34F-B376-3F0D6F92F439}" type="slidenum">
              <a:rPr lang="en-US" smtClean="0"/>
              <a:t>21</a:t>
            </a:fld>
            <a:endParaRPr lang="en-US"/>
          </a:p>
        </p:txBody>
      </p:sp>
    </p:spTree>
    <p:extLst>
      <p:ext uri="{BB962C8B-B14F-4D97-AF65-F5344CB8AC3E}">
        <p14:creationId xmlns:p14="http://schemas.microsoft.com/office/powerpoint/2010/main" val="3908588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attention.  </a:t>
            </a:r>
          </a:p>
        </p:txBody>
      </p:sp>
      <p:sp>
        <p:nvSpPr>
          <p:cNvPr id="4" name="Slide Number Placeholder 3"/>
          <p:cNvSpPr>
            <a:spLocks noGrp="1"/>
          </p:cNvSpPr>
          <p:nvPr>
            <p:ph type="sldNum" sz="quarter" idx="5"/>
          </p:nvPr>
        </p:nvSpPr>
        <p:spPr/>
        <p:txBody>
          <a:bodyPr/>
          <a:lstStyle/>
          <a:p>
            <a:fld id="{8ADB6D53-B1D7-C34F-B376-3F0D6F92F439}" type="slidenum">
              <a:rPr lang="en-US" smtClean="0"/>
              <a:t>22</a:t>
            </a:fld>
            <a:endParaRPr lang="en-US"/>
          </a:p>
        </p:txBody>
      </p:sp>
    </p:spTree>
    <p:extLst>
      <p:ext uri="{BB962C8B-B14F-4D97-AF65-F5344CB8AC3E}">
        <p14:creationId xmlns:p14="http://schemas.microsoft.com/office/powerpoint/2010/main" val="41090729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794B7C-0E67-5751-80D1-9D03E85C71F5}"/>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5388" b="10279"/>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blue circle with white text&#10;&#10;Description automatically generated">
            <a:extLst>
              <a:ext uri="{FF2B5EF4-FFF2-40B4-BE49-F238E27FC236}">
                <a16:creationId xmlns:a16="http://schemas.microsoft.com/office/drawing/2014/main" id="{FA5B2AC9-F9F6-CC58-1839-9EE6A5607632}"/>
              </a:ext>
            </a:extLst>
          </p:cNvPr>
          <p:cNvPicPr>
            <a:picLocks noChangeAspect="1"/>
          </p:cNvPicPr>
          <p:nvPr userDrawn="1"/>
        </p:nvPicPr>
        <p:blipFill>
          <a:blip r:embed="rId3">
            <a:alphaModFix amt="50000"/>
          </a:blip>
          <a:stretch>
            <a:fillRect/>
          </a:stretch>
        </p:blipFill>
        <p:spPr>
          <a:xfrm>
            <a:off x="4160355" y="381204"/>
            <a:ext cx="3358045" cy="3460841"/>
          </a:xfrm>
          <a:prstGeom prst="rect">
            <a:avLst/>
          </a:prstGeom>
        </p:spPr>
      </p:pic>
      <p:pic>
        <p:nvPicPr>
          <p:cNvPr id="7" name="Picture 6" descr="A sunset over a cactus field&#10;&#10;Description automatically generated">
            <a:extLst>
              <a:ext uri="{FF2B5EF4-FFF2-40B4-BE49-F238E27FC236}">
                <a16:creationId xmlns:a16="http://schemas.microsoft.com/office/drawing/2014/main" id="{015A9D86-BD16-3F29-CB79-A0EBB4DD224B}"/>
              </a:ext>
            </a:extLst>
          </p:cNvPr>
          <p:cNvPicPr>
            <a:picLocks noChangeAspect="1"/>
          </p:cNvPicPr>
          <p:nvPr userDrawn="1"/>
        </p:nvPicPr>
        <p:blipFill rotWithShape="1">
          <a:blip r:embed="rId4"/>
          <a:srcRect t="5428" b="10239"/>
          <a:stretch/>
        </p:blipFill>
        <p:spPr>
          <a:xfrm>
            <a:off x="3173" y="0"/>
            <a:ext cx="12192024" cy="6858001"/>
          </a:xfrm>
          <a:prstGeom prst="rect">
            <a:avLst/>
          </a:prstGeom>
        </p:spPr>
      </p:pic>
      <p:sp>
        <p:nvSpPr>
          <p:cNvPr id="2" name="Title 1"/>
          <p:cNvSpPr>
            <a:spLocks noGrp="1"/>
          </p:cNvSpPr>
          <p:nvPr>
            <p:ph type="ctrTitle"/>
          </p:nvPr>
        </p:nvSpPr>
        <p:spPr>
          <a:xfrm>
            <a:off x="1554505" y="4292700"/>
            <a:ext cx="9690436" cy="1129531"/>
          </a:xfrm>
          <a:noFill/>
        </p:spPr>
        <p:txBody>
          <a:bodyPr anchor="b">
            <a:normAutofit/>
          </a:bodyPr>
          <a:lstStyle>
            <a:lvl1pPr algn="ctr">
              <a:defRPr sz="5400">
                <a:solidFill>
                  <a:schemeClr val="bg1"/>
                </a:solidFill>
              </a:defRPr>
            </a:lvl1pPr>
          </a:lstStyle>
          <a:p>
            <a:r>
              <a:rPr lang="en-GB"/>
              <a:t>Click to edit Master title style</a:t>
            </a:r>
            <a:endParaRPr lang="en-US" dirty="0"/>
          </a:p>
        </p:txBody>
      </p:sp>
      <p:sp>
        <p:nvSpPr>
          <p:cNvPr id="3" name="Subtitle 2"/>
          <p:cNvSpPr>
            <a:spLocks noGrp="1"/>
          </p:cNvSpPr>
          <p:nvPr>
            <p:ph type="subTitle" idx="1"/>
          </p:nvPr>
        </p:nvSpPr>
        <p:spPr>
          <a:xfrm>
            <a:off x="1554505" y="5488691"/>
            <a:ext cx="9690436" cy="818146"/>
          </a:xfrm>
          <a:noFill/>
        </p:spPr>
        <p:txBody>
          <a:bodyPr>
            <a:normAutofit/>
          </a:bodyPr>
          <a:lstStyle>
            <a:lvl1pPr marL="0" indent="0" algn="ctr">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21" name="Picture 20">
            <a:extLst>
              <a:ext uri="{FF2B5EF4-FFF2-40B4-BE49-F238E27FC236}">
                <a16:creationId xmlns:a16="http://schemas.microsoft.com/office/drawing/2014/main" id="{FE10C97C-2768-392E-723B-CD4AAB1C55C6}"/>
              </a:ext>
            </a:extLst>
          </p:cNvPr>
          <p:cNvPicPr>
            <a:picLocks noChangeAspect="1"/>
          </p:cNvPicPr>
          <p:nvPr userDrawn="1"/>
        </p:nvPicPr>
        <p:blipFill>
          <a:blip r:embed="rId5"/>
          <a:stretch>
            <a:fillRect/>
          </a:stretch>
        </p:blipFill>
        <p:spPr>
          <a:xfrm>
            <a:off x="180423" y="5036457"/>
            <a:ext cx="2403871" cy="1290009"/>
          </a:xfrm>
          <a:prstGeom prst="rect">
            <a:avLst/>
          </a:prstGeom>
          <a:effectLst>
            <a:glow rad="101600">
              <a:schemeClr val="accent2">
                <a:satMod val="175000"/>
                <a:alpha val="40000"/>
              </a:schemeClr>
            </a:glow>
          </a:effectLst>
        </p:spPr>
      </p:pic>
      <p:sp>
        <p:nvSpPr>
          <p:cNvPr id="22" name="TextBox 21">
            <a:extLst>
              <a:ext uri="{FF2B5EF4-FFF2-40B4-BE49-F238E27FC236}">
                <a16:creationId xmlns:a16="http://schemas.microsoft.com/office/drawing/2014/main" id="{D4159D30-5F88-ECE0-7430-0DE0ABC4D59D}"/>
              </a:ext>
            </a:extLst>
          </p:cNvPr>
          <p:cNvSpPr txBox="1"/>
          <p:nvPr userDrawn="1"/>
        </p:nvSpPr>
        <p:spPr>
          <a:xfrm>
            <a:off x="-3197" y="6326466"/>
            <a:ext cx="2673826" cy="430887"/>
          </a:xfrm>
          <a:prstGeom prst="rect">
            <a:avLst/>
          </a:prstGeom>
          <a:noFill/>
        </p:spPr>
        <p:txBody>
          <a:bodyPr wrap="square" rtlCol="0">
            <a:spAutoFit/>
          </a:bodyPr>
          <a:lstStyle/>
          <a:p>
            <a:pPr algn="ctr"/>
            <a:r>
              <a:rPr lang="en-US" sz="1050" b="1" dirty="0">
                <a:solidFill>
                  <a:schemeClr val="bg1"/>
                </a:solidFill>
                <a:latin typeface="Century Gothic" panose="020B0502020202020204" pitchFamily="34" charset="0"/>
              </a:rPr>
              <a:t>ADAPT</a:t>
            </a:r>
            <a:r>
              <a:rPr lang="en-US" sz="1050" dirty="0">
                <a:solidFill>
                  <a:schemeClr val="bg1"/>
                </a:solidFill>
              </a:rPr>
              <a:t> </a:t>
            </a:r>
            <a:r>
              <a:rPr lang="en-US" sz="1050" b="1" dirty="0">
                <a:solidFill>
                  <a:schemeClr val="bg1"/>
                </a:solidFill>
                <a:latin typeface="Arial" panose="020B0604020202020204" pitchFamily="34" charset="0"/>
                <a:cs typeface="Arial" panose="020B0604020202020204" pitchFamily="34" charset="0"/>
              </a:rPr>
              <a:t>to a Changing World</a:t>
            </a:r>
          </a:p>
          <a:p>
            <a:pPr algn="ctr"/>
            <a:r>
              <a:rPr lang="en-US" sz="1050" b="1" dirty="0">
                <a:solidFill>
                  <a:schemeClr val="bg1"/>
                </a:solidFill>
                <a:latin typeface="Arial" panose="020B0604020202020204" pitchFamily="34" charset="0"/>
                <a:cs typeface="Arial" panose="020B0604020202020204" pitchFamily="34" charset="0"/>
              </a:rPr>
              <a:t>2024 National Assembly - Phoenix, AZ</a:t>
            </a:r>
          </a:p>
        </p:txBody>
      </p:sp>
    </p:spTree>
    <p:extLst>
      <p:ext uri="{BB962C8B-B14F-4D97-AF65-F5344CB8AC3E}">
        <p14:creationId xmlns:p14="http://schemas.microsoft.com/office/powerpoint/2010/main" val="160697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99" y="252978"/>
            <a:ext cx="11049000" cy="779464"/>
          </a:xfrm>
        </p:spPr>
        <p:txBody>
          <a:bodyPr/>
          <a:lstStyle/>
          <a:p>
            <a:r>
              <a:rPr lang="en-GB"/>
              <a:t>Click to edit Master title style</a:t>
            </a:r>
            <a:endParaRPr lang="en-US"/>
          </a:p>
        </p:txBody>
      </p:sp>
      <p:sp>
        <p:nvSpPr>
          <p:cNvPr id="3" name="Content Placeholder 2"/>
          <p:cNvSpPr>
            <a:spLocks noGrp="1"/>
          </p:cNvSpPr>
          <p:nvPr>
            <p:ph idx="1"/>
          </p:nvPr>
        </p:nvSpPr>
        <p:spPr>
          <a:xfrm>
            <a:off x="609600" y="1178806"/>
            <a:ext cx="11049000" cy="47372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74332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lumMod val="95000"/>
          </a:schemeClr>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13232B9-7E7F-4E29-BF70-2A6DF5F6C611}"/>
              </a:ext>
            </a:extLst>
          </p:cNvPr>
          <p:cNvSpPr/>
          <p:nvPr userDrawn="1"/>
        </p:nvSpPr>
        <p:spPr>
          <a:xfrm>
            <a:off x="0" y="5169877"/>
            <a:ext cx="12192000" cy="16881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Logo&#10;&#10;Description automatically generated">
            <a:extLst>
              <a:ext uri="{FF2B5EF4-FFF2-40B4-BE49-F238E27FC236}">
                <a16:creationId xmlns:a16="http://schemas.microsoft.com/office/drawing/2014/main" id="{2E728A3A-02C4-4A54-B197-2D7704B9428A}"/>
              </a:ext>
            </a:extLst>
          </p:cNvPr>
          <p:cNvPicPr>
            <a:picLocks noChangeAspect="1"/>
          </p:cNvPicPr>
          <p:nvPr userDrawn="1"/>
        </p:nvPicPr>
        <p:blipFill rotWithShape="1">
          <a:blip r:embed="rId2">
            <a:alphaModFix amt="20000"/>
          </a:blip>
          <a:srcRect l="22568" b="17511"/>
          <a:stretch/>
        </p:blipFill>
        <p:spPr>
          <a:xfrm>
            <a:off x="0" y="1323833"/>
            <a:ext cx="5042625" cy="5534168"/>
          </a:xfrm>
          <a:prstGeom prst="rect">
            <a:avLst/>
          </a:prstGeom>
        </p:spPr>
      </p:pic>
      <p:sp>
        <p:nvSpPr>
          <p:cNvPr id="2" name="Title 1"/>
          <p:cNvSpPr>
            <a:spLocks noGrp="1"/>
          </p:cNvSpPr>
          <p:nvPr>
            <p:ph type="title"/>
          </p:nvPr>
        </p:nvSpPr>
        <p:spPr>
          <a:xfrm>
            <a:off x="2661313" y="366073"/>
            <a:ext cx="8686137" cy="1666878"/>
          </a:xfrm>
        </p:spPr>
        <p:txBody>
          <a:bodyPr anchor="b">
            <a:normAutofit/>
          </a:bodyPr>
          <a:lstStyle>
            <a:lvl1pPr>
              <a:defRPr sz="4800"/>
            </a:lvl1pPr>
          </a:lstStyle>
          <a:p>
            <a:r>
              <a:rPr lang="en-GB"/>
              <a:t>Click to edit Master title style</a:t>
            </a:r>
            <a:endParaRPr lang="en-US"/>
          </a:p>
        </p:txBody>
      </p:sp>
      <p:sp>
        <p:nvSpPr>
          <p:cNvPr id="3" name="Text Placeholder 2"/>
          <p:cNvSpPr>
            <a:spLocks noGrp="1"/>
          </p:cNvSpPr>
          <p:nvPr>
            <p:ph type="body" idx="1"/>
          </p:nvPr>
        </p:nvSpPr>
        <p:spPr>
          <a:xfrm>
            <a:off x="2661312" y="2162972"/>
            <a:ext cx="8686137" cy="1500187"/>
          </a:xfrm>
        </p:spPr>
        <p:txBody>
          <a:bodyPr>
            <a:normAutofit/>
          </a:bodyPr>
          <a:lstStyle>
            <a:lvl1pPr marL="0" indent="0">
              <a:buNone/>
              <a:defRPr sz="28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a:extLst>
              <a:ext uri="{FF2B5EF4-FFF2-40B4-BE49-F238E27FC236}">
                <a16:creationId xmlns:a16="http://schemas.microsoft.com/office/drawing/2014/main" id="{43370A32-D7A4-C6E0-29A0-5CC38B980F1B}"/>
              </a:ext>
            </a:extLst>
          </p:cNvPr>
          <p:cNvPicPr>
            <a:picLocks noChangeAspect="1"/>
          </p:cNvPicPr>
          <p:nvPr userDrawn="1"/>
        </p:nvPicPr>
        <p:blipFill>
          <a:blip r:embed="rId3"/>
          <a:stretch>
            <a:fillRect/>
          </a:stretch>
        </p:blipFill>
        <p:spPr>
          <a:xfrm>
            <a:off x="7149377" y="3670486"/>
            <a:ext cx="4767376" cy="2558356"/>
          </a:xfrm>
          <a:prstGeom prst="rect">
            <a:avLst/>
          </a:prstGeom>
        </p:spPr>
      </p:pic>
      <p:sp>
        <p:nvSpPr>
          <p:cNvPr id="5" name="TextBox 4">
            <a:extLst>
              <a:ext uri="{FF2B5EF4-FFF2-40B4-BE49-F238E27FC236}">
                <a16:creationId xmlns:a16="http://schemas.microsoft.com/office/drawing/2014/main" id="{D324F3E5-C9DF-F186-C44A-5B53FCCE3D25}"/>
              </a:ext>
            </a:extLst>
          </p:cNvPr>
          <p:cNvSpPr txBox="1"/>
          <p:nvPr userDrawn="1"/>
        </p:nvSpPr>
        <p:spPr>
          <a:xfrm>
            <a:off x="7332639" y="6125853"/>
            <a:ext cx="4400851" cy="646331"/>
          </a:xfrm>
          <a:prstGeom prst="rect">
            <a:avLst/>
          </a:prstGeom>
          <a:noFill/>
        </p:spPr>
        <p:txBody>
          <a:bodyPr wrap="square" rtlCol="0">
            <a:spAutoFit/>
          </a:bodyPr>
          <a:lstStyle/>
          <a:p>
            <a:pPr algn="ctr"/>
            <a:r>
              <a:rPr lang="en-US" b="1" dirty="0">
                <a:solidFill>
                  <a:srgbClr val="006BA8"/>
                </a:solidFill>
                <a:latin typeface="Century Gothic" panose="020B0502020202020204" pitchFamily="34" charset="0"/>
              </a:rPr>
              <a:t>ADAPT</a:t>
            </a:r>
            <a:r>
              <a:rPr lang="en-US" dirty="0"/>
              <a:t> </a:t>
            </a:r>
            <a:r>
              <a:rPr lang="en-US" b="1" dirty="0">
                <a:latin typeface="Arial" panose="020B0604020202020204" pitchFamily="34" charset="0"/>
                <a:cs typeface="Arial" panose="020B0604020202020204" pitchFamily="34" charset="0"/>
              </a:rPr>
              <a:t>to a Changing World</a:t>
            </a:r>
          </a:p>
          <a:p>
            <a:pPr algn="ctr"/>
            <a:r>
              <a:rPr lang="en-US" b="1" dirty="0">
                <a:solidFill>
                  <a:srgbClr val="006BA8"/>
                </a:solidFill>
                <a:latin typeface="Arial" panose="020B0604020202020204" pitchFamily="34" charset="0"/>
                <a:cs typeface="Arial" panose="020B0604020202020204" pitchFamily="34" charset="0"/>
              </a:rPr>
              <a:t>2024 National Assembly - Phoenix, AZ</a:t>
            </a:r>
          </a:p>
        </p:txBody>
      </p:sp>
    </p:spTree>
    <p:extLst>
      <p:ext uri="{BB962C8B-B14F-4D97-AF65-F5344CB8AC3E}">
        <p14:creationId xmlns:p14="http://schemas.microsoft.com/office/powerpoint/2010/main" val="189009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7025" y="1178805"/>
            <a:ext cx="5443025" cy="482670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1285" y="1178805"/>
            <a:ext cx="5443025" cy="482670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27509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0344" y="1156799"/>
            <a:ext cx="5378425" cy="51675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0344" y="1728637"/>
            <a:ext cx="5378425" cy="423229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19446" y="1156799"/>
            <a:ext cx="5509846" cy="51675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19446" y="1728637"/>
            <a:ext cx="5509846" cy="423229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1">
            <a:extLst>
              <a:ext uri="{FF2B5EF4-FFF2-40B4-BE49-F238E27FC236}">
                <a16:creationId xmlns:a16="http://schemas.microsoft.com/office/drawing/2014/main" id="{7FA5C48B-FB7E-4CA3-8561-41989816DCFF}"/>
              </a:ext>
            </a:extLst>
          </p:cNvPr>
          <p:cNvSpPr>
            <a:spLocks noGrp="1"/>
          </p:cNvSpPr>
          <p:nvPr>
            <p:ph type="title"/>
          </p:nvPr>
        </p:nvSpPr>
        <p:spPr>
          <a:xfrm>
            <a:off x="607026" y="237965"/>
            <a:ext cx="11045712" cy="779464"/>
          </a:xfrm>
        </p:spPr>
        <p:txBody>
          <a:bodyPr/>
          <a:lstStyle/>
          <a:p>
            <a:r>
              <a:rPr lang="en-GB"/>
              <a:t>Click to edit Master title style</a:t>
            </a:r>
            <a:endParaRPr lang="en-US"/>
          </a:p>
        </p:txBody>
      </p:sp>
    </p:spTree>
    <p:extLst>
      <p:ext uri="{BB962C8B-B14F-4D97-AF65-F5344CB8AC3E}">
        <p14:creationId xmlns:p14="http://schemas.microsoft.com/office/powerpoint/2010/main" val="813091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19190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801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025" y="264589"/>
            <a:ext cx="11017285" cy="77946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07026" y="1214338"/>
            <a:ext cx="11017284" cy="472153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8FB99-D3FF-DE42-B52D-E650602D193F}" type="datetimeFigureOut">
              <a:rPr lang="en-US" smtClean="0"/>
              <a:t>2/17/2026</a:t>
            </a:fld>
            <a:endParaRPr lang="en-US"/>
          </a:p>
        </p:txBody>
      </p:sp>
      <p:pic>
        <p:nvPicPr>
          <p:cNvPr id="7" name="Picture 6"/>
          <p:cNvPicPr>
            <a:picLocks noChangeAspect="1"/>
          </p:cNvPicPr>
          <p:nvPr userDrawn="1"/>
        </p:nvPicPr>
        <p:blipFill rotWithShape="1">
          <a:blip r:embed="rId9"/>
          <a:srcRect l="2106" r="3807"/>
          <a:stretch/>
        </p:blipFill>
        <p:spPr>
          <a:xfrm>
            <a:off x="-4" y="5969132"/>
            <a:ext cx="4917993" cy="888867"/>
          </a:xfrm>
          <a:prstGeom prst="rect">
            <a:avLst/>
          </a:prstGeom>
        </p:spPr>
      </p:pic>
      <p:sp>
        <p:nvSpPr>
          <p:cNvPr id="8" name="Rectangle 7"/>
          <p:cNvSpPr/>
          <p:nvPr userDrawn="1"/>
        </p:nvSpPr>
        <p:spPr>
          <a:xfrm>
            <a:off x="4629150" y="6216682"/>
            <a:ext cx="7562850" cy="493776"/>
          </a:xfrm>
          <a:prstGeom prst="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1339611" y="6526635"/>
            <a:ext cx="2108668" cy="161583"/>
          </a:xfrm>
          <a:prstGeom prst="rect">
            <a:avLst/>
          </a:prstGeom>
          <a:solidFill>
            <a:srgbClr val="006BA8"/>
          </a:solidFill>
        </p:spPr>
        <p:txBody>
          <a:bodyPr wrap="square" lIns="0" tIns="0" rIns="0" bIns="0" rtlCol="0">
            <a:spAutoFit/>
          </a:bodyPr>
          <a:lstStyle/>
          <a:p>
            <a:pPr algn="r"/>
            <a:r>
              <a:rPr lang="en-US" sz="1050" dirty="0">
                <a:ln>
                  <a:noFill/>
                </a:ln>
                <a:solidFill>
                  <a:schemeClr val="bg1"/>
                </a:solidFill>
                <a:latin typeface="Helvetica Neue" charset="0"/>
                <a:ea typeface="Helvetica Neue" charset="0"/>
                <a:cs typeface="Helvetica Neue" charset="0"/>
              </a:rPr>
              <a:t>UNITED STATES</a:t>
            </a:r>
          </a:p>
        </p:txBody>
      </p:sp>
      <p:pic>
        <p:nvPicPr>
          <p:cNvPr id="5" name="Picture 4">
            <a:extLst>
              <a:ext uri="{FF2B5EF4-FFF2-40B4-BE49-F238E27FC236}">
                <a16:creationId xmlns:a16="http://schemas.microsoft.com/office/drawing/2014/main" id="{F2C547E7-D503-15BE-0078-15C6B960F5E5}"/>
              </a:ext>
            </a:extLst>
          </p:cNvPr>
          <p:cNvPicPr>
            <a:picLocks noChangeAspect="1"/>
          </p:cNvPicPr>
          <p:nvPr userDrawn="1"/>
        </p:nvPicPr>
        <p:blipFill>
          <a:blip r:embed="rId10"/>
          <a:stretch>
            <a:fillRect/>
          </a:stretch>
        </p:blipFill>
        <p:spPr>
          <a:xfrm>
            <a:off x="10025706" y="5652197"/>
            <a:ext cx="2010296" cy="1078802"/>
          </a:xfrm>
          <a:prstGeom prst="rect">
            <a:avLst/>
          </a:prstGeom>
        </p:spPr>
      </p:pic>
      <p:sp>
        <p:nvSpPr>
          <p:cNvPr id="6" name="TextBox 5">
            <a:extLst>
              <a:ext uri="{FF2B5EF4-FFF2-40B4-BE49-F238E27FC236}">
                <a16:creationId xmlns:a16="http://schemas.microsoft.com/office/drawing/2014/main" id="{ACFEF512-544A-8369-6293-A8E66E52E8CF}"/>
              </a:ext>
            </a:extLst>
          </p:cNvPr>
          <p:cNvSpPr txBox="1"/>
          <p:nvPr userDrawn="1"/>
        </p:nvSpPr>
        <p:spPr>
          <a:xfrm>
            <a:off x="9671503" y="6654449"/>
            <a:ext cx="2718703" cy="253916"/>
          </a:xfrm>
          <a:prstGeom prst="rect">
            <a:avLst/>
          </a:prstGeom>
          <a:noFill/>
        </p:spPr>
        <p:txBody>
          <a:bodyPr wrap="square" rtlCol="0">
            <a:spAutoFit/>
          </a:bodyPr>
          <a:lstStyle/>
          <a:p>
            <a:pPr algn="ctr"/>
            <a:r>
              <a:rPr lang="en-US" sz="1000" b="0" dirty="0">
                <a:solidFill>
                  <a:srgbClr val="006BA8"/>
                </a:solidFill>
                <a:latin typeface="Arial" panose="020B0604020202020204" pitchFamily="34" charset="0"/>
                <a:cs typeface="Arial" panose="020B0604020202020204" pitchFamily="34" charset="0"/>
              </a:rPr>
              <a:t>2024 National Assembly - Phoenix, AZ</a:t>
            </a:r>
          </a:p>
        </p:txBody>
      </p:sp>
    </p:spTree>
    <p:extLst>
      <p:ext uri="{BB962C8B-B14F-4D97-AF65-F5344CB8AC3E}">
        <p14:creationId xmlns:p14="http://schemas.microsoft.com/office/powerpoint/2010/main" val="2116019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rgbClr val="006BA8"/>
          </a:solidFill>
          <a:latin typeface="Century Gothic" charset="0"/>
          <a:ea typeface="Century Gothic" charset="0"/>
          <a:cs typeface="Century Gothic"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www.peakpx.com/89896/men-s-red-and-yellow-long-sleeve-traditional-dres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creativecommons.org/licenses/by-sa/3.0/" TargetMode="External"/><Relationship Id="rId4" Type="http://schemas.openxmlformats.org/officeDocument/2006/relationships/hyperlink" Target="http://commons.wikimedia.org/wiki/File:Holy_Trinity_Catholic_Church_(Somerset,_Ohio)_-_interior,_statue_of_the_Blessed_Virgin_Mary_crowned_for_the_month_of_May.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mappingignorance.org/2015/11/26/the-sky-is-blue-clouds-are-white-and-the-transmission-of-light-through-dense-media/"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hyperlink" Target="https://www.rawpixel.com/search/the%20annunciation?page=1&amp;sort=curat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thegoodheart.blogspot.com/2011/05/marys-heart-song.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hyperlink" Target="https://thegoodheart.blogspot.com/2015/01/jesus-christ-savior.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hyperlink" Target="https://www.flickr.com/photos/32495192@N07/10807467776"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sersaldelatierra.blogspot.com/2016/11/escuchar-la-madre.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www.flickr.com/photos/clairity/1371725745/"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853B3F5D-7F54-1894-B30A-638D9BDE27AD}"/>
              </a:ext>
            </a:extLst>
          </p:cNvPr>
          <p:cNvSpPr>
            <a:spLocks noGrp="1"/>
          </p:cNvSpPr>
          <p:nvPr>
            <p:ph type="title"/>
          </p:nvPr>
        </p:nvSpPr>
        <p:spPr>
          <a:xfrm>
            <a:off x="774700" y="4216399"/>
            <a:ext cx="10883900" cy="1371283"/>
          </a:xfrm>
        </p:spPr>
        <p:txBody>
          <a:bodyPr>
            <a:normAutofit/>
          </a:bodyPr>
          <a:lstStyle/>
          <a:p>
            <a:pPr algn="ctr"/>
            <a:r>
              <a:rPr lang="en-US" sz="5400" dirty="0">
                <a:effectLst/>
                <a:latin typeface="Aptos" panose="020B0004020202020204" pitchFamily="34" charset="0"/>
                <a:ea typeface="Aptos" panose="020B0004020202020204" pitchFamily="34" charset="0"/>
                <a:cs typeface="Times New Roman" panose="02020603050405020304" pitchFamily="18" charset="0"/>
              </a:rPr>
              <a:t>Mary in Vincentian Spirituality</a:t>
            </a:r>
            <a:endParaRPr lang="en-US" sz="5400" dirty="0"/>
          </a:p>
        </p:txBody>
      </p:sp>
      <p:pic>
        <p:nvPicPr>
          <p:cNvPr id="6" name="Picture 5" descr="A blue circle with a letter m and a crown&#10;&#10;AI-generated content may be incorrect.">
            <a:extLst>
              <a:ext uri="{FF2B5EF4-FFF2-40B4-BE49-F238E27FC236}">
                <a16:creationId xmlns:a16="http://schemas.microsoft.com/office/drawing/2014/main" id="{DBC01576-804C-DBA2-2FA1-0924E5D44C9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112418" y="492918"/>
            <a:ext cx="3723481" cy="3723481"/>
          </a:xfrm>
          <a:prstGeom prst="ellipse">
            <a:avLst/>
          </a:prstGeom>
        </p:spPr>
      </p:pic>
      <p:pic>
        <p:nvPicPr>
          <p:cNvPr id="9" name="Picture 8">
            <a:extLst>
              <a:ext uri="{FF2B5EF4-FFF2-40B4-BE49-F238E27FC236}">
                <a16:creationId xmlns:a16="http://schemas.microsoft.com/office/drawing/2014/main" id="{88B4DAFD-2824-4439-BF6D-184CE0E3EB43}"/>
              </a:ext>
            </a:extLst>
          </p:cNvPr>
          <p:cNvPicPr>
            <a:picLocks noChangeAspect="1"/>
          </p:cNvPicPr>
          <p:nvPr/>
        </p:nvPicPr>
        <p:blipFill>
          <a:blip r:embed="rId4"/>
          <a:srcRect/>
          <a:stretch/>
        </p:blipFill>
        <p:spPr>
          <a:xfrm>
            <a:off x="799781" y="6045200"/>
            <a:ext cx="566998" cy="571019"/>
          </a:xfrm>
          <a:prstGeom prst="rect">
            <a:avLst/>
          </a:prstGeom>
        </p:spPr>
      </p:pic>
    </p:spTree>
    <p:extLst>
      <p:ext uri="{BB962C8B-B14F-4D97-AF65-F5344CB8AC3E}">
        <p14:creationId xmlns:p14="http://schemas.microsoft.com/office/powerpoint/2010/main" val="1192701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81E03-D00F-4BE2-705C-19CC8D63CD21}"/>
              </a:ext>
            </a:extLst>
          </p:cNvPr>
          <p:cNvSpPr>
            <a:spLocks noGrp="1"/>
          </p:cNvSpPr>
          <p:nvPr>
            <p:ph type="title"/>
          </p:nvPr>
        </p:nvSpPr>
        <p:spPr>
          <a:xfrm>
            <a:off x="609599" y="533400"/>
            <a:ext cx="11049000" cy="863600"/>
          </a:xfrm>
        </p:spPr>
        <p:txBody>
          <a:bodyPr>
            <a:normAutofit fontScale="90000"/>
          </a:bodyPr>
          <a:lstStyle/>
          <a:p>
            <a:br>
              <a:rPr lang="en-US" sz="4400" b="1" dirty="0">
                <a:solidFill>
                  <a:schemeClr val="accent1"/>
                </a:solidFill>
              </a:rPr>
            </a:br>
            <a:r>
              <a:rPr lang="en-US" sz="4400" b="1" dirty="0">
                <a:solidFill>
                  <a:schemeClr val="accent1"/>
                </a:solidFill>
              </a:rPr>
              <a:t>Opening Prayer: </a:t>
            </a:r>
            <a:r>
              <a:rPr lang="en-US" sz="4400" b="1" dirty="0">
                <a:solidFill>
                  <a:schemeClr val="accent1"/>
                </a:solidFill>
                <a:effectLst/>
                <a:latin typeface="Helvetica" panose="020B0604020202020204" pitchFamily="34" charset="0"/>
                <a:ea typeface="Aptos" panose="020B0004020202020204" pitchFamily="34" charset="0"/>
              </a:rPr>
              <a:t>Alma </a:t>
            </a:r>
            <a:r>
              <a:rPr lang="en-US" sz="4400" b="1" dirty="0" err="1">
                <a:solidFill>
                  <a:schemeClr val="accent1"/>
                </a:solidFill>
                <a:effectLst/>
                <a:latin typeface="Helvetica" panose="020B0604020202020204" pitchFamily="34" charset="0"/>
                <a:ea typeface="Aptos" panose="020B0004020202020204" pitchFamily="34" charset="0"/>
              </a:rPr>
              <a:t>Redemptoris</a:t>
            </a:r>
            <a:r>
              <a:rPr lang="en-US" sz="3600" b="1" dirty="0">
                <a:solidFill>
                  <a:schemeClr val="accent1"/>
                </a:solidFill>
                <a:effectLst/>
                <a:latin typeface="Helvetica" panose="020B0604020202020204" pitchFamily="34" charset="0"/>
                <a:ea typeface="Aptos" panose="020B0004020202020204" pitchFamily="34" charset="0"/>
              </a:rPr>
              <a:t>  </a:t>
            </a:r>
            <a:br>
              <a:rPr lang="en-US" sz="3600" b="1" dirty="0">
                <a:solidFill>
                  <a:schemeClr val="accent1"/>
                </a:solidFill>
                <a:effectLst/>
                <a:latin typeface="Helvetica" panose="020B0604020202020204" pitchFamily="34" charset="0"/>
                <a:ea typeface="Aptos" panose="020B0004020202020204" pitchFamily="34" charset="0"/>
              </a:rPr>
            </a:br>
            <a:endParaRPr lang="en-US" dirty="0"/>
          </a:p>
        </p:txBody>
      </p:sp>
      <p:sp>
        <p:nvSpPr>
          <p:cNvPr id="3" name="Content Placeholder 2">
            <a:extLst>
              <a:ext uri="{FF2B5EF4-FFF2-40B4-BE49-F238E27FC236}">
                <a16:creationId xmlns:a16="http://schemas.microsoft.com/office/drawing/2014/main" id="{565B9E8B-E7D7-BDBA-E107-A2413872F549}"/>
              </a:ext>
            </a:extLst>
          </p:cNvPr>
          <p:cNvSpPr>
            <a:spLocks noGrp="1"/>
          </p:cNvSpPr>
          <p:nvPr>
            <p:ph idx="1"/>
          </p:nvPr>
        </p:nvSpPr>
        <p:spPr>
          <a:xfrm>
            <a:off x="762000" y="1492174"/>
            <a:ext cx="11049000" cy="4737252"/>
          </a:xfrm>
        </p:spPr>
        <p:txBody>
          <a:bodyPr/>
          <a:lstStyle/>
          <a:p>
            <a:pPr marL="0" indent="0">
              <a:buNone/>
            </a:pPr>
            <a:endParaRPr lang="en-US" dirty="0"/>
          </a:p>
          <a:p>
            <a:pPr marL="0" indent="0" algn="ctr">
              <a:buNone/>
            </a:pPr>
            <a:r>
              <a:rPr lang="en-US" sz="3200" i="1" dirty="0">
                <a:solidFill>
                  <a:schemeClr val="accent1"/>
                </a:solidFill>
                <a:effectLst/>
                <a:highlight>
                  <a:srgbClr val="FFFFFF"/>
                </a:highlight>
                <a:latin typeface="+mn-lt"/>
                <a:ea typeface="Times New Roman" panose="02020603050405020304" pitchFamily="18" charset="0"/>
              </a:rPr>
              <a:t>Loving mother of the Redeemer, gate of heaven, star of the sea, assist your people who have fallen yet strive to rise again. To the wonderment of nature you bore your Creator, </a:t>
            </a:r>
            <a:br>
              <a:rPr lang="en-US" sz="3200" i="1" dirty="0">
                <a:solidFill>
                  <a:schemeClr val="accent1"/>
                </a:solidFill>
                <a:effectLst/>
                <a:highlight>
                  <a:srgbClr val="FFFFFF"/>
                </a:highlight>
                <a:latin typeface="+mn-lt"/>
                <a:ea typeface="Times New Roman" panose="02020603050405020304" pitchFamily="18" charset="0"/>
              </a:rPr>
            </a:br>
            <a:r>
              <a:rPr lang="en-US" sz="3200" i="1" dirty="0">
                <a:solidFill>
                  <a:schemeClr val="accent1"/>
                </a:solidFill>
                <a:highlight>
                  <a:srgbClr val="FFFFFF"/>
                </a:highlight>
                <a:latin typeface="+mn-lt"/>
                <a:ea typeface="Times New Roman" panose="02020603050405020304" pitchFamily="18" charset="0"/>
              </a:rPr>
              <a:t>y</a:t>
            </a:r>
            <a:r>
              <a:rPr lang="en-US" sz="3200" i="1" dirty="0">
                <a:solidFill>
                  <a:schemeClr val="accent1"/>
                </a:solidFill>
                <a:effectLst/>
                <a:highlight>
                  <a:srgbClr val="FFFFFF"/>
                </a:highlight>
                <a:latin typeface="+mn-lt"/>
                <a:ea typeface="Times New Roman" panose="02020603050405020304" pitchFamily="18" charset="0"/>
              </a:rPr>
              <a:t>et remained a virgin after as before. </a:t>
            </a:r>
            <a:br>
              <a:rPr lang="en-US" sz="3200" i="1" dirty="0">
                <a:solidFill>
                  <a:schemeClr val="accent1"/>
                </a:solidFill>
                <a:effectLst/>
                <a:highlight>
                  <a:srgbClr val="FFFFFF"/>
                </a:highlight>
                <a:latin typeface="+mn-lt"/>
                <a:ea typeface="Times New Roman" panose="02020603050405020304" pitchFamily="18" charset="0"/>
              </a:rPr>
            </a:br>
            <a:r>
              <a:rPr lang="en-US" sz="3200" i="1" dirty="0">
                <a:solidFill>
                  <a:schemeClr val="accent1"/>
                </a:solidFill>
                <a:effectLst/>
                <a:highlight>
                  <a:srgbClr val="FFFFFF"/>
                </a:highlight>
                <a:latin typeface="+mn-lt"/>
                <a:ea typeface="Times New Roman" panose="02020603050405020304" pitchFamily="18" charset="0"/>
              </a:rPr>
              <a:t>You who received Gabriel’s joyful greeting, </a:t>
            </a:r>
            <a:br>
              <a:rPr lang="en-US" sz="3200" i="1" dirty="0">
                <a:solidFill>
                  <a:schemeClr val="accent1"/>
                </a:solidFill>
                <a:effectLst/>
                <a:highlight>
                  <a:srgbClr val="FFFFFF"/>
                </a:highlight>
                <a:latin typeface="+mn-lt"/>
                <a:ea typeface="Times New Roman" panose="02020603050405020304" pitchFamily="18" charset="0"/>
              </a:rPr>
            </a:br>
            <a:r>
              <a:rPr lang="en-US" sz="3200" i="1" dirty="0">
                <a:solidFill>
                  <a:schemeClr val="accent1"/>
                </a:solidFill>
                <a:effectLst/>
                <a:highlight>
                  <a:srgbClr val="FFFFFF"/>
                </a:highlight>
                <a:latin typeface="+mn-lt"/>
                <a:ea typeface="Times New Roman" panose="02020603050405020304" pitchFamily="18" charset="0"/>
              </a:rPr>
              <a:t>have pity on us poor sinners.</a:t>
            </a:r>
            <a:r>
              <a:rPr lang="en-US" sz="3200" dirty="0">
                <a:solidFill>
                  <a:schemeClr val="accent1"/>
                </a:solidFill>
                <a:effectLst/>
                <a:highlight>
                  <a:srgbClr val="FFFFFF"/>
                </a:highlight>
                <a:latin typeface="+mn-lt"/>
                <a:ea typeface="Times New Roman" panose="02020603050405020304" pitchFamily="18" charset="0"/>
              </a:rPr>
              <a:t>   </a:t>
            </a:r>
            <a:endParaRPr lang="en-US" sz="3200" dirty="0">
              <a:solidFill>
                <a:schemeClr val="accent1"/>
              </a:solidFill>
              <a:highlight>
                <a:srgbClr val="FFFFFF"/>
              </a:highlight>
              <a:latin typeface="+mn-lt"/>
              <a:ea typeface="Times New Roman" panose="02020603050405020304" pitchFamily="18" charset="0"/>
            </a:endParaRPr>
          </a:p>
          <a:p>
            <a:pPr marL="0" indent="0" algn="ctr">
              <a:buNone/>
            </a:pPr>
            <a:r>
              <a:rPr lang="en-US" sz="3200" dirty="0">
                <a:solidFill>
                  <a:schemeClr val="accent1"/>
                </a:solidFill>
                <a:highlight>
                  <a:srgbClr val="FFFFFF"/>
                </a:highlight>
                <a:latin typeface="+mn-lt"/>
                <a:ea typeface="Times New Roman" panose="02020603050405020304" pitchFamily="18" charset="0"/>
              </a:rPr>
              <a:t>						Amen</a:t>
            </a:r>
            <a:endParaRPr lang="en-US" sz="3200" dirty="0">
              <a:solidFill>
                <a:schemeClr val="accent1"/>
              </a:solidFill>
              <a:effectLst/>
              <a:highlight>
                <a:srgbClr val="FFFFFF"/>
              </a:highlight>
              <a:latin typeface="+mn-lt"/>
              <a:ea typeface="Times New Roman" panose="02020603050405020304" pitchFamily="18" charset="0"/>
            </a:endParaRPr>
          </a:p>
          <a:p>
            <a:pPr marL="0" indent="0">
              <a:buNone/>
            </a:pPr>
            <a:endParaRPr lang="en-US" dirty="0"/>
          </a:p>
        </p:txBody>
      </p:sp>
      <p:pic>
        <p:nvPicPr>
          <p:cNvPr id="8" name="Picture 7">
            <a:extLst>
              <a:ext uri="{FF2B5EF4-FFF2-40B4-BE49-F238E27FC236}">
                <a16:creationId xmlns:a16="http://schemas.microsoft.com/office/drawing/2014/main" id="{0AF8A142-B927-EE09-2B40-44F88A4C800A}"/>
              </a:ext>
            </a:extLst>
          </p:cNvPr>
          <p:cNvPicPr>
            <a:picLocks noChangeAspect="1"/>
          </p:cNvPicPr>
          <p:nvPr/>
        </p:nvPicPr>
        <p:blipFill>
          <a:blip r:embed="rId3"/>
          <a:srcRect/>
          <a:stretch/>
        </p:blipFill>
        <p:spPr>
          <a:xfrm>
            <a:off x="426043" y="5792597"/>
            <a:ext cx="860731" cy="863601"/>
          </a:xfrm>
          <a:prstGeom prst="rect">
            <a:avLst/>
          </a:prstGeom>
        </p:spPr>
      </p:pic>
    </p:spTree>
    <p:extLst>
      <p:ext uri="{BB962C8B-B14F-4D97-AF65-F5344CB8AC3E}">
        <p14:creationId xmlns:p14="http://schemas.microsoft.com/office/powerpoint/2010/main" val="1335460438"/>
      </p:ext>
    </p:extLst>
  </p:cSld>
  <p:clrMapOvr>
    <a:masterClrMapping/>
  </p:clrMapOvr>
  <mc:AlternateContent xmlns:mc="http://schemas.openxmlformats.org/markup-compatibility/2006" xmlns:p14="http://schemas.microsoft.com/office/powerpoint/2010/main">
    <mc:Choice Requires="p14">
      <p:transition spd="med" p14:dur="700" advTm="32067">
        <p:fade/>
      </p:transition>
    </mc:Choice>
    <mc:Fallback xmlns="">
      <p:transition spd="med" advTm="32067">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B20FA-47D5-8E8B-46C5-D11B74C02A37}"/>
              </a:ext>
            </a:extLst>
          </p:cNvPr>
          <p:cNvSpPr>
            <a:spLocks noGrp="1"/>
          </p:cNvSpPr>
          <p:nvPr>
            <p:ph type="title"/>
          </p:nvPr>
        </p:nvSpPr>
        <p:spPr/>
        <p:txBody>
          <a:bodyPr/>
          <a:lstStyle/>
          <a:p>
            <a:r>
              <a:rPr lang="en-US" dirty="0"/>
              <a:t>What to Expect</a:t>
            </a:r>
          </a:p>
        </p:txBody>
      </p:sp>
      <p:sp>
        <p:nvSpPr>
          <p:cNvPr id="3" name="Content Placeholder 2">
            <a:extLst>
              <a:ext uri="{FF2B5EF4-FFF2-40B4-BE49-F238E27FC236}">
                <a16:creationId xmlns:a16="http://schemas.microsoft.com/office/drawing/2014/main" id="{ACD2DA5F-0D62-85A4-268B-E7FBE0A55406}"/>
              </a:ext>
            </a:extLst>
          </p:cNvPr>
          <p:cNvSpPr>
            <a:spLocks noGrp="1"/>
          </p:cNvSpPr>
          <p:nvPr>
            <p:ph idx="1"/>
          </p:nvPr>
        </p:nvSpPr>
        <p:spPr>
          <a:xfrm>
            <a:off x="778934" y="1277785"/>
            <a:ext cx="11049000" cy="4737252"/>
          </a:xfrm>
        </p:spPr>
        <p:txBody>
          <a:bodyPr>
            <a:normAutofit/>
          </a:bodyPr>
          <a:lstStyle/>
          <a:p>
            <a:pPr>
              <a:buFont typeface="Wingdings" panose="05000000000000000000" pitchFamily="2" charset="2"/>
              <a:buChar char="v"/>
            </a:pPr>
            <a:r>
              <a:rPr lang="en-US" sz="3200" dirty="0">
                <a:solidFill>
                  <a:schemeClr val="accent1"/>
                </a:solidFill>
                <a:latin typeface="Aptos" panose="020B0004020202020204" pitchFamily="34" charset="0"/>
              </a:rPr>
              <a:t>Why May is the month of Mary</a:t>
            </a:r>
          </a:p>
          <a:p>
            <a:pPr>
              <a:buFont typeface="Wingdings" panose="05000000000000000000" pitchFamily="2" charset="2"/>
              <a:buChar char="v"/>
            </a:pPr>
            <a:r>
              <a:rPr lang="en-US" sz="3200" dirty="0">
                <a:solidFill>
                  <a:schemeClr val="accent1"/>
                </a:solidFill>
                <a:latin typeface="Aptos" panose="020B0004020202020204" pitchFamily="34" charset="0"/>
              </a:rPr>
              <a:t>Importance of Mary in the Society</a:t>
            </a:r>
          </a:p>
          <a:p>
            <a:pPr>
              <a:buFont typeface="Wingdings" panose="05000000000000000000" pitchFamily="2" charset="2"/>
              <a:buChar char="v"/>
            </a:pPr>
            <a:r>
              <a:rPr lang="en-US" sz="3200" dirty="0">
                <a:solidFill>
                  <a:schemeClr val="accent1"/>
                </a:solidFill>
                <a:latin typeface="Aptos" panose="020B0004020202020204" pitchFamily="34" charset="0"/>
              </a:rPr>
              <a:t>History of the Immaculate Conception</a:t>
            </a:r>
          </a:p>
          <a:p>
            <a:pPr>
              <a:buFont typeface="Wingdings" panose="05000000000000000000" pitchFamily="2" charset="2"/>
              <a:buChar char="v"/>
            </a:pPr>
            <a:r>
              <a:rPr lang="en-US" sz="3200" dirty="0">
                <a:solidFill>
                  <a:schemeClr val="accent1"/>
                </a:solidFill>
                <a:latin typeface="Aptos" panose="020B0004020202020204" pitchFamily="34" charset="0"/>
              </a:rPr>
              <a:t>Catholic devotions – The Rosary for </a:t>
            </a:r>
            <a:br>
              <a:rPr lang="en-US" sz="3200" dirty="0">
                <a:solidFill>
                  <a:schemeClr val="accent1"/>
                </a:solidFill>
                <a:latin typeface="Aptos" panose="020B0004020202020204" pitchFamily="34" charset="0"/>
              </a:rPr>
            </a:br>
            <a:r>
              <a:rPr lang="en-US" sz="3200" dirty="0">
                <a:solidFill>
                  <a:schemeClr val="accent1"/>
                </a:solidFill>
                <a:latin typeface="Aptos" panose="020B0004020202020204" pitchFamily="34" charset="0"/>
              </a:rPr>
              <a:t>Vincentians</a:t>
            </a:r>
          </a:p>
        </p:txBody>
      </p:sp>
      <p:pic>
        <p:nvPicPr>
          <p:cNvPr id="8" name="Picture 7" descr="A close-up of a statue of a person&#10;&#10;Description automatically generated">
            <a:extLst>
              <a:ext uri="{FF2B5EF4-FFF2-40B4-BE49-F238E27FC236}">
                <a16:creationId xmlns:a16="http://schemas.microsoft.com/office/drawing/2014/main" id="{5D268C18-8C21-9447-31F8-02B42F743C2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27273" y="842962"/>
            <a:ext cx="2857500" cy="5172075"/>
          </a:xfrm>
          <a:prstGeom prst="rect">
            <a:avLst/>
          </a:prstGeom>
        </p:spPr>
      </p:pic>
      <p:pic>
        <p:nvPicPr>
          <p:cNvPr id="4" name="Picture 3">
            <a:extLst>
              <a:ext uri="{FF2B5EF4-FFF2-40B4-BE49-F238E27FC236}">
                <a16:creationId xmlns:a16="http://schemas.microsoft.com/office/drawing/2014/main" id="{8C92FFD4-8784-8B72-3F71-9FB497A968A4}"/>
              </a:ext>
            </a:extLst>
          </p:cNvPr>
          <p:cNvPicPr>
            <a:picLocks noChangeAspect="1"/>
          </p:cNvPicPr>
          <p:nvPr/>
        </p:nvPicPr>
        <p:blipFill>
          <a:blip r:embed="rId5"/>
          <a:srcRect/>
          <a:stretch/>
        </p:blipFill>
        <p:spPr>
          <a:xfrm>
            <a:off x="427649" y="5792597"/>
            <a:ext cx="857519" cy="863601"/>
          </a:xfrm>
          <a:prstGeom prst="rect">
            <a:avLst/>
          </a:prstGeom>
        </p:spPr>
      </p:pic>
    </p:spTree>
    <p:extLst>
      <p:ext uri="{BB962C8B-B14F-4D97-AF65-F5344CB8AC3E}">
        <p14:creationId xmlns:p14="http://schemas.microsoft.com/office/powerpoint/2010/main" val="2322138599"/>
      </p:ext>
    </p:extLst>
  </p:cSld>
  <p:clrMapOvr>
    <a:masterClrMapping/>
  </p:clrMapOvr>
  <mc:AlternateContent xmlns:mc="http://schemas.openxmlformats.org/markup-compatibility/2006" xmlns:p14="http://schemas.microsoft.com/office/powerpoint/2010/main">
    <mc:Choice Requires="p14">
      <p:transition spd="med" p14:dur="700" advTm="47527">
        <p:fade/>
      </p:transition>
    </mc:Choice>
    <mc:Fallback xmlns="">
      <p:transition spd="med" advTm="47527">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67A72-F916-4470-71EE-13489678412C}"/>
              </a:ext>
            </a:extLst>
          </p:cNvPr>
          <p:cNvSpPr>
            <a:spLocks noGrp="1"/>
          </p:cNvSpPr>
          <p:nvPr>
            <p:ph type="title"/>
          </p:nvPr>
        </p:nvSpPr>
        <p:spPr>
          <a:xfrm>
            <a:off x="609599" y="252978"/>
            <a:ext cx="11049000" cy="779464"/>
          </a:xfrm>
        </p:spPr>
        <p:txBody>
          <a:bodyPr anchor="ctr">
            <a:normAutofit/>
          </a:bodyPr>
          <a:lstStyle/>
          <a:p>
            <a:r>
              <a:rPr lang="en-US" dirty="0"/>
              <a:t>History of May as Mary’s Month</a:t>
            </a:r>
          </a:p>
        </p:txBody>
      </p:sp>
      <p:pic>
        <p:nvPicPr>
          <p:cNvPr id="10" name="Content Placeholder 9" descr="A statue of a person in a church&#10;&#10;Description automatically generated">
            <a:extLst>
              <a:ext uri="{FF2B5EF4-FFF2-40B4-BE49-F238E27FC236}">
                <a16:creationId xmlns:a16="http://schemas.microsoft.com/office/drawing/2014/main" id="{03553DE0-E2F1-BC5C-134A-D01EAF15E87E}"/>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2584957" y="1422400"/>
            <a:ext cx="7244843" cy="4493658"/>
          </a:xfrm>
          <a:noFill/>
        </p:spPr>
      </p:pic>
      <p:sp>
        <p:nvSpPr>
          <p:cNvPr id="11" name="TextBox 10">
            <a:extLst>
              <a:ext uri="{FF2B5EF4-FFF2-40B4-BE49-F238E27FC236}">
                <a16:creationId xmlns:a16="http://schemas.microsoft.com/office/drawing/2014/main" id="{1AED6218-2CFA-E32C-E571-6FF0EEFA8FB8}"/>
              </a:ext>
            </a:extLst>
          </p:cNvPr>
          <p:cNvSpPr txBox="1"/>
          <p:nvPr/>
        </p:nvSpPr>
        <p:spPr>
          <a:xfrm>
            <a:off x="7388901" y="571600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commons.wikimedia.org/wiki/File:Holy_Trinity_Catholic_Church_(Somerset,_Ohio)_-_interior,_statue_of_the_Blessed_Virgin_Mary_crowned_for_the_month_of_May.jp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pic>
        <p:nvPicPr>
          <p:cNvPr id="3" name="Picture 2">
            <a:extLst>
              <a:ext uri="{FF2B5EF4-FFF2-40B4-BE49-F238E27FC236}">
                <a16:creationId xmlns:a16="http://schemas.microsoft.com/office/drawing/2014/main" id="{C5FDB239-DB8F-341B-171F-0384CF8F16C6}"/>
              </a:ext>
            </a:extLst>
          </p:cNvPr>
          <p:cNvPicPr>
            <a:picLocks noChangeAspect="1"/>
          </p:cNvPicPr>
          <p:nvPr/>
        </p:nvPicPr>
        <p:blipFill>
          <a:blip r:embed="rId6"/>
          <a:srcRect/>
          <a:stretch/>
        </p:blipFill>
        <p:spPr>
          <a:xfrm>
            <a:off x="427649" y="5792597"/>
            <a:ext cx="857519" cy="863601"/>
          </a:xfrm>
          <a:prstGeom prst="rect">
            <a:avLst/>
          </a:prstGeom>
        </p:spPr>
      </p:pic>
    </p:spTree>
    <p:extLst>
      <p:ext uri="{BB962C8B-B14F-4D97-AF65-F5344CB8AC3E}">
        <p14:creationId xmlns:p14="http://schemas.microsoft.com/office/powerpoint/2010/main" val="162910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DBFB0-B55E-3576-6382-41D118A7E3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5C4A51-CBAD-0FED-9C61-352DD715C3D4}"/>
              </a:ext>
            </a:extLst>
          </p:cNvPr>
          <p:cNvSpPr>
            <a:spLocks noGrp="1"/>
          </p:cNvSpPr>
          <p:nvPr>
            <p:ph idx="1"/>
          </p:nvPr>
        </p:nvSpPr>
        <p:spPr/>
        <p:txBody>
          <a:bodyPr/>
          <a:lstStyle/>
          <a:p>
            <a:endParaRPr lang="en-US" dirty="0"/>
          </a:p>
        </p:txBody>
      </p:sp>
      <p:pic>
        <p:nvPicPr>
          <p:cNvPr id="4" name="Picture 3" descr="A sun shining through clouds&#10;&#10;AI-generated content may be incorrect.">
            <a:extLst>
              <a:ext uri="{FF2B5EF4-FFF2-40B4-BE49-F238E27FC236}">
                <a16:creationId xmlns:a16="http://schemas.microsoft.com/office/drawing/2014/main" id="{9DBC9843-0B0D-3136-10F5-1E8774213836}"/>
              </a:ext>
            </a:extLst>
          </p:cNvPr>
          <p:cNvPicPr>
            <a:picLocks noChangeAspect="1"/>
          </p:cNvPicPr>
          <p:nvPr/>
        </p:nvPicPr>
        <p:blipFill>
          <a:blip r:embed="rId3">
            <a:extLst>
              <a:ext uri="{837473B0-CC2E-450A-ABE3-18F120FF3D39}">
                <a1611:picAttrSrcUrl xmlns:a1611="http://schemas.microsoft.com/office/drawing/2016/11/main" r:id="rId4"/>
              </a:ext>
            </a:extLst>
          </a:blip>
          <a:srcRect l="1443" t="18275" r="6178" b="24943"/>
          <a:stretch>
            <a:fillRect/>
          </a:stretch>
        </p:blipFill>
        <p:spPr>
          <a:xfrm>
            <a:off x="1" y="0"/>
            <a:ext cx="12192000" cy="6858000"/>
          </a:xfrm>
          <a:prstGeom prst="rect">
            <a:avLst/>
          </a:prstGeom>
          <a:noFill/>
        </p:spPr>
      </p:pic>
      <p:sp>
        <p:nvSpPr>
          <p:cNvPr id="5" name="TextBox 4">
            <a:extLst>
              <a:ext uri="{FF2B5EF4-FFF2-40B4-BE49-F238E27FC236}">
                <a16:creationId xmlns:a16="http://schemas.microsoft.com/office/drawing/2014/main" id="{99117F8E-9F0E-38EA-574A-513CA5291490}"/>
              </a:ext>
            </a:extLst>
          </p:cNvPr>
          <p:cNvSpPr txBox="1"/>
          <p:nvPr/>
        </p:nvSpPr>
        <p:spPr>
          <a:xfrm>
            <a:off x="12192000" y="5743573"/>
            <a:ext cx="45719" cy="172485"/>
          </a:xfrm>
          <a:prstGeom prst="rect">
            <a:avLst/>
          </a:prstGeom>
          <a:solidFill>
            <a:srgbClr val="000000"/>
          </a:solidFill>
        </p:spPr>
        <p:txBody>
          <a:bodyPr wrap="square" rtlCol="0">
            <a:spAutoFit/>
          </a:bodyPr>
          <a:lstStyle/>
          <a:p>
            <a:pPr algn="r">
              <a:spcAft>
                <a:spcPts val="600"/>
              </a:spcAft>
            </a:pPr>
            <a:endParaRPr lang="en-US" sz="700" dirty="0">
              <a:solidFill>
                <a:srgbClr val="FFFFFF"/>
              </a:solidFill>
            </a:endParaRPr>
          </a:p>
        </p:txBody>
      </p:sp>
      <p:sp>
        <p:nvSpPr>
          <p:cNvPr id="7" name="TextBox 6">
            <a:extLst>
              <a:ext uri="{FF2B5EF4-FFF2-40B4-BE49-F238E27FC236}">
                <a16:creationId xmlns:a16="http://schemas.microsoft.com/office/drawing/2014/main" id="{C3388EC6-951B-5487-26F6-A1C8132D3D91}"/>
              </a:ext>
            </a:extLst>
          </p:cNvPr>
          <p:cNvSpPr txBox="1"/>
          <p:nvPr/>
        </p:nvSpPr>
        <p:spPr>
          <a:xfrm>
            <a:off x="2578100" y="2131651"/>
            <a:ext cx="7905750" cy="1446550"/>
          </a:xfrm>
          <a:prstGeom prst="rect">
            <a:avLst/>
          </a:prstGeom>
          <a:noFill/>
        </p:spPr>
        <p:txBody>
          <a:bodyPr wrap="square">
            <a:spAutoFit/>
          </a:bodyPr>
          <a:lstStyle/>
          <a:p>
            <a:pPr algn="ctr"/>
            <a:r>
              <a:rPr lang="en-US" sz="4400" dirty="0">
                <a:solidFill>
                  <a:schemeClr val="tx1">
                    <a:lumMod val="95000"/>
                    <a:lumOff val="5000"/>
                  </a:schemeClr>
                </a:solidFill>
                <a:latin typeface="Copperplate Gothic Bold" panose="020E0705020206020404" pitchFamily="34" charset="0"/>
              </a:rPr>
              <a:t>Mary of the Immaculate Conception</a:t>
            </a:r>
          </a:p>
        </p:txBody>
      </p:sp>
      <p:sp>
        <p:nvSpPr>
          <p:cNvPr id="9" name="TextBox 8">
            <a:extLst>
              <a:ext uri="{FF2B5EF4-FFF2-40B4-BE49-F238E27FC236}">
                <a16:creationId xmlns:a16="http://schemas.microsoft.com/office/drawing/2014/main" id="{9D628958-D47C-D789-938C-8C8E33B7305B}"/>
              </a:ext>
            </a:extLst>
          </p:cNvPr>
          <p:cNvSpPr txBox="1"/>
          <p:nvPr/>
        </p:nvSpPr>
        <p:spPr>
          <a:xfrm>
            <a:off x="2819400" y="4082556"/>
            <a:ext cx="7664450" cy="1323439"/>
          </a:xfrm>
          <a:prstGeom prst="rect">
            <a:avLst/>
          </a:prstGeom>
          <a:noFill/>
        </p:spPr>
        <p:txBody>
          <a:bodyPr wrap="square">
            <a:spAutoFit/>
          </a:bodyPr>
          <a:lstStyle/>
          <a:p>
            <a:pPr algn="ctr"/>
            <a:r>
              <a:rPr lang="en-US" sz="4000" dirty="0">
                <a:latin typeface="Copperplate Gothic Bold" panose="020E0705020206020404" pitchFamily="34" charset="0"/>
              </a:rPr>
              <a:t>Why the Society made </a:t>
            </a:r>
          </a:p>
          <a:p>
            <a:pPr algn="ctr"/>
            <a:r>
              <a:rPr lang="en-US" sz="4000" dirty="0">
                <a:latin typeface="Copperplate Gothic Bold" panose="020E0705020206020404" pitchFamily="34" charset="0"/>
              </a:rPr>
              <a:t>this choice</a:t>
            </a:r>
          </a:p>
        </p:txBody>
      </p:sp>
      <p:pic>
        <p:nvPicPr>
          <p:cNvPr id="6" name="Picture 5">
            <a:extLst>
              <a:ext uri="{FF2B5EF4-FFF2-40B4-BE49-F238E27FC236}">
                <a16:creationId xmlns:a16="http://schemas.microsoft.com/office/drawing/2014/main" id="{414B5909-D922-9AF6-DB81-E8C5594FEE09}"/>
              </a:ext>
            </a:extLst>
          </p:cNvPr>
          <p:cNvPicPr>
            <a:picLocks noChangeAspect="1"/>
          </p:cNvPicPr>
          <p:nvPr/>
        </p:nvPicPr>
        <p:blipFill>
          <a:blip r:embed="rId5"/>
          <a:srcRect/>
          <a:stretch/>
        </p:blipFill>
        <p:spPr>
          <a:xfrm>
            <a:off x="427649" y="5792597"/>
            <a:ext cx="857519" cy="863601"/>
          </a:xfrm>
          <a:prstGeom prst="rect">
            <a:avLst/>
          </a:prstGeom>
        </p:spPr>
      </p:pic>
    </p:spTree>
    <p:extLst>
      <p:ext uri="{BB962C8B-B14F-4D97-AF65-F5344CB8AC3E}">
        <p14:creationId xmlns:p14="http://schemas.microsoft.com/office/powerpoint/2010/main" val="232277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DA03A-185D-2580-BDD7-996A8E2BB88C}"/>
              </a:ext>
            </a:extLst>
          </p:cNvPr>
          <p:cNvSpPr>
            <a:spLocks noGrp="1"/>
          </p:cNvSpPr>
          <p:nvPr>
            <p:ph type="title"/>
          </p:nvPr>
        </p:nvSpPr>
        <p:spPr/>
        <p:txBody>
          <a:bodyPr/>
          <a:lstStyle/>
          <a:p>
            <a:r>
              <a:rPr lang="en-US" dirty="0"/>
              <a:t>Where it all began:</a:t>
            </a:r>
          </a:p>
        </p:txBody>
      </p:sp>
      <p:graphicFrame>
        <p:nvGraphicFramePr>
          <p:cNvPr id="4" name="Content Placeholder 3">
            <a:extLst>
              <a:ext uri="{FF2B5EF4-FFF2-40B4-BE49-F238E27FC236}">
                <a16:creationId xmlns:a16="http://schemas.microsoft.com/office/drawing/2014/main" id="{D24E79C9-3FB6-0E8D-901A-A37D26559784}"/>
              </a:ext>
            </a:extLst>
          </p:cNvPr>
          <p:cNvGraphicFramePr>
            <a:graphicFrameLocks noGrp="1"/>
          </p:cNvGraphicFramePr>
          <p:nvPr>
            <p:ph idx="1"/>
          </p:nvPr>
        </p:nvGraphicFramePr>
        <p:xfrm>
          <a:off x="609600" y="1179513"/>
          <a:ext cx="11049000" cy="4737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D3F842A1-2425-EA78-E244-2119B39F71C5}"/>
              </a:ext>
            </a:extLst>
          </p:cNvPr>
          <p:cNvPicPr>
            <a:picLocks noChangeAspect="1"/>
          </p:cNvPicPr>
          <p:nvPr/>
        </p:nvPicPr>
        <p:blipFill>
          <a:blip r:embed="rId8"/>
          <a:srcRect/>
          <a:stretch/>
        </p:blipFill>
        <p:spPr>
          <a:xfrm>
            <a:off x="427649" y="5792597"/>
            <a:ext cx="857519" cy="863601"/>
          </a:xfrm>
          <a:prstGeom prst="rect">
            <a:avLst/>
          </a:prstGeom>
        </p:spPr>
      </p:pic>
    </p:spTree>
    <p:extLst>
      <p:ext uri="{BB962C8B-B14F-4D97-AF65-F5344CB8AC3E}">
        <p14:creationId xmlns:p14="http://schemas.microsoft.com/office/powerpoint/2010/main" val="428206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145CC-470A-5A39-B7C9-BEF22BFDA467}"/>
              </a:ext>
            </a:extLst>
          </p:cNvPr>
          <p:cNvSpPr>
            <a:spLocks noGrp="1"/>
          </p:cNvSpPr>
          <p:nvPr>
            <p:ph type="title"/>
          </p:nvPr>
        </p:nvSpPr>
        <p:spPr>
          <a:xfrm>
            <a:off x="607025" y="264589"/>
            <a:ext cx="11017285" cy="779464"/>
          </a:xfrm>
        </p:spPr>
        <p:txBody>
          <a:bodyPr anchor="ctr">
            <a:normAutofit/>
          </a:bodyPr>
          <a:lstStyle/>
          <a:p>
            <a:r>
              <a:rPr lang="en-US" sz="2800" dirty="0"/>
              <a:t>A few things that may have impacted Frederic’s thoughts</a:t>
            </a:r>
          </a:p>
        </p:txBody>
      </p:sp>
      <p:sp>
        <p:nvSpPr>
          <p:cNvPr id="4" name="Content Placeholder 3">
            <a:extLst>
              <a:ext uri="{FF2B5EF4-FFF2-40B4-BE49-F238E27FC236}">
                <a16:creationId xmlns:a16="http://schemas.microsoft.com/office/drawing/2014/main" id="{0C103663-5E7F-6E4F-C35A-38A71DC5D237}"/>
              </a:ext>
            </a:extLst>
          </p:cNvPr>
          <p:cNvSpPr>
            <a:spLocks noGrp="1"/>
          </p:cNvSpPr>
          <p:nvPr>
            <p:ph sz="half" idx="1"/>
          </p:nvPr>
        </p:nvSpPr>
        <p:spPr>
          <a:xfrm>
            <a:off x="735453" y="1215318"/>
            <a:ext cx="5043047" cy="4673600"/>
          </a:xfrm>
          <a:solidFill>
            <a:schemeClr val="accent5">
              <a:lumMod val="20000"/>
              <a:lumOff val="80000"/>
            </a:schemeClr>
          </a:solidFill>
        </p:spPr>
        <p:txBody>
          <a:bodyPr>
            <a:normAutofit/>
          </a:bodyPr>
          <a:lstStyle/>
          <a:p>
            <a:pPr marL="0" indent="0">
              <a:buNone/>
            </a:pPr>
            <a:endParaRPr lang="en-US" dirty="0"/>
          </a:p>
          <a:p>
            <a:pPr marL="0" indent="0">
              <a:buNone/>
            </a:pPr>
            <a:r>
              <a:rPr lang="en-US" dirty="0"/>
              <a:t>The plague in 1638  - Lyon was spared.</a:t>
            </a:r>
          </a:p>
          <a:p>
            <a:pPr marL="0" indent="0">
              <a:buNone/>
            </a:pPr>
            <a:r>
              <a:rPr lang="en-US" dirty="0"/>
              <a:t>1643 – Lyon spared again</a:t>
            </a:r>
          </a:p>
          <a:p>
            <a:pPr marL="0" indent="0">
              <a:buNone/>
            </a:pPr>
            <a:r>
              <a:rPr lang="en-US" dirty="0"/>
              <a:t>The people of  Lyon  had petitioned Mary for protection and were spared.  There was a small shrine built in honor of Mary.  </a:t>
            </a:r>
          </a:p>
        </p:txBody>
      </p:sp>
      <p:graphicFrame>
        <p:nvGraphicFramePr>
          <p:cNvPr id="8" name="Content Placeholder 2">
            <a:extLst>
              <a:ext uri="{FF2B5EF4-FFF2-40B4-BE49-F238E27FC236}">
                <a16:creationId xmlns:a16="http://schemas.microsoft.com/office/drawing/2014/main" id="{31953120-654D-A62F-3711-D289C355F407}"/>
              </a:ext>
            </a:extLst>
          </p:cNvPr>
          <p:cNvGraphicFramePr>
            <a:graphicFrameLocks noGrp="1"/>
          </p:cNvGraphicFramePr>
          <p:nvPr>
            <p:ph sz="half" idx="2"/>
          </p:nvPr>
        </p:nvGraphicFramePr>
        <p:xfrm>
          <a:off x="6181285" y="1178805"/>
          <a:ext cx="5443025" cy="48267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C2A18195-8557-BBE4-0F4B-21F8AF3AF156}"/>
              </a:ext>
            </a:extLst>
          </p:cNvPr>
          <p:cNvPicPr>
            <a:picLocks noChangeAspect="1"/>
          </p:cNvPicPr>
          <p:nvPr/>
        </p:nvPicPr>
        <p:blipFill>
          <a:blip r:embed="rId8"/>
          <a:srcRect/>
          <a:stretch/>
        </p:blipFill>
        <p:spPr>
          <a:xfrm>
            <a:off x="427649" y="5792597"/>
            <a:ext cx="857519" cy="863601"/>
          </a:xfrm>
          <a:prstGeom prst="rect">
            <a:avLst/>
          </a:prstGeom>
        </p:spPr>
      </p:pic>
    </p:spTree>
    <p:extLst>
      <p:ext uri="{BB962C8B-B14F-4D97-AF65-F5344CB8AC3E}">
        <p14:creationId xmlns:p14="http://schemas.microsoft.com/office/powerpoint/2010/main" val="302943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BD4F1C-5D78-B526-F709-2480852E50D1}"/>
              </a:ext>
            </a:extLst>
          </p:cNvPr>
          <p:cNvSpPr>
            <a:spLocks noGrp="1"/>
          </p:cNvSpPr>
          <p:nvPr>
            <p:ph sz="half" idx="4294967295"/>
          </p:nvPr>
        </p:nvSpPr>
        <p:spPr>
          <a:xfrm>
            <a:off x="654050" y="1384300"/>
            <a:ext cx="5441950" cy="4598988"/>
          </a:xfrm>
        </p:spPr>
        <p:txBody>
          <a:bodyPr>
            <a:normAutofit/>
          </a:bodyPr>
          <a:lstStyle/>
          <a:p>
            <a:pPr marL="0" indent="0">
              <a:buNone/>
            </a:pPr>
            <a:r>
              <a:rPr lang="en-US" sz="3200" dirty="0">
                <a:solidFill>
                  <a:srgbClr val="016FAC"/>
                </a:solidFill>
                <a:effectLst/>
              </a:rPr>
              <a:t>In 1852 a bronze statue of Mary was placed at </a:t>
            </a:r>
            <a:r>
              <a:rPr lang="en-US" sz="3200" dirty="0" err="1">
                <a:solidFill>
                  <a:srgbClr val="016FAC"/>
                </a:solidFill>
                <a:effectLst/>
              </a:rPr>
              <a:t>Fouvière</a:t>
            </a:r>
            <a:r>
              <a:rPr lang="en-US" sz="3200" dirty="0">
                <a:solidFill>
                  <a:srgbClr val="016FAC"/>
                </a:solidFill>
                <a:effectLst/>
              </a:rPr>
              <a:t>.</a:t>
            </a:r>
          </a:p>
          <a:p>
            <a:pPr marL="0" indent="0">
              <a:buNone/>
            </a:pPr>
            <a:r>
              <a:rPr lang="en-US" sz="3200" dirty="0">
                <a:solidFill>
                  <a:srgbClr val="016FAC"/>
                </a:solidFill>
              </a:rPr>
              <a:t>Beginning in</a:t>
            </a:r>
            <a:r>
              <a:rPr lang="en-US" sz="3200" dirty="0">
                <a:solidFill>
                  <a:srgbClr val="016FAC"/>
                </a:solidFill>
                <a:effectLst/>
              </a:rPr>
              <a:t> that year, Lyon annually  celebrates the Feast of the Immaculate Conception with a large candlelight procession. </a:t>
            </a:r>
          </a:p>
          <a:p>
            <a:pPr marL="0" indent="0">
              <a:buNone/>
            </a:pPr>
            <a:endParaRPr lang="en-US" dirty="0">
              <a:effectLst/>
            </a:endParaRPr>
          </a:p>
          <a:p>
            <a:endParaRPr lang="en-US" dirty="0"/>
          </a:p>
          <a:p>
            <a:endParaRPr lang="en-US" dirty="0"/>
          </a:p>
        </p:txBody>
      </p:sp>
      <p:pic>
        <p:nvPicPr>
          <p:cNvPr id="1026" name="Picture 2" descr="Lyon, France ...">
            <a:extLst>
              <a:ext uri="{FF2B5EF4-FFF2-40B4-BE49-F238E27FC236}">
                <a16:creationId xmlns:a16="http://schemas.microsoft.com/office/drawing/2014/main" id="{7DC6502D-C8AD-5A3D-275D-837E29EAB38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99013" y="893554"/>
            <a:ext cx="4223369" cy="5070891"/>
          </a:xfrm>
          <a:prstGeom prst="rect">
            <a:avLst/>
          </a:prstGeom>
          <a:solidFill>
            <a:srgbClr val="FFFFFF"/>
          </a:solidFill>
        </p:spPr>
      </p:pic>
      <p:pic>
        <p:nvPicPr>
          <p:cNvPr id="2" name="Picture 1">
            <a:extLst>
              <a:ext uri="{FF2B5EF4-FFF2-40B4-BE49-F238E27FC236}">
                <a16:creationId xmlns:a16="http://schemas.microsoft.com/office/drawing/2014/main" id="{D34A3F28-F8A0-B8AC-07FF-3A000E3CA503}"/>
              </a:ext>
            </a:extLst>
          </p:cNvPr>
          <p:cNvPicPr>
            <a:picLocks noChangeAspect="1"/>
          </p:cNvPicPr>
          <p:nvPr/>
        </p:nvPicPr>
        <p:blipFill>
          <a:blip r:embed="rId4"/>
          <a:srcRect/>
          <a:stretch/>
        </p:blipFill>
        <p:spPr>
          <a:xfrm>
            <a:off x="427649" y="5792597"/>
            <a:ext cx="857519" cy="863601"/>
          </a:xfrm>
          <a:prstGeom prst="rect">
            <a:avLst/>
          </a:prstGeom>
        </p:spPr>
      </p:pic>
    </p:spTree>
    <p:extLst>
      <p:ext uri="{BB962C8B-B14F-4D97-AF65-F5344CB8AC3E}">
        <p14:creationId xmlns:p14="http://schemas.microsoft.com/office/powerpoint/2010/main" val="130973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C8C61E-2AFD-BEBC-473A-6738F25F5D0F}"/>
              </a:ext>
            </a:extLst>
          </p:cNvPr>
          <p:cNvSpPr>
            <a:spLocks noGrp="1"/>
          </p:cNvSpPr>
          <p:nvPr>
            <p:ph idx="1"/>
          </p:nvPr>
        </p:nvSpPr>
        <p:spPr>
          <a:xfrm>
            <a:off x="372094" y="615820"/>
            <a:ext cx="11049000" cy="4984044"/>
          </a:xfrm>
        </p:spPr>
        <p:txBody>
          <a:bodyPr/>
          <a:lstStyle/>
          <a:p>
            <a:r>
              <a:rPr lang="en-US" sz="3000" dirty="0">
                <a:solidFill>
                  <a:srgbClr val="016FAC"/>
                </a:solidFill>
              </a:rPr>
              <a:t>1830 – Mary appears to St. Catherine Laboure In Paris asking her to strike a medal.</a:t>
            </a:r>
          </a:p>
          <a:p>
            <a:r>
              <a:rPr lang="en-US" sz="3000" dirty="0">
                <a:solidFill>
                  <a:srgbClr val="016FAC"/>
                </a:solidFill>
              </a:rPr>
              <a:t>1832 – First Miraculous Medals were made and were being distributed in Paris.</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2050" name="Picture 2" descr="St. Catherine Labouré: Messenger of ...">
            <a:extLst>
              <a:ext uri="{FF2B5EF4-FFF2-40B4-BE49-F238E27FC236}">
                <a16:creationId xmlns:a16="http://schemas.microsoft.com/office/drawing/2014/main" id="{B8BA7220-F434-A8B1-9048-BD5E6F508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425626"/>
            <a:ext cx="4622926" cy="36049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AA3F868-2AA0-724F-69E2-DC4E5D8C5913}"/>
              </a:ext>
            </a:extLst>
          </p:cNvPr>
          <p:cNvPicPr>
            <a:picLocks noChangeAspect="1"/>
          </p:cNvPicPr>
          <p:nvPr/>
        </p:nvPicPr>
        <p:blipFill>
          <a:blip r:embed="rId4"/>
          <a:srcRect/>
          <a:stretch/>
        </p:blipFill>
        <p:spPr>
          <a:xfrm>
            <a:off x="427649" y="5792597"/>
            <a:ext cx="857519" cy="863601"/>
          </a:xfrm>
          <a:prstGeom prst="rect">
            <a:avLst/>
          </a:prstGeom>
        </p:spPr>
      </p:pic>
    </p:spTree>
    <p:extLst>
      <p:ext uri="{BB962C8B-B14F-4D97-AF65-F5344CB8AC3E}">
        <p14:creationId xmlns:p14="http://schemas.microsoft.com/office/powerpoint/2010/main" val="1552560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9" name="Text Placeholder 1">
            <a:extLst>
              <a:ext uri="{FF2B5EF4-FFF2-40B4-BE49-F238E27FC236}">
                <a16:creationId xmlns:a16="http://schemas.microsoft.com/office/drawing/2014/main" id="{DE62E639-A8E3-D792-8423-DAA5E3AA2B75}"/>
              </a:ext>
            </a:extLst>
          </p:cNvPr>
          <p:cNvSpPr>
            <a:spLocks noGrp="1"/>
          </p:cNvSpPr>
          <p:nvPr>
            <p:ph type="body" idx="1"/>
          </p:nvPr>
        </p:nvSpPr>
        <p:spPr>
          <a:xfrm>
            <a:off x="600344" y="1156799"/>
            <a:ext cx="5378425" cy="516753"/>
          </a:xfrm>
        </p:spPr>
        <p:txBody>
          <a:bodyPr/>
          <a:lstStyle/>
          <a:p>
            <a:endParaRPr lang="en-US"/>
          </a:p>
        </p:txBody>
      </p:sp>
      <p:pic>
        <p:nvPicPr>
          <p:cNvPr id="3074" name="Picture 2" descr="The Immaculate Conception: 8 Things to ...">
            <a:extLst>
              <a:ext uri="{FF2B5EF4-FFF2-40B4-BE49-F238E27FC236}">
                <a16:creationId xmlns:a16="http://schemas.microsoft.com/office/drawing/2014/main" id="{86535C16-8975-DF06-D5A4-B1F0F2364A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2708" y="635000"/>
            <a:ext cx="5378425" cy="5066201"/>
          </a:xfrm>
          <a:prstGeom prst="rect">
            <a:avLst/>
          </a:prstGeom>
          <a:solidFill>
            <a:srgbClr val="FFFFFF"/>
          </a:solidFill>
        </p:spPr>
      </p:pic>
      <p:sp>
        <p:nvSpPr>
          <p:cNvPr id="3" name="Content Placeholder 2">
            <a:extLst>
              <a:ext uri="{FF2B5EF4-FFF2-40B4-BE49-F238E27FC236}">
                <a16:creationId xmlns:a16="http://schemas.microsoft.com/office/drawing/2014/main" id="{D523FFE3-7C8B-5322-3112-CD533EC494C9}"/>
              </a:ext>
            </a:extLst>
          </p:cNvPr>
          <p:cNvSpPr>
            <a:spLocks noGrp="1"/>
          </p:cNvSpPr>
          <p:nvPr>
            <p:ph sz="quarter" idx="4"/>
          </p:nvPr>
        </p:nvSpPr>
        <p:spPr>
          <a:xfrm>
            <a:off x="6250869" y="853079"/>
            <a:ext cx="5509846" cy="4630042"/>
          </a:xfrm>
        </p:spPr>
        <p:txBody>
          <a:bodyPr>
            <a:normAutofit fontScale="70000" lnSpcReduction="20000"/>
          </a:bodyPr>
          <a:lstStyle/>
          <a:p>
            <a:pPr marL="0" indent="0">
              <a:lnSpc>
                <a:spcPct val="120000"/>
              </a:lnSpc>
              <a:buNone/>
            </a:pPr>
            <a:r>
              <a:rPr lang="en-US" sz="3100" dirty="0">
                <a:solidFill>
                  <a:srgbClr val="016FAC"/>
                </a:solidFill>
              </a:rPr>
              <a:t>On December 8, 1854  the dogma of the Immaculate Conception was promulgated  by Pope Pius IX.</a:t>
            </a:r>
          </a:p>
          <a:p>
            <a:pPr marL="0" indent="0">
              <a:lnSpc>
                <a:spcPct val="120000"/>
              </a:lnSpc>
              <a:buNone/>
            </a:pPr>
            <a:endParaRPr lang="en-US" sz="3100" dirty="0">
              <a:solidFill>
                <a:srgbClr val="016FAC"/>
              </a:solidFill>
            </a:endParaRPr>
          </a:p>
          <a:p>
            <a:pPr marL="0" marR="0" indent="0">
              <a:lnSpc>
                <a:spcPct val="120000"/>
              </a:lnSpc>
              <a:spcBef>
                <a:spcPts val="0"/>
              </a:spcBef>
              <a:spcAft>
                <a:spcPts val="800"/>
              </a:spcAft>
              <a:buNone/>
            </a:pPr>
            <a:r>
              <a:rPr lang="en-US" sz="3100" kern="100" dirty="0">
                <a:solidFill>
                  <a:srgbClr val="016FAC"/>
                </a:solidFill>
                <a:effectLst/>
              </a:rPr>
              <a:t>From a young age, Frederic had depended on Mary, the Mother of God.  Due to the moment in history and the acceptance of the Immaculate Conception among so many, it seems natural that the Society chose Mary of the Immaculate Conception as their patroness</a:t>
            </a:r>
            <a:r>
              <a:rPr lang="en-US" sz="2000" kern="100" dirty="0">
                <a:solidFill>
                  <a:srgbClr val="016FAC"/>
                </a:solidFill>
                <a:effectLst/>
              </a:rPr>
              <a:t>.  </a:t>
            </a:r>
          </a:p>
          <a:p>
            <a:pPr marL="0" marR="0" indent="0">
              <a:lnSpc>
                <a:spcPct val="90000"/>
              </a:lnSpc>
              <a:spcBef>
                <a:spcPts val="0"/>
              </a:spcBef>
              <a:spcAft>
                <a:spcPts val="800"/>
              </a:spcAft>
              <a:buNone/>
            </a:pPr>
            <a:endParaRPr lang="en-US" sz="2000" kern="100" dirty="0">
              <a:solidFill>
                <a:srgbClr val="016FAC"/>
              </a:solidFill>
              <a:effectLst/>
            </a:endParaRPr>
          </a:p>
          <a:p>
            <a:pPr>
              <a:lnSpc>
                <a:spcPct val="90000"/>
              </a:lnSpc>
            </a:pPr>
            <a:endParaRPr lang="en-US" sz="1800" kern="100" dirty="0">
              <a:effectLst/>
            </a:endParaRPr>
          </a:p>
          <a:p>
            <a:pPr>
              <a:lnSpc>
                <a:spcPct val="90000"/>
              </a:lnSpc>
            </a:pPr>
            <a:endParaRPr lang="en-US" sz="1800" dirty="0">
              <a:effectLst/>
            </a:endParaRPr>
          </a:p>
        </p:txBody>
      </p:sp>
      <p:sp>
        <p:nvSpPr>
          <p:cNvPr id="3083" name="Title 5">
            <a:extLst>
              <a:ext uri="{FF2B5EF4-FFF2-40B4-BE49-F238E27FC236}">
                <a16:creationId xmlns:a16="http://schemas.microsoft.com/office/drawing/2014/main" id="{E737785F-0F9D-79E8-3703-B558B9F7E2E2}"/>
              </a:ext>
            </a:extLst>
          </p:cNvPr>
          <p:cNvSpPr>
            <a:spLocks noGrp="1"/>
          </p:cNvSpPr>
          <p:nvPr>
            <p:ph type="title"/>
          </p:nvPr>
        </p:nvSpPr>
        <p:spPr>
          <a:xfrm>
            <a:off x="607026" y="237965"/>
            <a:ext cx="11045712" cy="45719"/>
          </a:xfrm>
        </p:spPr>
        <p:txBody>
          <a:bodyPr>
            <a:normAutofit fontScale="90000"/>
          </a:bodyPr>
          <a:lstStyle/>
          <a:p>
            <a:endParaRPr lang="en-US" dirty="0"/>
          </a:p>
        </p:txBody>
      </p:sp>
      <p:pic>
        <p:nvPicPr>
          <p:cNvPr id="2" name="Picture 1">
            <a:extLst>
              <a:ext uri="{FF2B5EF4-FFF2-40B4-BE49-F238E27FC236}">
                <a16:creationId xmlns:a16="http://schemas.microsoft.com/office/drawing/2014/main" id="{5796AEA3-5F18-7397-9160-CD563113086A}"/>
              </a:ext>
            </a:extLst>
          </p:cNvPr>
          <p:cNvPicPr>
            <a:picLocks noChangeAspect="1"/>
          </p:cNvPicPr>
          <p:nvPr/>
        </p:nvPicPr>
        <p:blipFill>
          <a:blip r:embed="rId4"/>
          <a:srcRect/>
          <a:stretch/>
        </p:blipFill>
        <p:spPr>
          <a:xfrm>
            <a:off x="427649" y="5792597"/>
            <a:ext cx="857519" cy="863601"/>
          </a:xfrm>
          <a:prstGeom prst="rect">
            <a:avLst/>
          </a:prstGeom>
        </p:spPr>
      </p:pic>
    </p:spTree>
    <p:extLst>
      <p:ext uri="{BB962C8B-B14F-4D97-AF65-F5344CB8AC3E}">
        <p14:creationId xmlns:p14="http://schemas.microsoft.com/office/powerpoint/2010/main" val="230503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00" name="Picture 4" descr="Feastday of Blessed Frederick Ozanam ...">
            <a:extLst>
              <a:ext uri="{FF2B5EF4-FFF2-40B4-BE49-F238E27FC236}">
                <a16:creationId xmlns:a16="http://schemas.microsoft.com/office/drawing/2014/main" id="{7C89CBDA-7B8F-802D-34B7-7688754BA394}"/>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t="2685" r="-1" b="23416"/>
          <a:stretch/>
        </p:blipFill>
        <p:spPr bwMode="auto">
          <a:xfrm>
            <a:off x="607025" y="654321"/>
            <a:ext cx="5443025" cy="4826708"/>
          </a:xfrm>
          <a:prstGeom prst="rect">
            <a:avLst/>
          </a:prstGeom>
          <a:solidFill>
            <a:srgbClr val="FFFFFF"/>
          </a:solidFill>
        </p:spPr>
      </p:pic>
      <p:sp>
        <p:nvSpPr>
          <p:cNvPr id="3" name="Content Placeholder 2">
            <a:extLst>
              <a:ext uri="{FF2B5EF4-FFF2-40B4-BE49-F238E27FC236}">
                <a16:creationId xmlns:a16="http://schemas.microsoft.com/office/drawing/2014/main" id="{1E88C0FB-9565-EDD3-5A33-B6A78A2D45CB}"/>
              </a:ext>
            </a:extLst>
          </p:cNvPr>
          <p:cNvSpPr>
            <a:spLocks noGrp="1"/>
          </p:cNvSpPr>
          <p:nvPr>
            <p:ph sz="half" idx="2"/>
          </p:nvPr>
        </p:nvSpPr>
        <p:spPr>
          <a:xfrm>
            <a:off x="6181285" y="1178805"/>
            <a:ext cx="5443025" cy="4826708"/>
          </a:xfrm>
        </p:spPr>
        <p:txBody>
          <a:bodyPr>
            <a:normAutofit/>
          </a:bodyPr>
          <a:lstStyle/>
          <a:p>
            <a:pPr marL="0" indent="0">
              <a:buNone/>
            </a:pPr>
            <a:r>
              <a:rPr lang="en-US" dirty="0">
                <a:effectLst/>
              </a:rPr>
              <a:t> </a:t>
            </a:r>
          </a:p>
          <a:p>
            <a:pPr marL="0" indent="0">
              <a:buNone/>
            </a:pPr>
            <a:r>
              <a:rPr lang="en-US" sz="4000" kern="100" dirty="0">
                <a:solidFill>
                  <a:srgbClr val="016FAC"/>
                </a:solidFill>
                <a:effectLst/>
              </a:rPr>
              <a:t>Frédéric died on the feast of Mary's birth, September 8.  God’s Providence perhaps? </a:t>
            </a:r>
          </a:p>
          <a:p>
            <a:endParaRPr lang="en-US" dirty="0"/>
          </a:p>
        </p:txBody>
      </p:sp>
      <p:pic>
        <p:nvPicPr>
          <p:cNvPr id="2" name="Picture 1">
            <a:extLst>
              <a:ext uri="{FF2B5EF4-FFF2-40B4-BE49-F238E27FC236}">
                <a16:creationId xmlns:a16="http://schemas.microsoft.com/office/drawing/2014/main" id="{8E62D3AF-7766-7418-4F48-7A995527E728}"/>
              </a:ext>
            </a:extLst>
          </p:cNvPr>
          <p:cNvPicPr>
            <a:picLocks noChangeAspect="1"/>
          </p:cNvPicPr>
          <p:nvPr/>
        </p:nvPicPr>
        <p:blipFill>
          <a:blip r:embed="rId4"/>
          <a:srcRect/>
          <a:stretch/>
        </p:blipFill>
        <p:spPr>
          <a:xfrm>
            <a:off x="427649" y="5792597"/>
            <a:ext cx="857519" cy="863601"/>
          </a:xfrm>
          <a:prstGeom prst="rect">
            <a:avLst/>
          </a:prstGeom>
        </p:spPr>
      </p:pic>
    </p:spTree>
    <p:extLst>
      <p:ext uri="{BB962C8B-B14F-4D97-AF65-F5344CB8AC3E}">
        <p14:creationId xmlns:p14="http://schemas.microsoft.com/office/powerpoint/2010/main" val="2507394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6DAE1-EF81-E253-A13F-C2DCF3B21407}"/>
              </a:ext>
            </a:extLst>
          </p:cNvPr>
          <p:cNvSpPr>
            <a:spLocks noGrp="1"/>
          </p:cNvSpPr>
          <p:nvPr>
            <p:ph type="title"/>
          </p:nvPr>
        </p:nvSpPr>
        <p:spPr>
          <a:xfrm>
            <a:off x="609600" y="642710"/>
            <a:ext cx="11049000" cy="779464"/>
          </a:xfrm>
        </p:spPr>
        <p:txBody>
          <a:bodyPr>
            <a:normAutofit fontScale="90000"/>
          </a:bodyPr>
          <a:lstStyle/>
          <a:p>
            <a:r>
              <a:rPr lang="en-US" dirty="0"/>
              <a:t>A Glorious Mystery from the Vincentian Rosary: the Resurrection</a:t>
            </a:r>
          </a:p>
        </p:txBody>
      </p:sp>
      <p:sp>
        <p:nvSpPr>
          <p:cNvPr id="5" name="Content Placeholder 4">
            <a:extLst>
              <a:ext uri="{FF2B5EF4-FFF2-40B4-BE49-F238E27FC236}">
                <a16:creationId xmlns:a16="http://schemas.microsoft.com/office/drawing/2014/main" id="{EC062BF3-286A-50B5-EAAE-9DE810BE2CBF}"/>
              </a:ext>
            </a:extLst>
          </p:cNvPr>
          <p:cNvSpPr>
            <a:spLocks noGrp="1"/>
          </p:cNvSpPr>
          <p:nvPr>
            <p:ph idx="1"/>
          </p:nvPr>
        </p:nvSpPr>
        <p:spPr>
          <a:xfrm>
            <a:off x="609600" y="1873749"/>
            <a:ext cx="11049000" cy="4737252"/>
          </a:xfrm>
        </p:spPr>
        <p:txBody>
          <a:bodyPr/>
          <a:lstStyle/>
          <a:p>
            <a:pPr marL="0" indent="0">
              <a:buNone/>
            </a:pPr>
            <a:r>
              <a:rPr lang="en-US" sz="4000" dirty="0">
                <a:solidFill>
                  <a:schemeClr val="accent1"/>
                </a:solidFill>
              </a:rPr>
              <a:t>Name a time, an incident, or a situation in which after all your efforts and good work, you felt failure and frustrated. Then in almost an instant, things changed and worked out. You just experienced the joy of Jesus’ Resurrection, your own resurrection experience.</a:t>
            </a:r>
          </a:p>
        </p:txBody>
      </p:sp>
      <p:pic>
        <p:nvPicPr>
          <p:cNvPr id="3" name="Picture 2">
            <a:extLst>
              <a:ext uri="{FF2B5EF4-FFF2-40B4-BE49-F238E27FC236}">
                <a16:creationId xmlns:a16="http://schemas.microsoft.com/office/drawing/2014/main" id="{E7DBE70E-CF27-17CA-B25C-74B2CDD4176A}"/>
              </a:ext>
            </a:extLst>
          </p:cNvPr>
          <p:cNvPicPr>
            <a:picLocks noChangeAspect="1"/>
          </p:cNvPicPr>
          <p:nvPr/>
        </p:nvPicPr>
        <p:blipFill>
          <a:blip r:embed="rId3"/>
          <a:srcRect/>
          <a:stretch/>
        </p:blipFill>
        <p:spPr>
          <a:xfrm>
            <a:off x="427649" y="5792597"/>
            <a:ext cx="857519" cy="863601"/>
          </a:xfrm>
          <a:prstGeom prst="rect">
            <a:avLst/>
          </a:prstGeom>
        </p:spPr>
      </p:pic>
    </p:spTree>
    <p:extLst>
      <p:ext uri="{BB962C8B-B14F-4D97-AF65-F5344CB8AC3E}">
        <p14:creationId xmlns:p14="http://schemas.microsoft.com/office/powerpoint/2010/main" val="304316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3A22163-D87E-6754-43A3-F3A01897AC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725EC1-D126-A477-51EF-E82F80D43C33}"/>
              </a:ext>
            </a:extLst>
          </p:cNvPr>
          <p:cNvSpPr>
            <a:spLocks noGrp="1"/>
          </p:cNvSpPr>
          <p:nvPr>
            <p:ph type="title"/>
          </p:nvPr>
        </p:nvSpPr>
        <p:spPr>
          <a:xfrm>
            <a:off x="609600" y="642710"/>
            <a:ext cx="11049000" cy="779464"/>
          </a:xfrm>
        </p:spPr>
        <p:txBody>
          <a:bodyPr/>
          <a:lstStyle/>
          <a:p>
            <a:r>
              <a:rPr lang="en-US" dirty="0"/>
              <a:t>What We Can Learn from Mary</a:t>
            </a:r>
          </a:p>
        </p:txBody>
      </p:sp>
      <p:sp>
        <p:nvSpPr>
          <p:cNvPr id="5" name="Content Placeholder 4">
            <a:extLst>
              <a:ext uri="{FF2B5EF4-FFF2-40B4-BE49-F238E27FC236}">
                <a16:creationId xmlns:a16="http://schemas.microsoft.com/office/drawing/2014/main" id="{BD96DC30-88F4-79D3-29F4-6C9EE882199E}"/>
              </a:ext>
            </a:extLst>
          </p:cNvPr>
          <p:cNvSpPr>
            <a:spLocks noGrp="1"/>
          </p:cNvSpPr>
          <p:nvPr>
            <p:ph idx="1"/>
          </p:nvPr>
        </p:nvSpPr>
        <p:spPr>
          <a:xfrm>
            <a:off x="609600" y="1610606"/>
            <a:ext cx="11049000" cy="4737252"/>
          </a:xfrm>
        </p:spPr>
        <p:txBody>
          <a:bodyPr/>
          <a:lstStyle/>
          <a:p>
            <a:pPr>
              <a:buFont typeface="Wingdings" panose="05000000000000000000" pitchFamily="2" charset="2"/>
              <a:buChar char="v"/>
            </a:pPr>
            <a:r>
              <a:rPr lang="en-US" sz="4000" dirty="0">
                <a:solidFill>
                  <a:schemeClr val="accent1"/>
                </a:solidFill>
              </a:rPr>
              <a:t>When we think about all we learn in the Gospels, we notice that we hear Mary speak just a few times.</a:t>
            </a:r>
          </a:p>
          <a:p>
            <a:pPr>
              <a:buFont typeface="Wingdings" panose="05000000000000000000" pitchFamily="2" charset="2"/>
              <a:buChar char="v"/>
            </a:pPr>
            <a:r>
              <a:rPr lang="en-US" sz="4000" dirty="0">
                <a:solidFill>
                  <a:schemeClr val="accent1"/>
                </a:solidFill>
              </a:rPr>
              <a:t>How much then can we learn from our Mother?</a:t>
            </a:r>
          </a:p>
          <a:p>
            <a:pPr>
              <a:buFont typeface="Wingdings" panose="05000000000000000000" pitchFamily="2" charset="2"/>
              <a:buChar char="v"/>
            </a:pPr>
            <a:r>
              <a:rPr lang="en-US" sz="4000" dirty="0">
                <a:solidFill>
                  <a:schemeClr val="accent1"/>
                </a:solidFill>
              </a:rPr>
              <a:t>The events themselves tell us much.</a:t>
            </a:r>
          </a:p>
        </p:txBody>
      </p:sp>
      <p:pic>
        <p:nvPicPr>
          <p:cNvPr id="3" name="Picture 2">
            <a:extLst>
              <a:ext uri="{FF2B5EF4-FFF2-40B4-BE49-F238E27FC236}">
                <a16:creationId xmlns:a16="http://schemas.microsoft.com/office/drawing/2014/main" id="{7E18359A-4C29-717E-2F01-938217D6ABE5}"/>
              </a:ext>
            </a:extLst>
          </p:cNvPr>
          <p:cNvPicPr>
            <a:picLocks noChangeAspect="1"/>
          </p:cNvPicPr>
          <p:nvPr/>
        </p:nvPicPr>
        <p:blipFill>
          <a:blip r:embed="rId3"/>
          <a:srcRect/>
          <a:stretch/>
        </p:blipFill>
        <p:spPr>
          <a:xfrm>
            <a:off x="427649" y="5792597"/>
            <a:ext cx="857519" cy="863601"/>
          </a:xfrm>
          <a:prstGeom prst="rect">
            <a:avLst/>
          </a:prstGeom>
        </p:spPr>
      </p:pic>
    </p:spTree>
    <p:extLst>
      <p:ext uri="{BB962C8B-B14F-4D97-AF65-F5344CB8AC3E}">
        <p14:creationId xmlns:p14="http://schemas.microsoft.com/office/powerpoint/2010/main" val="413345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3020-2F77-1469-CF52-1DE4F9CF3E72}"/>
              </a:ext>
            </a:extLst>
          </p:cNvPr>
          <p:cNvSpPr>
            <a:spLocks noGrp="1"/>
          </p:cNvSpPr>
          <p:nvPr>
            <p:ph type="title"/>
          </p:nvPr>
        </p:nvSpPr>
        <p:spPr>
          <a:xfrm>
            <a:off x="607025" y="264589"/>
            <a:ext cx="11017285" cy="779464"/>
          </a:xfrm>
        </p:spPr>
        <p:txBody>
          <a:bodyPr anchor="ctr">
            <a:normAutofit fontScale="90000"/>
          </a:bodyPr>
          <a:lstStyle/>
          <a:p>
            <a:r>
              <a:rPr lang="en-US" dirty="0"/>
              <a:t>What Mary Teaches Us in the Annunciation</a:t>
            </a:r>
          </a:p>
        </p:txBody>
      </p:sp>
      <p:sp>
        <p:nvSpPr>
          <p:cNvPr id="3" name="Content Placeholder 2">
            <a:extLst>
              <a:ext uri="{FF2B5EF4-FFF2-40B4-BE49-F238E27FC236}">
                <a16:creationId xmlns:a16="http://schemas.microsoft.com/office/drawing/2014/main" id="{E288DEDC-37B5-C598-0F80-49A14F125D14}"/>
              </a:ext>
            </a:extLst>
          </p:cNvPr>
          <p:cNvSpPr>
            <a:spLocks noGrp="1"/>
          </p:cNvSpPr>
          <p:nvPr>
            <p:ph sz="half" idx="1"/>
          </p:nvPr>
        </p:nvSpPr>
        <p:spPr>
          <a:xfrm>
            <a:off x="108567" y="876301"/>
            <a:ext cx="6007100" cy="5372099"/>
          </a:xfrm>
        </p:spPr>
        <p:txBody>
          <a:bodyPr>
            <a:normAutofit fontScale="25000" lnSpcReduction="20000"/>
          </a:bodyPr>
          <a:lstStyle/>
          <a:p>
            <a:pPr marL="0" indent="0">
              <a:lnSpc>
                <a:spcPct val="90000"/>
              </a:lnSpc>
              <a:buNone/>
            </a:pPr>
            <a:endParaRPr lang="en-US" dirty="0"/>
          </a:p>
          <a:p>
            <a:pPr marL="457200" lvl="1" indent="0">
              <a:lnSpc>
                <a:spcPct val="170000"/>
              </a:lnSpc>
              <a:buNone/>
            </a:pPr>
            <a:r>
              <a:rPr lang="en-US" sz="11200" dirty="0">
                <a:solidFill>
                  <a:srgbClr val="016FAC"/>
                </a:solidFill>
              </a:rPr>
              <a:t>Humility prepared and sustained Mary in the offering of herself </a:t>
            </a:r>
          </a:p>
          <a:p>
            <a:pPr marL="457200" lvl="1" indent="0">
              <a:lnSpc>
                <a:spcPct val="170000"/>
              </a:lnSpc>
              <a:buNone/>
            </a:pPr>
            <a:r>
              <a:rPr lang="en-US" sz="11200" dirty="0">
                <a:solidFill>
                  <a:srgbClr val="016FAC"/>
                </a:solidFill>
              </a:rPr>
              <a:t>to God.</a:t>
            </a:r>
          </a:p>
          <a:p>
            <a:pPr marL="457200" lvl="1" indent="0">
              <a:lnSpc>
                <a:spcPct val="90000"/>
              </a:lnSpc>
              <a:buNone/>
            </a:pPr>
            <a:endParaRPr lang="en-US" sz="11200" dirty="0">
              <a:solidFill>
                <a:srgbClr val="016FAC"/>
              </a:solidFill>
            </a:endParaRPr>
          </a:p>
          <a:p>
            <a:pPr marL="457200" lvl="1" indent="0">
              <a:lnSpc>
                <a:spcPct val="170000"/>
              </a:lnSpc>
              <a:buNone/>
            </a:pPr>
            <a:r>
              <a:rPr lang="en-US" sz="11200" dirty="0">
                <a:solidFill>
                  <a:srgbClr val="016FAC"/>
                </a:solidFill>
              </a:rPr>
              <a:t>Like Mary, we must give ourselves to God to accomplish His work.</a:t>
            </a:r>
          </a:p>
          <a:p>
            <a:pPr marL="0" lvl="2" indent="0">
              <a:lnSpc>
                <a:spcPct val="90000"/>
              </a:lnSpc>
              <a:buNone/>
            </a:pPr>
            <a:endParaRPr lang="en-US" sz="2800" dirty="0"/>
          </a:p>
          <a:p>
            <a:pPr marL="0" lvl="2" indent="0">
              <a:lnSpc>
                <a:spcPct val="90000"/>
              </a:lnSpc>
              <a:buNone/>
            </a:pPr>
            <a:endParaRPr lang="en-US" sz="2200" dirty="0"/>
          </a:p>
          <a:p>
            <a:pPr marL="0" lvl="2" indent="0" algn="r">
              <a:lnSpc>
                <a:spcPct val="90000"/>
              </a:lnSpc>
              <a:buNone/>
            </a:pPr>
            <a:r>
              <a:rPr lang="en-US" sz="6400" dirty="0"/>
              <a:t>Serving in Hope, Module II: Our Vincentian Spirituality, p.38</a:t>
            </a:r>
          </a:p>
          <a:p>
            <a:pPr marL="0" lvl="2" indent="0">
              <a:lnSpc>
                <a:spcPct val="90000"/>
              </a:lnSpc>
              <a:buNone/>
            </a:pPr>
            <a:endParaRPr lang="en-US" sz="2200" dirty="0"/>
          </a:p>
          <a:p>
            <a:pPr marL="0" lvl="2" indent="0">
              <a:lnSpc>
                <a:spcPct val="90000"/>
              </a:lnSpc>
              <a:buNone/>
            </a:pPr>
            <a:endParaRPr lang="en-US" sz="2200" dirty="0"/>
          </a:p>
          <a:p>
            <a:pPr marL="0" lvl="2" indent="0">
              <a:lnSpc>
                <a:spcPct val="90000"/>
              </a:lnSpc>
              <a:buNone/>
            </a:pPr>
            <a:endParaRPr lang="en-US" sz="2200" dirty="0"/>
          </a:p>
          <a:p>
            <a:pPr marL="0" lvl="2" indent="0">
              <a:lnSpc>
                <a:spcPct val="90000"/>
              </a:lnSpc>
              <a:buNone/>
            </a:pPr>
            <a:endParaRPr lang="en-US" sz="2200" dirty="0"/>
          </a:p>
          <a:p>
            <a:pPr marL="0" lvl="2" indent="0">
              <a:lnSpc>
                <a:spcPct val="90000"/>
              </a:lnSpc>
              <a:buNone/>
            </a:pPr>
            <a:endParaRPr lang="en-US" sz="5600" dirty="0"/>
          </a:p>
          <a:p>
            <a:pPr marL="0" lvl="2" indent="0">
              <a:lnSpc>
                <a:spcPct val="90000"/>
              </a:lnSpc>
              <a:buNone/>
            </a:pPr>
            <a:endParaRPr lang="en-US" sz="2200" dirty="0"/>
          </a:p>
        </p:txBody>
      </p:sp>
      <p:pic>
        <p:nvPicPr>
          <p:cNvPr id="8" name="Picture 7" descr="A painting of a person and an angel&#10;&#10;AI-generated content may be incorrect.">
            <a:extLst>
              <a:ext uri="{FF2B5EF4-FFF2-40B4-BE49-F238E27FC236}">
                <a16:creationId xmlns:a16="http://schemas.microsoft.com/office/drawing/2014/main" id="{1AA46C9E-BDE6-6D14-A58C-35A0CAEF5668}"/>
              </a:ext>
            </a:extLst>
          </p:cNvPr>
          <p:cNvPicPr>
            <a:picLocks noChangeAspect="1"/>
          </p:cNvPicPr>
          <p:nvPr/>
        </p:nvPicPr>
        <p:blipFill>
          <a:blip r:embed="rId3">
            <a:extLst>
              <a:ext uri="{837473B0-CC2E-450A-ABE3-18F120FF3D39}">
                <a1611:picAttrSrcUrl xmlns:a1611="http://schemas.microsoft.com/office/drawing/2016/11/main" r:id="rId4"/>
              </a:ext>
            </a:extLst>
          </a:blip>
          <a:srcRect t="23345" r="3" b="14140"/>
          <a:stretch/>
        </p:blipFill>
        <p:spPr>
          <a:xfrm>
            <a:off x="6536885" y="1178805"/>
            <a:ext cx="5443025" cy="4826708"/>
          </a:xfrm>
          <a:prstGeom prst="rect">
            <a:avLst/>
          </a:prstGeom>
          <a:noFill/>
        </p:spPr>
      </p:pic>
      <p:pic>
        <p:nvPicPr>
          <p:cNvPr id="4" name="Picture 3">
            <a:extLst>
              <a:ext uri="{FF2B5EF4-FFF2-40B4-BE49-F238E27FC236}">
                <a16:creationId xmlns:a16="http://schemas.microsoft.com/office/drawing/2014/main" id="{003A2E57-E0B2-671E-15D5-073630904D8B}"/>
              </a:ext>
            </a:extLst>
          </p:cNvPr>
          <p:cNvPicPr>
            <a:picLocks noChangeAspect="1"/>
          </p:cNvPicPr>
          <p:nvPr/>
        </p:nvPicPr>
        <p:blipFill>
          <a:blip r:embed="rId5"/>
          <a:srcRect/>
          <a:stretch/>
        </p:blipFill>
        <p:spPr>
          <a:xfrm>
            <a:off x="332364" y="5978524"/>
            <a:ext cx="857519" cy="863601"/>
          </a:xfrm>
          <a:prstGeom prst="rect">
            <a:avLst/>
          </a:prstGeom>
        </p:spPr>
      </p:pic>
    </p:spTree>
    <p:extLst>
      <p:ext uri="{BB962C8B-B14F-4D97-AF65-F5344CB8AC3E}">
        <p14:creationId xmlns:p14="http://schemas.microsoft.com/office/powerpoint/2010/main" val="191945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8A8B8-C2EB-5E08-C0DE-1C68B5628CAE}"/>
              </a:ext>
            </a:extLst>
          </p:cNvPr>
          <p:cNvSpPr>
            <a:spLocks noGrp="1"/>
          </p:cNvSpPr>
          <p:nvPr>
            <p:ph type="title"/>
          </p:nvPr>
        </p:nvSpPr>
        <p:spPr/>
        <p:txBody>
          <a:bodyPr/>
          <a:lstStyle/>
          <a:p>
            <a:r>
              <a:rPr lang="en-US" dirty="0"/>
              <a:t>What Mary Teaches Us in the Visitation</a:t>
            </a:r>
          </a:p>
        </p:txBody>
      </p:sp>
      <p:sp>
        <p:nvSpPr>
          <p:cNvPr id="3" name="Content Placeholder 2">
            <a:extLst>
              <a:ext uri="{FF2B5EF4-FFF2-40B4-BE49-F238E27FC236}">
                <a16:creationId xmlns:a16="http://schemas.microsoft.com/office/drawing/2014/main" id="{75D5B0D8-F1E0-2BFC-5B69-C790D1C811AE}"/>
              </a:ext>
            </a:extLst>
          </p:cNvPr>
          <p:cNvSpPr>
            <a:spLocks noGrp="1"/>
          </p:cNvSpPr>
          <p:nvPr>
            <p:ph idx="1"/>
          </p:nvPr>
        </p:nvSpPr>
        <p:spPr>
          <a:xfrm>
            <a:off x="4206239" y="1820486"/>
            <a:ext cx="7535487" cy="2111433"/>
          </a:xfrm>
        </p:spPr>
        <p:txBody>
          <a:bodyPr>
            <a:normAutofit fontScale="92500" lnSpcReduction="20000"/>
          </a:bodyPr>
          <a:lstStyle/>
          <a:p>
            <a:pPr marL="0" indent="0">
              <a:buNone/>
            </a:pPr>
            <a:r>
              <a:rPr lang="en-US" sz="3300" b="0" i="1" dirty="0">
                <a:solidFill>
                  <a:schemeClr val="accent1"/>
                </a:solidFill>
                <a:effectLst/>
                <a:latin typeface="Clear Sans"/>
              </a:rPr>
              <a:t>During those days Mary set out and traveled to the hill country in haste to a town of Judah, where she entered the house of Zechariah and greeted Elizabeth. </a:t>
            </a:r>
            <a:br>
              <a:rPr lang="en-US" sz="3300" b="0" i="1" dirty="0">
                <a:solidFill>
                  <a:schemeClr val="accent1"/>
                </a:solidFill>
                <a:effectLst/>
                <a:latin typeface="Clear Sans"/>
              </a:rPr>
            </a:br>
            <a:r>
              <a:rPr lang="en-US" b="0" i="1" dirty="0">
                <a:solidFill>
                  <a:schemeClr val="accent1"/>
                </a:solidFill>
                <a:effectLst/>
                <a:latin typeface="Clear Sans"/>
              </a:rPr>
              <a:t>						Luke 1:39</a:t>
            </a:r>
            <a:endParaRPr lang="en-US" dirty="0">
              <a:solidFill>
                <a:schemeClr val="accent1"/>
              </a:solidFill>
            </a:endParaRPr>
          </a:p>
        </p:txBody>
      </p:sp>
      <p:pic>
        <p:nvPicPr>
          <p:cNvPr id="5" name="Picture 4">
            <a:extLst>
              <a:ext uri="{FF2B5EF4-FFF2-40B4-BE49-F238E27FC236}">
                <a16:creationId xmlns:a16="http://schemas.microsoft.com/office/drawing/2014/main" id="{B0E9C839-9D9F-EC6F-47D1-9E5B9DAF3F3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9599" y="1174340"/>
            <a:ext cx="3547504" cy="4730006"/>
          </a:xfrm>
          <a:prstGeom prst="rect">
            <a:avLst/>
          </a:prstGeom>
        </p:spPr>
      </p:pic>
      <p:pic>
        <p:nvPicPr>
          <p:cNvPr id="4" name="Picture 3">
            <a:extLst>
              <a:ext uri="{FF2B5EF4-FFF2-40B4-BE49-F238E27FC236}">
                <a16:creationId xmlns:a16="http://schemas.microsoft.com/office/drawing/2014/main" id="{858B5B6D-C75E-F14D-43EC-7A530A11F073}"/>
              </a:ext>
            </a:extLst>
          </p:cNvPr>
          <p:cNvPicPr>
            <a:picLocks noChangeAspect="1"/>
          </p:cNvPicPr>
          <p:nvPr/>
        </p:nvPicPr>
        <p:blipFill>
          <a:blip r:embed="rId5"/>
          <a:srcRect/>
          <a:stretch/>
        </p:blipFill>
        <p:spPr>
          <a:xfrm>
            <a:off x="427649" y="5792597"/>
            <a:ext cx="857519" cy="863601"/>
          </a:xfrm>
          <a:prstGeom prst="rect">
            <a:avLst/>
          </a:prstGeom>
        </p:spPr>
      </p:pic>
    </p:spTree>
    <p:extLst>
      <p:ext uri="{BB962C8B-B14F-4D97-AF65-F5344CB8AC3E}">
        <p14:creationId xmlns:p14="http://schemas.microsoft.com/office/powerpoint/2010/main" val="4050162679"/>
      </p:ext>
    </p:extLst>
  </p:cSld>
  <p:clrMapOvr>
    <a:masterClrMapping/>
  </p:clrMapOvr>
  <mc:AlternateContent xmlns:mc="http://schemas.openxmlformats.org/markup-compatibility/2006" xmlns:p14="http://schemas.microsoft.com/office/powerpoint/2010/main">
    <mc:Choice Requires="p14">
      <p:transition spd="med" p14:dur="700" advTm="102852">
        <p:fade/>
      </p:transition>
    </mc:Choice>
    <mc:Fallback xmlns="">
      <p:transition spd="med" advTm="102852">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202BB-D779-E521-9F81-F14311028EB7}"/>
              </a:ext>
            </a:extLst>
          </p:cNvPr>
          <p:cNvSpPr>
            <a:spLocks noGrp="1"/>
          </p:cNvSpPr>
          <p:nvPr>
            <p:ph type="title"/>
          </p:nvPr>
        </p:nvSpPr>
        <p:spPr>
          <a:xfrm>
            <a:off x="607025" y="462754"/>
            <a:ext cx="11017285" cy="934245"/>
          </a:xfrm>
        </p:spPr>
        <p:txBody>
          <a:bodyPr anchor="ctr">
            <a:noAutofit/>
          </a:bodyPr>
          <a:lstStyle/>
          <a:p>
            <a:r>
              <a:rPr lang="en-US" sz="3600" dirty="0"/>
              <a:t>What Mary Teaches us: Presentation in the Temple</a:t>
            </a:r>
          </a:p>
        </p:txBody>
      </p:sp>
      <p:sp>
        <p:nvSpPr>
          <p:cNvPr id="11" name="Content Placeholder 2">
            <a:extLst>
              <a:ext uri="{FF2B5EF4-FFF2-40B4-BE49-F238E27FC236}">
                <a16:creationId xmlns:a16="http://schemas.microsoft.com/office/drawing/2014/main" id="{F0733356-6C78-EEA1-4D1C-5BAF0C2BA924}"/>
              </a:ext>
            </a:extLst>
          </p:cNvPr>
          <p:cNvSpPr>
            <a:spLocks noGrp="1"/>
          </p:cNvSpPr>
          <p:nvPr>
            <p:ph sz="half" idx="1"/>
          </p:nvPr>
        </p:nvSpPr>
        <p:spPr>
          <a:xfrm>
            <a:off x="1041399" y="1727201"/>
            <a:ext cx="6158023" cy="4078258"/>
          </a:xfrm>
        </p:spPr>
        <p:txBody>
          <a:bodyPr>
            <a:normAutofit lnSpcReduction="10000"/>
          </a:bodyPr>
          <a:lstStyle/>
          <a:p>
            <a:pPr marL="0" indent="0">
              <a:buNone/>
            </a:pPr>
            <a:r>
              <a:rPr lang="en-US" i="1" dirty="0">
                <a:solidFill>
                  <a:srgbClr val="016FAC"/>
                </a:solidFill>
              </a:rPr>
              <a:t>“…When the days were completed for their purification according to the law of Moses, they took him up to Jerusalem to present him to the Lord</a:t>
            </a:r>
            <a:r>
              <a:rPr lang="en-US" i="1" dirty="0"/>
              <a:t>,</a:t>
            </a:r>
            <a:r>
              <a:rPr lang="en-US" i="1" dirty="0">
                <a:solidFill>
                  <a:srgbClr val="016FAC"/>
                </a:solidFill>
              </a:rPr>
              <a:t>…”</a:t>
            </a:r>
          </a:p>
          <a:p>
            <a:pPr marL="0" indent="0">
              <a:buNone/>
            </a:pPr>
            <a:endParaRPr lang="en-US" i="1" dirty="0">
              <a:solidFill>
                <a:srgbClr val="016FAC"/>
              </a:solidFill>
            </a:endParaRPr>
          </a:p>
          <a:p>
            <a:pPr marL="0" indent="0">
              <a:buNone/>
            </a:pPr>
            <a:r>
              <a:rPr lang="en-US" i="1" dirty="0">
                <a:solidFill>
                  <a:srgbClr val="016FAC"/>
                </a:solidFill>
              </a:rPr>
              <a:t>“… he took him into his arms</a:t>
            </a:r>
            <a:r>
              <a:rPr lang="en-US" dirty="0">
                <a:solidFill>
                  <a:srgbClr val="016FAC"/>
                </a:solidFill>
              </a:rPr>
              <a:t>…”</a:t>
            </a:r>
          </a:p>
          <a:p>
            <a:pPr marL="0" indent="0">
              <a:buNone/>
            </a:pPr>
            <a:endParaRPr lang="en-US" dirty="0"/>
          </a:p>
          <a:p>
            <a:pPr marL="0" indent="0">
              <a:buNone/>
            </a:pPr>
            <a:r>
              <a:rPr lang="en-US" dirty="0"/>
              <a:t>				</a:t>
            </a:r>
            <a:r>
              <a:rPr lang="en-US" sz="2200">
                <a:solidFill>
                  <a:srgbClr val="016FAC"/>
                </a:solidFill>
              </a:rPr>
              <a:t>Luke 2:22, 28</a:t>
            </a:r>
            <a:endParaRPr lang="en-US" sz="2200" dirty="0">
              <a:solidFill>
                <a:srgbClr val="016FAC"/>
              </a:solidFill>
            </a:endParaRPr>
          </a:p>
        </p:txBody>
      </p:sp>
      <p:pic>
        <p:nvPicPr>
          <p:cNvPr id="5" name="Content Placeholder 4" descr="A person and person holding a baby&#10;&#10;Description automatically generated">
            <a:extLst>
              <a:ext uri="{FF2B5EF4-FFF2-40B4-BE49-F238E27FC236}">
                <a16:creationId xmlns:a16="http://schemas.microsoft.com/office/drawing/2014/main" id="{65DF6031-652F-0B63-6F9C-106A02C03C8A}"/>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tretch>
            <a:fillRect/>
          </a:stretch>
        </p:blipFill>
        <p:spPr>
          <a:xfrm>
            <a:off x="7673133" y="1178805"/>
            <a:ext cx="3477467" cy="4826708"/>
          </a:xfrm>
          <a:noFill/>
        </p:spPr>
      </p:pic>
      <p:pic>
        <p:nvPicPr>
          <p:cNvPr id="3" name="Picture 2">
            <a:extLst>
              <a:ext uri="{FF2B5EF4-FFF2-40B4-BE49-F238E27FC236}">
                <a16:creationId xmlns:a16="http://schemas.microsoft.com/office/drawing/2014/main" id="{A81A6E46-A3E8-6DB7-4E40-3D8D0A3CA3D0}"/>
              </a:ext>
            </a:extLst>
          </p:cNvPr>
          <p:cNvPicPr>
            <a:picLocks noChangeAspect="1"/>
          </p:cNvPicPr>
          <p:nvPr/>
        </p:nvPicPr>
        <p:blipFill>
          <a:blip r:embed="rId5"/>
          <a:srcRect/>
          <a:stretch/>
        </p:blipFill>
        <p:spPr>
          <a:xfrm>
            <a:off x="427649" y="5792597"/>
            <a:ext cx="857519" cy="863601"/>
          </a:xfrm>
          <a:prstGeom prst="rect">
            <a:avLst/>
          </a:prstGeom>
        </p:spPr>
      </p:pic>
    </p:spTree>
    <p:extLst>
      <p:ext uri="{BB962C8B-B14F-4D97-AF65-F5344CB8AC3E}">
        <p14:creationId xmlns:p14="http://schemas.microsoft.com/office/powerpoint/2010/main" val="182241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3ACA1-4DBB-0AE2-4FE8-1051C9E86998}"/>
              </a:ext>
            </a:extLst>
          </p:cNvPr>
          <p:cNvSpPr>
            <a:spLocks noGrp="1"/>
          </p:cNvSpPr>
          <p:nvPr>
            <p:ph type="title"/>
          </p:nvPr>
        </p:nvSpPr>
        <p:spPr>
          <a:xfrm>
            <a:off x="607025" y="264589"/>
            <a:ext cx="11017285" cy="779464"/>
          </a:xfrm>
        </p:spPr>
        <p:txBody>
          <a:bodyPr anchor="ctr">
            <a:normAutofit/>
          </a:bodyPr>
          <a:lstStyle/>
          <a:p>
            <a:r>
              <a:rPr lang="en-US" sz="4100" dirty="0"/>
              <a:t>What Mary Teaches Us When Jesus is Lost</a:t>
            </a:r>
          </a:p>
        </p:txBody>
      </p:sp>
      <p:pic>
        <p:nvPicPr>
          <p:cNvPr id="8" name="Picture 7" descr="A painting of a child being held by a person&#10;&#10;AI-generated content may be incorrect.">
            <a:extLst>
              <a:ext uri="{FF2B5EF4-FFF2-40B4-BE49-F238E27FC236}">
                <a16:creationId xmlns:a16="http://schemas.microsoft.com/office/drawing/2014/main" id="{ED721FD4-74D1-9401-DD6A-488B5C3456BD}"/>
              </a:ext>
            </a:extLst>
          </p:cNvPr>
          <p:cNvPicPr>
            <a:picLocks noChangeAspect="1"/>
          </p:cNvPicPr>
          <p:nvPr/>
        </p:nvPicPr>
        <p:blipFill>
          <a:blip r:embed="rId3">
            <a:extLst>
              <a:ext uri="{837473B0-CC2E-450A-ABE3-18F120FF3D39}">
                <a1611:picAttrSrcUrl xmlns:a1611="http://schemas.microsoft.com/office/drawing/2016/11/main" r:id="rId4"/>
              </a:ext>
            </a:extLst>
          </a:blip>
          <a:srcRect r="-3" b="29057"/>
          <a:stretch/>
        </p:blipFill>
        <p:spPr>
          <a:xfrm>
            <a:off x="607025" y="1178805"/>
            <a:ext cx="5443025" cy="4826708"/>
          </a:xfrm>
          <a:prstGeom prst="rect">
            <a:avLst/>
          </a:prstGeom>
          <a:noFill/>
        </p:spPr>
      </p:pic>
      <p:sp>
        <p:nvSpPr>
          <p:cNvPr id="3" name="Content Placeholder 2">
            <a:extLst>
              <a:ext uri="{FF2B5EF4-FFF2-40B4-BE49-F238E27FC236}">
                <a16:creationId xmlns:a16="http://schemas.microsoft.com/office/drawing/2014/main" id="{F96F8917-8603-43DE-D5DB-3FCAF2336CEA}"/>
              </a:ext>
            </a:extLst>
          </p:cNvPr>
          <p:cNvSpPr>
            <a:spLocks noGrp="1"/>
          </p:cNvSpPr>
          <p:nvPr>
            <p:ph sz="half" idx="2"/>
          </p:nvPr>
        </p:nvSpPr>
        <p:spPr>
          <a:xfrm>
            <a:off x="6181285" y="1178805"/>
            <a:ext cx="5443025" cy="4826708"/>
          </a:xfrm>
        </p:spPr>
        <p:txBody>
          <a:bodyPr>
            <a:normAutofit/>
          </a:bodyPr>
          <a:lstStyle/>
          <a:p>
            <a:pPr marL="0" indent="0">
              <a:buNone/>
            </a:pPr>
            <a:endParaRPr lang="en-US" dirty="0"/>
          </a:p>
          <a:p>
            <a:pPr marL="0" indent="0" algn="ctr">
              <a:buNone/>
            </a:pPr>
            <a:r>
              <a:rPr lang="en-US" dirty="0">
                <a:solidFill>
                  <a:srgbClr val="006BA8"/>
                </a:solidFill>
              </a:rPr>
              <a:t>“When they did not find Him, they returned to Jerusalem </a:t>
            </a:r>
            <a:br>
              <a:rPr lang="en-US" dirty="0">
                <a:solidFill>
                  <a:srgbClr val="006BA8"/>
                </a:solidFill>
              </a:rPr>
            </a:br>
            <a:r>
              <a:rPr lang="en-US" dirty="0">
                <a:solidFill>
                  <a:srgbClr val="006BA8"/>
                </a:solidFill>
              </a:rPr>
              <a:t>to search for Him. </a:t>
            </a:r>
            <a:br>
              <a:rPr lang="en-US" dirty="0">
                <a:solidFill>
                  <a:srgbClr val="006BA8"/>
                </a:solidFill>
              </a:rPr>
            </a:br>
            <a:r>
              <a:rPr lang="en-US" dirty="0">
                <a:solidFill>
                  <a:srgbClr val="006BA8"/>
                </a:solidFill>
              </a:rPr>
              <a:t>After </a:t>
            </a:r>
            <a:r>
              <a:rPr lang="en-US" b="1" dirty="0">
                <a:solidFill>
                  <a:srgbClr val="006BA8"/>
                </a:solidFill>
              </a:rPr>
              <a:t>three days </a:t>
            </a:r>
            <a:br>
              <a:rPr lang="en-US" dirty="0">
                <a:solidFill>
                  <a:srgbClr val="006BA8"/>
                </a:solidFill>
              </a:rPr>
            </a:br>
            <a:r>
              <a:rPr lang="en-US" dirty="0">
                <a:solidFill>
                  <a:srgbClr val="006BA8"/>
                </a:solidFill>
              </a:rPr>
              <a:t>they found Him </a:t>
            </a:r>
            <a:br>
              <a:rPr lang="en-US" dirty="0">
                <a:solidFill>
                  <a:srgbClr val="006BA8"/>
                </a:solidFill>
              </a:rPr>
            </a:br>
            <a:r>
              <a:rPr lang="en-US" dirty="0">
                <a:solidFill>
                  <a:srgbClr val="006BA8"/>
                </a:solidFill>
              </a:rPr>
              <a:t>in the Temple…”</a:t>
            </a:r>
          </a:p>
          <a:p>
            <a:pPr marL="0" indent="0">
              <a:buNone/>
            </a:pPr>
            <a:endParaRPr lang="en-US" dirty="0"/>
          </a:p>
          <a:p>
            <a:pPr marL="0" indent="0" algn="r">
              <a:buNone/>
            </a:pPr>
            <a:r>
              <a:rPr lang="en-US" sz="2000" dirty="0">
                <a:solidFill>
                  <a:srgbClr val="016FAC"/>
                </a:solidFill>
              </a:rPr>
              <a:t>Luke 2:41-52</a:t>
            </a:r>
          </a:p>
        </p:txBody>
      </p:sp>
      <p:pic>
        <p:nvPicPr>
          <p:cNvPr id="4" name="Picture 3" descr="A blue circle with letters and text&#10;&#10;AI-generated content may be incorrect.">
            <a:extLst>
              <a:ext uri="{FF2B5EF4-FFF2-40B4-BE49-F238E27FC236}">
                <a16:creationId xmlns:a16="http://schemas.microsoft.com/office/drawing/2014/main" id="{056F0A3F-418D-64E3-D729-6F1A5682AA5C}"/>
              </a:ext>
            </a:extLst>
          </p:cNvPr>
          <p:cNvPicPr>
            <a:picLocks noChangeAspect="1"/>
          </p:cNvPicPr>
          <p:nvPr/>
        </p:nvPicPr>
        <p:blipFill>
          <a:blip r:embed="rId5"/>
          <a:stretch>
            <a:fillRect/>
          </a:stretch>
        </p:blipFill>
        <p:spPr>
          <a:xfrm>
            <a:off x="266700" y="5792597"/>
            <a:ext cx="1179417" cy="863601"/>
          </a:xfrm>
          <a:prstGeom prst="rect">
            <a:avLst/>
          </a:prstGeom>
        </p:spPr>
      </p:pic>
    </p:spTree>
    <p:extLst>
      <p:ext uri="{BB962C8B-B14F-4D97-AF65-F5344CB8AC3E}">
        <p14:creationId xmlns:p14="http://schemas.microsoft.com/office/powerpoint/2010/main" val="404913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D843-F7C4-B814-CBB0-43FDFF0FC9DA}"/>
              </a:ext>
            </a:extLst>
          </p:cNvPr>
          <p:cNvSpPr>
            <a:spLocks noGrp="1"/>
          </p:cNvSpPr>
          <p:nvPr>
            <p:ph type="title"/>
          </p:nvPr>
        </p:nvSpPr>
        <p:spPr/>
        <p:txBody>
          <a:bodyPr/>
          <a:lstStyle/>
          <a:p>
            <a:r>
              <a:rPr lang="en-US" dirty="0"/>
              <a:t>Another Important Teaching</a:t>
            </a:r>
          </a:p>
        </p:txBody>
      </p:sp>
      <p:sp>
        <p:nvSpPr>
          <p:cNvPr id="3" name="Content Placeholder 2">
            <a:extLst>
              <a:ext uri="{FF2B5EF4-FFF2-40B4-BE49-F238E27FC236}">
                <a16:creationId xmlns:a16="http://schemas.microsoft.com/office/drawing/2014/main" id="{ACFB2323-5F9C-6248-F9BA-140E5D9E8C04}"/>
              </a:ext>
            </a:extLst>
          </p:cNvPr>
          <p:cNvSpPr>
            <a:spLocks noGrp="1"/>
          </p:cNvSpPr>
          <p:nvPr>
            <p:ph idx="1"/>
          </p:nvPr>
        </p:nvSpPr>
        <p:spPr/>
        <p:txBody>
          <a:bodyPr/>
          <a:lstStyle/>
          <a:p>
            <a:pPr marL="0" indent="0">
              <a:buNone/>
            </a:pPr>
            <a:endParaRPr lang="en-US" dirty="0">
              <a:solidFill>
                <a:schemeClr val="accent1"/>
              </a:solidFill>
            </a:endParaRPr>
          </a:p>
          <a:p>
            <a:pPr marL="0" indent="0">
              <a:buNone/>
            </a:pPr>
            <a:r>
              <a:rPr lang="en-US" sz="3200" dirty="0">
                <a:solidFill>
                  <a:schemeClr val="accent1"/>
                </a:solidFill>
              </a:rPr>
              <a:t>His mother said to the </a:t>
            </a:r>
          </a:p>
          <a:p>
            <a:pPr marL="0" indent="0">
              <a:buNone/>
            </a:pPr>
            <a:r>
              <a:rPr lang="en-US" sz="3200" dirty="0">
                <a:solidFill>
                  <a:schemeClr val="accent1"/>
                </a:solidFill>
              </a:rPr>
              <a:t>servants, “Do whatever </a:t>
            </a:r>
          </a:p>
          <a:p>
            <a:pPr marL="0" indent="0">
              <a:buNone/>
            </a:pPr>
            <a:r>
              <a:rPr lang="en-US" sz="3200" dirty="0">
                <a:solidFill>
                  <a:schemeClr val="accent1"/>
                </a:solidFill>
              </a:rPr>
              <a:t>He tells you.”</a:t>
            </a:r>
            <a:br>
              <a:rPr lang="en-US" sz="3200" dirty="0">
                <a:solidFill>
                  <a:schemeClr val="accent1"/>
                </a:solidFill>
              </a:rPr>
            </a:br>
            <a:r>
              <a:rPr lang="en-US" dirty="0">
                <a:solidFill>
                  <a:schemeClr val="accent1"/>
                </a:solidFill>
              </a:rPr>
              <a:t>			</a:t>
            </a:r>
            <a:r>
              <a:rPr lang="en-US" sz="2000" dirty="0">
                <a:solidFill>
                  <a:schemeClr val="accent1"/>
                </a:solidFill>
              </a:rPr>
              <a:t>(John 2:5)</a:t>
            </a:r>
          </a:p>
          <a:p>
            <a:pPr marL="0" indent="0">
              <a:buNone/>
            </a:pPr>
            <a:endParaRPr lang="en-US" dirty="0">
              <a:solidFill>
                <a:schemeClr val="accent1"/>
              </a:solidFill>
            </a:endParaRPr>
          </a:p>
        </p:txBody>
      </p:sp>
      <p:pic>
        <p:nvPicPr>
          <p:cNvPr id="8" name="Picture 7" descr="A painting of people standing around a table&#10;&#10;Description automatically generated with medium confidence">
            <a:extLst>
              <a:ext uri="{FF2B5EF4-FFF2-40B4-BE49-F238E27FC236}">
                <a16:creationId xmlns:a16="http://schemas.microsoft.com/office/drawing/2014/main" id="{82765BA8-B9C6-93EB-0D28-1F96FECA219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341519" y="1753984"/>
            <a:ext cx="6048996" cy="4064925"/>
          </a:xfrm>
          <a:prstGeom prst="rect">
            <a:avLst/>
          </a:prstGeom>
        </p:spPr>
      </p:pic>
      <p:pic>
        <p:nvPicPr>
          <p:cNvPr id="4" name="Picture 3">
            <a:extLst>
              <a:ext uri="{FF2B5EF4-FFF2-40B4-BE49-F238E27FC236}">
                <a16:creationId xmlns:a16="http://schemas.microsoft.com/office/drawing/2014/main" id="{33D0BA53-F6F3-1191-8B70-CD41720BB3C6}"/>
              </a:ext>
            </a:extLst>
          </p:cNvPr>
          <p:cNvPicPr>
            <a:picLocks noChangeAspect="1"/>
          </p:cNvPicPr>
          <p:nvPr/>
        </p:nvPicPr>
        <p:blipFill>
          <a:blip r:embed="rId5"/>
          <a:srcRect/>
          <a:stretch/>
        </p:blipFill>
        <p:spPr>
          <a:xfrm>
            <a:off x="427649" y="5792597"/>
            <a:ext cx="857519" cy="863601"/>
          </a:xfrm>
          <a:prstGeom prst="rect">
            <a:avLst/>
          </a:prstGeom>
        </p:spPr>
      </p:pic>
    </p:spTree>
    <p:extLst>
      <p:ext uri="{BB962C8B-B14F-4D97-AF65-F5344CB8AC3E}">
        <p14:creationId xmlns:p14="http://schemas.microsoft.com/office/powerpoint/2010/main" val="925723637"/>
      </p:ext>
    </p:extLst>
  </p:cSld>
  <p:clrMapOvr>
    <a:masterClrMapping/>
  </p:clrMapOvr>
  <mc:AlternateContent xmlns:mc="http://schemas.openxmlformats.org/markup-compatibility/2006" xmlns:p14="http://schemas.microsoft.com/office/powerpoint/2010/main">
    <mc:Choice Requires="p14">
      <p:transition spd="med" p14:dur="700" advTm="78688">
        <p:fade/>
      </p:transition>
    </mc:Choice>
    <mc:Fallback xmlns="">
      <p:transition spd="med" advTm="78688">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stained glass window with a person on the cross&#10;&#10;AI-generated content may be incorrect.">
            <a:extLst>
              <a:ext uri="{FF2B5EF4-FFF2-40B4-BE49-F238E27FC236}">
                <a16:creationId xmlns:a16="http://schemas.microsoft.com/office/drawing/2014/main" id="{FB2CBF6D-8EEA-59CD-8274-31DF53BECAE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805483" y="185030"/>
            <a:ext cx="3241044" cy="6672970"/>
          </a:xfrm>
          <a:prstGeom prst="rect">
            <a:avLst/>
          </a:prstGeom>
        </p:spPr>
      </p:pic>
      <p:sp>
        <p:nvSpPr>
          <p:cNvPr id="16" name="TextBox 15">
            <a:extLst>
              <a:ext uri="{FF2B5EF4-FFF2-40B4-BE49-F238E27FC236}">
                <a16:creationId xmlns:a16="http://schemas.microsoft.com/office/drawing/2014/main" id="{4501F30A-F4E8-D3F3-D457-16F76909A716}"/>
              </a:ext>
            </a:extLst>
          </p:cNvPr>
          <p:cNvSpPr txBox="1"/>
          <p:nvPr/>
        </p:nvSpPr>
        <p:spPr>
          <a:xfrm>
            <a:off x="488373" y="852055"/>
            <a:ext cx="7148945" cy="4893647"/>
          </a:xfrm>
          <a:prstGeom prst="rect">
            <a:avLst/>
          </a:prstGeom>
          <a:noFill/>
        </p:spPr>
        <p:txBody>
          <a:bodyPr wrap="square" rtlCol="0">
            <a:spAutoFit/>
          </a:bodyPr>
          <a:lstStyle/>
          <a:p>
            <a:pPr>
              <a:lnSpc>
                <a:spcPct val="150000"/>
              </a:lnSpc>
            </a:pPr>
            <a:r>
              <a:rPr lang="en-US" sz="2800" dirty="0">
                <a:solidFill>
                  <a:srgbClr val="7030A0"/>
                </a:solidFill>
                <a:latin typeface="Arial Rounded MT Bold" panose="020F0704030504030204" pitchFamily="34" charset="0"/>
              </a:rPr>
              <a:t>When Jesus saw His mother and the disciple whom he loved standing beside her, he said to his mother, “Woman, here is your son.” Then he said to the disciple, “Here is your mother.” And from that hour the disciple took her into his own home.”</a:t>
            </a:r>
          </a:p>
          <a:p>
            <a:pPr algn="r"/>
            <a:r>
              <a:rPr lang="en-US" sz="2000" dirty="0">
                <a:solidFill>
                  <a:srgbClr val="7030A0"/>
                </a:solidFill>
              </a:rPr>
              <a:t>John 19: 26-27</a:t>
            </a:r>
          </a:p>
        </p:txBody>
      </p:sp>
    </p:spTree>
    <p:extLst>
      <p:ext uri="{BB962C8B-B14F-4D97-AF65-F5344CB8AC3E}">
        <p14:creationId xmlns:p14="http://schemas.microsoft.com/office/powerpoint/2010/main" val="1737030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2D12F-6AD5-8D6D-3264-62A84D4E6409}"/>
              </a:ext>
            </a:extLst>
          </p:cNvPr>
          <p:cNvSpPr>
            <a:spLocks noGrp="1"/>
          </p:cNvSpPr>
          <p:nvPr>
            <p:ph type="title"/>
          </p:nvPr>
        </p:nvSpPr>
        <p:spPr/>
        <p:txBody>
          <a:bodyPr/>
          <a:lstStyle/>
          <a:p>
            <a:r>
              <a:rPr lang="en-US" dirty="0"/>
              <a:t>Mary’s </a:t>
            </a:r>
            <a:r>
              <a:rPr lang="en-US" dirty="0">
                <a:solidFill>
                  <a:srgbClr val="016FAC"/>
                </a:solidFill>
              </a:rPr>
              <a:t>Inspiration</a:t>
            </a:r>
            <a:r>
              <a:rPr lang="en-US" dirty="0"/>
              <a:t> for Us</a:t>
            </a:r>
          </a:p>
        </p:txBody>
      </p:sp>
      <p:sp>
        <p:nvSpPr>
          <p:cNvPr id="3" name="Content Placeholder 2">
            <a:extLst>
              <a:ext uri="{FF2B5EF4-FFF2-40B4-BE49-F238E27FC236}">
                <a16:creationId xmlns:a16="http://schemas.microsoft.com/office/drawing/2014/main" id="{CD849603-B18C-ADFC-91B8-6950D7870C69}"/>
              </a:ext>
            </a:extLst>
          </p:cNvPr>
          <p:cNvSpPr>
            <a:spLocks noGrp="1"/>
          </p:cNvSpPr>
          <p:nvPr>
            <p:ph idx="1"/>
          </p:nvPr>
        </p:nvSpPr>
        <p:spPr/>
        <p:txBody>
          <a:bodyPr>
            <a:normAutofit/>
          </a:bodyPr>
          <a:lstStyle/>
          <a:p>
            <a:pPr marL="0" indent="0" algn="ctr">
              <a:buNone/>
            </a:pPr>
            <a:r>
              <a:rPr lang="en-US" sz="3200" dirty="0"/>
              <a:t>In her life Mary fully and responsibly accepted </a:t>
            </a:r>
            <a:br>
              <a:rPr lang="en-US" sz="3200" dirty="0"/>
            </a:br>
            <a:r>
              <a:rPr lang="en-US" sz="3200" dirty="0"/>
              <a:t>the will of God.</a:t>
            </a:r>
          </a:p>
          <a:p>
            <a:pPr marL="0" indent="0" algn="ctr">
              <a:buNone/>
            </a:pPr>
            <a:r>
              <a:rPr lang="en-US" sz="3200" dirty="0"/>
              <a:t>She heard the word of God and acted on it.</a:t>
            </a:r>
          </a:p>
          <a:p>
            <a:pPr marL="0" indent="0" algn="ctr">
              <a:buNone/>
            </a:pPr>
            <a:r>
              <a:rPr lang="en-US" sz="3200" dirty="0"/>
              <a:t>Charity and the spirit of service were the driving forces of her actions.</a:t>
            </a:r>
          </a:p>
          <a:p>
            <a:pPr marL="0" indent="0" algn="ctr">
              <a:buNone/>
            </a:pPr>
            <a:r>
              <a:rPr lang="en-US" sz="3200" dirty="0"/>
              <a:t>Mary unreservedly allowed herself to be guided by the Spirit; her life was in the Spirit.</a:t>
            </a:r>
          </a:p>
        </p:txBody>
      </p:sp>
      <p:pic>
        <p:nvPicPr>
          <p:cNvPr id="4" name="Picture 3">
            <a:extLst>
              <a:ext uri="{FF2B5EF4-FFF2-40B4-BE49-F238E27FC236}">
                <a16:creationId xmlns:a16="http://schemas.microsoft.com/office/drawing/2014/main" id="{401AB717-53BB-02C2-13BD-8E049157548C}"/>
              </a:ext>
            </a:extLst>
          </p:cNvPr>
          <p:cNvPicPr>
            <a:picLocks noChangeAspect="1"/>
          </p:cNvPicPr>
          <p:nvPr/>
        </p:nvPicPr>
        <p:blipFill>
          <a:blip r:embed="rId3"/>
          <a:srcRect/>
          <a:stretch/>
        </p:blipFill>
        <p:spPr>
          <a:xfrm>
            <a:off x="427649" y="5792597"/>
            <a:ext cx="857519" cy="863601"/>
          </a:xfrm>
          <a:prstGeom prst="rect">
            <a:avLst/>
          </a:prstGeom>
        </p:spPr>
      </p:pic>
    </p:spTree>
    <p:extLst>
      <p:ext uri="{BB962C8B-B14F-4D97-AF65-F5344CB8AC3E}">
        <p14:creationId xmlns:p14="http://schemas.microsoft.com/office/powerpoint/2010/main" val="385575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B23AB-50DA-DBB9-2876-A2B12ED5D756}"/>
              </a:ext>
            </a:extLst>
          </p:cNvPr>
          <p:cNvSpPr>
            <a:spLocks noGrp="1"/>
          </p:cNvSpPr>
          <p:nvPr>
            <p:ph type="title"/>
          </p:nvPr>
        </p:nvSpPr>
        <p:spPr/>
        <p:txBody>
          <a:bodyPr/>
          <a:lstStyle/>
          <a:p>
            <a:r>
              <a:rPr lang="en-US" dirty="0"/>
              <a:t>Final Reflection	</a:t>
            </a:r>
          </a:p>
        </p:txBody>
      </p:sp>
      <p:sp>
        <p:nvSpPr>
          <p:cNvPr id="3" name="Content Placeholder 2">
            <a:extLst>
              <a:ext uri="{FF2B5EF4-FFF2-40B4-BE49-F238E27FC236}">
                <a16:creationId xmlns:a16="http://schemas.microsoft.com/office/drawing/2014/main" id="{0F9E5097-5A15-20C4-CF84-80D73FE2AE6B}"/>
              </a:ext>
            </a:extLst>
          </p:cNvPr>
          <p:cNvSpPr>
            <a:spLocks noGrp="1"/>
          </p:cNvSpPr>
          <p:nvPr>
            <p:ph idx="1"/>
          </p:nvPr>
        </p:nvSpPr>
        <p:spPr/>
        <p:txBody>
          <a:bodyPr>
            <a:normAutofit fontScale="92500"/>
          </a:bodyPr>
          <a:lstStyle/>
          <a:p>
            <a:r>
              <a:rPr lang="en-US" dirty="0"/>
              <a:t>Mary always did God’s will: when she heard God’s word, she acted.</a:t>
            </a:r>
            <a:br>
              <a:rPr lang="en-US" dirty="0"/>
            </a:br>
            <a:r>
              <a:rPr lang="en-US" dirty="0"/>
              <a:t>	How often do I listen for God’s word, and then follow His will?</a:t>
            </a:r>
            <a:br>
              <a:rPr lang="en-US" dirty="0"/>
            </a:br>
            <a:r>
              <a:rPr lang="en-US" dirty="0"/>
              <a:t>	How do I hear God’s word? How do I know His will?</a:t>
            </a:r>
          </a:p>
          <a:p>
            <a:pPr marL="0" indent="0">
              <a:buNone/>
            </a:pPr>
            <a:endParaRPr lang="en-US" dirty="0"/>
          </a:p>
          <a:p>
            <a:r>
              <a:rPr lang="en-US" dirty="0"/>
              <a:t>Service with compassion and empathy drove all Mary’s actions.</a:t>
            </a:r>
            <a:br>
              <a:rPr lang="en-US" dirty="0"/>
            </a:br>
            <a:r>
              <a:rPr lang="en-US" dirty="0"/>
              <a:t>	Am I able to serve with compassion and empathy regardless of the 	situation? When is it most difficult for me to serve this way?</a:t>
            </a:r>
          </a:p>
          <a:p>
            <a:pPr marL="0" indent="0">
              <a:buNone/>
            </a:pPr>
            <a:endParaRPr lang="en-US" dirty="0"/>
          </a:p>
          <a:p>
            <a:r>
              <a:rPr lang="en-US" dirty="0"/>
              <a:t>Do I remember to ask for guidance from the Holy Spirit? </a:t>
            </a:r>
            <a:br>
              <a:rPr lang="en-US" dirty="0"/>
            </a:br>
            <a:r>
              <a:rPr lang="en-US" dirty="0"/>
              <a:t>	How do I recognize the Spirit’s guidance?</a:t>
            </a:r>
          </a:p>
        </p:txBody>
      </p:sp>
      <p:pic>
        <p:nvPicPr>
          <p:cNvPr id="4" name="Picture 3">
            <a:extLst>
              <a:ext uri="{FF2B5EF4-FFF2-40B4-BE49-F238E27FC236}">
                <a16:creationId xmlns:a16="http://schemas.microsoft.com/office/drawing/2014/main" id="{D6A7626F-9EDE-02DF-1EA6-92DFDDA51434}"/>
              </a:ext>
            </a:extLst>
          </p:cNvPr>
          <p:cNvPicPr>
            <a:picLocks noChangeAspect="1"/>
          </p:cNvPicPr>
          <p:nvPr/>
        </p:nvPicPr>
        <p:blipFill>
          <a:blip r:embed="rId3"/>
          <a:srcRect/>
          <a:stretch/>
        </p:blipFill>
        <p:spPr>
          <a:xfrm>
            <a:off x="427649" y="5792597"/>
            <a:ext cx="857519" cy="863601"/>
          </a:xfrm>
          <a:prstGeom prst="rect">
            <a:avLst/>
          </a:prstGeom>
        </p:spPr>
      </p:pic>
    </p:spTree>
    <p:extLst>
      <p:ext uri="{BB962C8B-B14F-4D97-AF65-F5344CB8AC3E}">
        <p14:creationId xmlns:p14="http://schemas.microsoft.com/office/powerpoint/2010/main" val="49901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94035-2DFD-093C-2711-C148EB9D6D6E}"/>
              </a:ext>
            </a:extLst>
          </p:cNvPr>
          <p:cNvSpPr>
            <a:spLocks noGrp="1"/>
          </p:cNvSpPr>
          <p:nvPr>
            <p:ph type="title"/>
          </p:nvPr>
        </p:nvSpPr>
        <p:spPr>
          <a:xfrm>
            <a:off x="609599" y="252978"/>
            <a:ext cx="11049000" cy="788422"/>
          </a:xfrm>
        </p:spPr>
        <p:txBody>
          <a:bodyPr>
            <a:normAutofit/>
          </a:bodyPr>
          <a:lstStyle/>
          <a:p>
            <a:r>
              <a:rPr lang="en-US" sz="4000" dirty="0"/>
              <a:t>Closing Prayer 	</a:t>
            </a:r>
            <a:r>
              <a:rPr lang="en-US" sz="3100" dirty="0"/>
              <a:t>(Pope John Paul II, 2002)</a:t>
            </a:r>
          </a:p>
        </p:txBody>
      </p:sp>
      <p:sp>
        <p:nvSpPr>
          <p:cNvPr id="3" name="Content Placeholder 2">
            <a:extLst>
              <a:ext uri="{FF2B5EF4-FFF2-40B4-BE49-F238E27FC236}">
                <a16:creationId xmlns:a16="http://schemas.microsoft.com/office/drawing/2014/main" id="{53BC4C4F-9AE4-2A24-603B-EAF87FD0313B}"/>
              </a:ext>
            </a:extLst>
          </p:cNvPr>
          <p:cNvSpPr>
            <a:spLocks noGrp="1"/>
          </p:cNvSpPr>
          <p:nvPr>
            <p:ph idx="1"/>
          </p:nvPr>
        </p:nvSpPr>
        <p:spPr>
          <a:xfrm>
            <a:off x="342900" y="952500"/>
            <a:ext cx="11480800" cy="5156200"/>
          </a:xfrm>
        </p:spPr>
        <p:txBody>
          <a:bodyPr>
            <a:noAutofit/>
          </a:bodyPr>
          <a:lstStyle/>
          <a:p>
            <a:pPr marL="0" indent="0">
              <a:buNone/>
            </a:pPr>
            <a:r>
              <a:rPr lang="en-US" b="0" i="0" dirty="0">
                <a:solidFill>
                  <a:srgbClr val="000000"/>
                </a:solidFill>
                <a:effectLst/>
                <a:latin typeface="+mn-lt"/>
              </a:rPr>
              <a:t>Pray, O Mother, for all of us.</a:t>
            </a:r>
            <a:br>
              <a:rPr lang="en-US" dirty="0">
                <a:latin typeface="+mn-lt"/>
              </a:rPr>
            </a:br>
            <a:r>
              <a:rPr lang="en-US" b="0" i="0" dirty="0">
                <a:solidFill>
                  <a:srgbClr val="000000"/>
                </a:solidFill>
                <a:effectLst/>
                <a:latin typeface="+mn-lt"/>
              </a:rPr>
              <a:t>Pray for humanity, for those who suffer poverty and injustice, violence and hatred, terror and war.</a:t>
            </a:r>
            <a:br>
              <a:rPr lang="en-US" dirty="0">
                <a:latin typeface="+mn-lt"/>
              </a:rPr>
            </a:br>
            <a:r>
              <a:rPr lang="en-US" b="0" i="0" dirty="0">
                <a:solidFill>
                  <a:srgbClr val="000000"/>
                </a:solidFill>
                <a:effectLst/>
                <a:latin typeface="+mn-lt"/>
              </a:rPr>
              <a:t>Help us to contemplate with the rosary the mysteries of Him who 'is our peace’, so that we will all feel involved in a persevering dedication of service to peace.</a:t>
            </a:r>
            <a:br>
              <a:rPr lang="en-US" dirty="0">
                <a:latin typeface="+mn-lt"/>
              </a:rPr>
            </a:br>
            <a:r>
              <a:rPr lang="en-US" b="0" i="0" dirty="0">
                <a:solidFill>
                  <a:srgbClr val="000000"/>
                </a:solidFill>
                <a:effectLst/>
                <a:latin typeface="+mn-lt"/>
              </a:rPr>
              <a:t>Look with special attention upon the land in which you gave birth to Jesus,</a:t>
            </a:r>
            <a:br>
              <a:rPr lang="en-US" dirty="0">
                <a:latin typeface="+mn-lt"/>
              </a:rPr>
            </a:br>
            <a:r>
              <a:rPr lang="en-US" b="0" i="0" dirty="0">
                <a:solidFill>
                  <a:srgbClr val="000000"/>
                </a:solidFill>
                <a:effectLst/>
                <a:latin typeface="+mn-lt"/>
              </a:rPr>
              <a:t>a land that you loved together with Him, and that is still so sorely tried today.</a:t>
            </a:r>
            <a:br>
              <a:rPr lang="en-US" dirty="0">
                <a:latin typeface="+mn-lt"/>
              </a:rPr>
            </a:br>
            <a:r>
              <a:rPr lang="en-US" b="0" i="0" dirty="0">
                <a:solidFill>
                  <a:srgbClr val="000000"/>
                </a:solidFill>
                <a:effectLst/>
                <a:latin typeface="+mn-lt"/>
              </a:rPr>
              <a:t>Pray for us, Mother of hope!</a:t>
            </a:r>
            <a:br>
              <a:rPr lang="en-US" dirty="0">
                <a:latin typeface="+mn-lt"/>
              </a:rPr>
            </a:br>
            <a:r>
              <a:rPr lang="en-US" b="0" i="0" dirty="0">
                <a:solidFill>
                  <a:srgbClr val="000000"/>
                </a:solidFill>
                <a:effectLst/>
                <a:latin typeface="+mn-lt"/>
              </a:rPr>
              <a:t>'Give us days of peace, watch over our way.</a:t>
            </a:r>
            <a:br>
              <a:rPr lang="en-US" dirty="0">
                <a:latin typeface="+mn-lt"/>
              </a:rPr>
            </a:br>
            <a:r>
              <a:rPr lang="en-US" b="0" i="0" dirty="0">
                <a:solidFill>
                  <a:srgbClr val="000000"/>
                </a:solidFill>
                <a:effectLst/>
                <a:latin typeface="+mn-lt"/>
              </a:rPr>
              <a:t>Let us see your Son as we rejoice in heaven'. Amen!</a:t>
            </a:r>
            <a:endParaRPr lang="en-US" dirty="0">
              <a:latin typeface="+mn-lt"/>
            </a:endParaRPr>
          </a:p>
        </p:txBody>
      </p:sp>
      <p:pic>
        <p:nvPicPr>
          <p:cNvPr id="4" name="Picture 3">
            <a:extLst>
              <a:ext uri="{FF2B5EF4-FFF2-40B4-BE49-F238E27FC236}">
                <a16:creationId xmlns:a16="http://schemas.microsoft.com/office/drawing/2014/main" id="{672C394D-EDBD-1125-3124-6C662AA35966}"/>
              </a:ext>
            </a:extLst>
          </p:cNvPr>
          <p:cNvPicPr>
            <a:picLocks noChangeAspect="1"/>
          </p:cNvPicPr>
          <p:nvPr/>
        </p:nvPicPr>
        <p:blipFill>
          <a:blip r:embed="rId3"/>
          <a:srcRect/>
          <a:stretch/>
        </p:blipFill>
        <p:spPr>
          <a:xfrm>
            <a:off x="427649" y="5792597"/>
            <a:ext cx="857519" cy="863601"/>
          </a:xfrm>
          <a:prstGeom prst="rect">
            <a:avLst/>
          </a:prstGeom>
        </p:spPr>
      </p:pic>
    </p:spTree>
    <p:extLst>
      <p:ext uri="{BB962C8B-B14F-4D97-AF65-F5344CB8AC3E}">
        <p14:creationId xmlns:p14="http://schemas.microsoft.com/office/powerpoint/2010/main" val="334424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265CE88-9B26-41F1-BB2B-8B5B72C9FE71}" vid="{CEE07B89-8768-4250-868A-CA5E68E2852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 2024 - Phoenix (1)</Template>
  <TotalTime>22544</TotalTime>
  <Words>4010</Words>
  <Application>Microsoft Office PowerPoint</Application>
  <PresentationFormat>Widescreen</PresentationFormat>
  <Paragraphs>202</Paragraphs>
  <Slides>22</Slides>
  <Notes>22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Aptos</vt:lpstr>
      <vt:lpstr>Arial</vt:lpstr>
      <vt:lpstr>Arial Rounded MT Bold</vt:lpstr>
      <vt:lpstr>Calibri</vt:lpstr>
      <vt:lpstr>Century Gothic</vt:lpstr>
      <vt:lpstr>Clear Sans</vt:lpstr>
      <vt:lpstr>Copperplate Gothic Bold</vt:lpstr>
      <vt:lpstr>Georgia</vt:lpstr>
      <vt:lpstr>Helvetica</vt:lpstr>
      <vt:lpstr>Helvetica Neue</vt:lpstr>
      <vt:lpstr>Wingdings</vt:lpstr>
      <vt:lpstr>Office Theme</vt:lpstr>
      <vt:lpstr>Mary in Vincentian Spirituality</vt:lpstr>
      <vt:lpstr> Opening Prayer: Alma Redemptoris   </vt:lpstr>
      <vt:lpstr>What to Expect</vt:lpstr>
      <vt:lpstr>History of May as Mary’s Month</vt:lpstr>
      <vt:lpstr>PowerPoint Presentation</vt:lpstr>
      <vt:lpstr>Where it all began:</vt:lpstr>
      <vt:lpstr>A few things that may have impacted Frederic’s thoughts</vt:lpstr>
      <vt:lpstr>PowerPoint Presentation</vt:lpstr>
      <vt:lpstr>PowerPoint Presentation</vt:lpstr>
      <vt:lpstr>PowerPoint Presentation</vt:lpstr>
      <vt:lpstr>PowerPoint Presentation</vt:lpstr>
      <vt:lpstr>A Glorious Mystery from the Vincentian Rosary: the Resurrection</vt:lpstr>
      <vt:lpstr>What We Can Learn from Mary</vt:lpstr>
      <vt:lpstr>What Mary Teaches Us in the Annunciation</vt:lpstr>
      <vt:lpstr>What Mary Teaches Us in the Visitation</vt:lpstr>
      <vt:lpstr>What Mary Teaches us: Presentation in the Temple</vt:lpstr>
      <vt:lpstr>What Mary Teaches Us When Jesus is Lost</vt:lpstr>
      <vt:lpstr>Another Important Teaching</vt:lpstr>
      <vt:lpstr>PowerPoint Presentation</vt:lpstr>
      <vt:lpstr>Mary’s Inspiration for Us</vt:lpstr>
      <vt:lpstr>Final Reflection </vt:lpstr>
      <vt:lpstr>Closing Prayer  (Pope John Paul II, 2002)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Rita StPierre</dc:creator>
  <cp:lastModifiedBy>Tim Williams</cp:lastModifiedBy>
  <cp:revision>8</cp:revision>
  <cp:lastPrinted>2026-01-26T14:57:53Z</cp:lastPrinted>
  <dcterms:created xsi:type="dcterms:W3CDTF">2024-07-02T16:33:07Z</dcterms:created>
  <dcterms:modified xsi:type="dcterms:W3CDTF">2026-02-17T15:43:08Z</dcterms:modified>
</cp:coreProperties>
</file>