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5"/>
  </p:notesMasterIdLst>
  <p:handoutMasterIdLst>
    <p:handoutMasterId r:id="rId146"/>
  </p:handoutMasterIdLst>
  <p:sldIdLst>
    <p:sldId id="869" r:id="rId2"/>
    <p:sldId id="541" r:id="rId3"/>
    <p:sldId id="804" r:id="rId4"/>
    <p:sldId id="805" r:id="rId5"/>
    <p:sldId id="854" r:id="rId6"/>
    <p:sldId id="806" r:id="rId7"/>
    <p:sldId id="855" r:id="rId8"/>
    <p:sldId id="714" r:id="rId9"/>
    <p:sldId id="715" r:id="rId10"/>
    <p:sldId id="716" r:id="rId11"/>
    <p:sldId id="824" r:id="rId12"/>
    <p:sldId id="841" r:id="rId13"/>
    <p:sldId id="825" r:id="rId14"/>
    <p:sldId id="877" r:id="rId15"/>
    <p:sldId id="878" r:id="rId16"/>
    <p:sldId id="690" r:id="rId17"/>
    <p:sldId id="691" r:id="rId18"/>
    <p:sldId id="826" r:id="rId19"/>
    <p:sldId id="827" r:id="rId20"/>
    <p:sldId id="838" r:id="rId21"/>
    <p:sldId id="879" r:id="rId22"/>
    <p:sldId id="828" r:id="rId23"/>
    <p:sldId id="863" r:id="rId24"/>
    <p:sldId id="871" r:id="rId25"/>
    <p:sldId id="847" r:id="rId26"/>
    <p:sldId id="848" r:id="rId27"/>
    <p:sldId id="872" r:id="rId28"/>
    <p:sldId id="830" r:id="rId29"/>
    <p:sldId id="834" r:id="rId30"/>
    <p:sldId id="832" r:id="rId31"/>
    <p:sldId id="844" r:id="rId32"/>
    <p:sldId id="880" r:id="rId33"/>
    <p:sldId id="881" r:id="rId34"/>
    <p:sldId id="882" r:id="rId35"/>
    <p:sldId id="883" r:id="rId36"/>
    <p:sldId id="833" r:id="rId37"/>
    <p:sldId id="686" r:id="rId38"/>
    <p:sldId id="840" r:id="rId39"/>
    <p:sldId id="809" r:id="rId40"/>
    <p:sldId id="842" r:id="rId41"/>
    <p:sldId id="843" r:id="rId42"/>
    <p:sldId id="721" r:id="rId43"/>
    <p:sldId id="712" r:id="rId44"/>
    <p:sldId id="810" r:id="rId45"/>
    <p:sldId id="852" r:id="rId46"/>
    <p:sldId id="853" r:id="rId47"/>
    <p:sldId id="884" r:id="rId48"/>
    <p:sldId id="795" r:id="rId49"/>
    <p:sldId id="885" r:id="rId50"/>
    <p:sldId id="886" r:id="rId51"/>
    <p:sldId id="268" r:id="rId52"/>
    <p:sldId id="287" r:id="rId53"/>
    <p:sldId id="288" r:id="rId54"/>
    <p:sldId id="269" r:id="rId55"/>
    <p:sldId id="289" r:id="rId56"/>
    <p:sldId id="290" r:id="rId57"/>
    <p:sldId id="291" r:id="rId58"/>
    <p:sldId id="861" r:id="rId59"/>
    <p:sldId id="797" r:id="rId60"/>
    <p:sldId id="798" r:id="rId61"/>
    <p:sldId id="799" r:id="rId62"/>
    <p:sldId id="811" r:id="rId63"/>
    <p:sldId id="812" r:id="rId64"/>
    <p:sldId id="800" r:id="rId65"/>
    <p:sldId id="808" r:id="rId66"/>
    <p:sldId id="873" r:id="rId67"/>
    <p:sldId id="726" r:id="rId68"/>
    <p:sldId id="727" r:id="rId69"/>
    <p:sldId id="728" r:id="rId70"/>
    <p:sldId id="729" r:id="rId71"/>
    <p:sldId id="730" r:id="rId72"/>
    <p:sldId id="731" r:id="rId73"/>
    <p:sldId id="732" r:id="rId74"/>
    <p:sldId id="733" r:id="rId75"/>
    <p:sldId id="734" r:id="rId76"/>
    <p:sldId id="735" r:id="rId77"/>
    <p:sldId id="736" r:id="rId78"/>
    <p:sldId id="801" r:id="rId79"/>
    <p:sldId id="802" r:id="rId80"/>
    <p:sldId id="737" r:id="rId81"/>
    <p:sldId id="738" r:id="rId82"/>
    <p:sldId id="739" r:id="rId83"/>
    <p:sldId id="740" r:id="rId84"/>
    <p:sldId id="741" r:id="rId85"/>
    <p:sldId id="742" r:id="rId86"/>
    <p:sldId id="874" r:id="rId87"/>
    <p:sldId id="744" r:id="rId88"/>
    <p:sldId id="745" r:id="rId89"/>
    <p:sldId id="746" r:id="rId90"/>
    <p:sldId id="747" r:id="rId91"/>
    <p:sldId id="748" r:id="rId92"/>
    <p:sldId id="749" r:id="rId93"/>
    <p:sldId id="751" r:id="rId94"/>
    <p:sldId id="752" r:id="rId95"/>
    <p:sldId id="753" r:id="rId96"/>
    <p:sldId id="875" r:id="rId97"/>
    <p:sldId id="756" r:id="rId98"/>
    <p:sldId id="757" r:id="rId99"/>
    <p:sldId id="758" r:id="rId100"/>
    <p:sldId id="759" r:id="rId101"/>
    <p:sldId id="760" r:id="rId102"/>
    <p:sldId id="761" r:id="rId103"/>
    <p:sldId id="762" r:id="rId104"/>
    <p:sldId id="763" r:id="rId105"/>
    <p:sldId id="822" r:id="rId106"/>
    <p:sldId id="817" r:id="rId107"/>
    <p:sldId id="818" r:id="rId108"/>
    <p:sldId id="764" r:id="rId109"/>
    <p:sldId id="765" r:id="rId110"/>
    <p:sldId id="766" r:id="rId111"/>
    <p:sldId id="767" r:id="rId112"/>
    <p:sldId id="768" r:id="rId113"/>
    <p:sldId id="769" r:id="rId114"/>
    <p:sldId id="770" r:id="rId115"/>
    <p:sldId id="771" r:id="rId116"/>
    <p:sldId id="772" r:id="rId117"/>
    <p:sldId id="773" r:id="rId118"/>
    <p:sldId id="774" r:id="rId119"/>
    <p:sldId id="775" r:id="rId120"/>
    <p:sldId id="777" r:id="rId121"/>
    <p:sldId id="776" r:id="rId122"/>
    <p:sldId id="778" r:id="rId123"/>
    <p:sldId id="779" r:id="rId124"/>
    <p:sldId id="780" r:id="rId125"/>
    <p:sldId id="781" r:id="rId126"/>
    <p:sldId id="782" r:id="rId127"/>
    <p:sldId id="783" r:id="rId128"/>
    <p:sldId id="784" r:id="rId129"/>
    <p:sldId id="785" r:id="rId130"/>
    <p:sldId id="786" r:id="rId131"/>
    <p:sldId id="787" r:id="rId132"/>
    <p:sldId id="788" r:id="rId133"/>
    <p:sldId id="866" r:id="rId134"/>
    <p:sldId id="868" r:id="rId135"/>
    <p:sldId id="876" r:id="rId136"/>
    <p:sldId id="790" r:id="rId137"/>
    <p:sldId id="813" r:id="rId138"/>
    <p:sldId id="791" r:id="rId139"/>
    <p:sldId id="792" r:id="rId140"/>
    <p:sldId id="793" r:id="rId141"/>
    <p:sldId id="823" r:id="rId142"/>
    <p:sldId id="816" r:id="rId143"/>
    <p:sldId id="819" r:id="rId1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A8"/>
    <a:srgbClr val="016F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4915" autoAdjust="0"/>
  </p:normalViewPr>
  <p:slideViewPr>
    <p:cSldViewPr snapToGrid="0" snapToObjects="1">
      <p:cViewPr varScale="1">
        <p:scale>
          <a:sx n="79" d="100"/>
          <a:sy n="79" d="100"/>
        </p:scale>
        <p:origin x="384" y="84"/>
      </p:cViewPr>
      <p:guideLst/>
    </p:cSldViewPr>
  </p:slideViewPr>
  <p:notesTextViewPr>
    <p:cViewPr>
      <p:scale>
        <a:sx n="1" d="1"/>
        <a:sy n="1" d="1"/>
      </p:scale>
      <p:origin x="0" y="0"/>
    </p:cViewPr>
  </p:notesTextViewPr>
  <p:sorterViewPr>
    <p:cViewPr>
      <p:scale>
        <a:sx n="50" d="100"/>
        <a:sy n="50" d="100"/>
      </p:scale>
      <p:origin x="0" y="-15810"/>
    </p:cViewPr>
  </p:sorterViewPr>
  <p:notesViewPr>
    <p:cSldViewPr snapToGrid="0" snapToObjects="1">
      <p:cViewPr varScale="1">
        <p:scale>
          <a:sx n="53" d="100"/>
          <a:sy n="53" d="100"/>
        </p:scale>
        <p:origin x="3096" y="9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AC9945-2B52-4179-A0E8-EB573176F5C2}" type="doc">
      <dgm:prSet loTypeId="urn:microsoft.com/office/officeart/2005/8/layout/hList6" loCatId="list" qsTypeId="urn:microsoft.com/office/officeart/2005/8/quickstyle/simple1" qsCatId="simple" csTypeId="urn:microsoft.com/office/officeart/2005/8/colors/accent5_2" csCatId="accent5" phldr="1"/>
      <dgm:spPr/>
    </dgm:pt>
    <dgm:pt modelId="{941FA7EF-4479-4748-B602-B6BB64C6D465}">
      <dgm:prSet phldrT="[Text]"/>
      <dgm:spPr/>
      <dgm:t>
        <a:bodyPr/>
        <a:lstStyle/>
        <a:p>
          <a:r>
            <a:rPr lang="en-US" b="1" dirty="0">
              <a:latin typeface="Century Gothic" panose="020B0502020202020204" pitchFamily="34" charset="0"/>
            </a:rPr>
            <a:t>Human</a:t>
          </a:r>
        </a:p>
      </dgm:t>
    </dgm:pt>
    <dgm:pt modelId="{00D508E5-1F63-46F4-B62E-66D7F4EDD59F}" type="parTrans" cxnId="{50244AA0-5DD5-4B27-A861-F1CFA7121BC6}">
      <dgm:prSet/>
      <dgm:spPr/>
      <dgm:t>
        <a:bodyPr/>
        <a:lstStyle/>
        <a:p>
          <a:endParaRPr lang="en-US" b="1">
            <a:latin typeface="Century Gothic" panose="020B0502020202020204" pitchFamily="34" charset="0"/>
          </a:endParaRPr>
        </a:p>
      </dgm:t>
    </dgm:pt>
    <dgm:pt modelId="{540EBAFE-A303-447B-8DC2-8E87AE0E060D}" type="sibTrans" cxnId="{50244AA0-5DD5-4B27-A861-F1CFA7121BC6}">
      <dgm:prSet/>
      <dgm:spPr/>
      <dgm:t>
        <a:bodyPr/>
        <a:lstStyle/>
        <a:p>
          <a:endParaRPr lang="en-US" b="1">
            <a:latin typeface="Century Gothic" panose="020B0502020202020204" pitchFamily="34" charset="0"/>
          </a:endParaRPr>
        </a:p>
      </dgm:t>
    </dgm:pt>
    <dgm:pt modelId="{AF396137-FE71-4484-A4A5-56A900DE02EC}">
      <dgm:prSet phldrT="[Text]"/>
      <dgm:spPr/>
      <dgm:t>
        <a:bodyPr/>
        <a:lstStyle/>
        <a:p>
          <a:r>
            <a:rPr lang="en-US" b="1" dirty="0">
              <a:latin typeface="Century Gothic" panose="020B0502020202020204" pitchFamily="34" charset="0"/>
            </a:rPr>
            <a:t>Spiritual</a:t>
          </a:r>
        </a:p>
      </dgm:t>
    </dgm:pt>
    <dgm:pt modelId="{450EE064-144C-4834-9E2A-71E117EAC61A}" type="parTrans" cxnId="{04A48E40-A889-4222-A8C2-1A42E8B7DFEB}">
      <dgm:prSet/>
      <dgm:spPr/>
      <dgm:t>
        <a:bodyPr/>
        <a:lstStyle/>
        <a:p>
          <a:endParaRPr lang="en-US" b="1">
            <a:latin typeface="Century Gothic" panose="020B0502020202020204" pitchFamily="34" charset="0"/>
          </a:endParaRPr>
        </a:p>
      </dgm:t>
    </dgm:pt>
    <dgm:pt modelId="{5DDAD921-3445-4618-B8FE-87FE76546817}" type="sibTrans" cxnId="{04A48E40-A889-4222-A8C2-1A42E8B7DFEB}">
      <dgm:prSet/>
      <dgm:spPr/>
      <dgm:t>
        <a:bodyPr/>
        <a:lstStyle/>
        <a:p>
          <a:endParaRPr lang="en-US" b="1">
            <a:latin typeface="Century Gothic" panose="020B0502020202020204" pitchFamily="34" charset="0"/>
          </a:endParaRPr>
        </a:p>
      </dgm:t>
    </dgm:pt>
    <dgm:pt modelId="{899C9B09-BDED-415A-A495-FDF8FD10F2EF}">
      <dgm:prSet phldrT="[Text]"/>
      <dgm:spPr/>
      <dgm:t>
        <a:bodyPr/>
        <a:lstStyle/>
        <a:p>
          <a:r>
            <a:rPr lang="en-US" b="1" dirty="0">
              <a:latin typeface="Century Gothic" panose="020B0502020202020204" pitchFamily="34" charset="0"/>
            </a:rPr>
            <a:t>Intellectual</a:t>
          </a:r>
        </a:p>
      </dgm:t>
    </dgm:pt>
    <dgm:pt modelId="{DF3023A3-6AAC-4198-926D-57F0E15F9593}" type="parTrans" cxnId="{F18DE32A-23C5-4FC3-9405-3C23EA5E13C1}">
      <dgm:prSet/>
      <dgm:spPr/>
      <dgm:t>
        <a:bodyPr/>
        <a:lstStyle/>
        <a:p>
          <a:endParaRPr lang="en-US" b="1">
            <a:latin typeface="Century Gothic" panose="020B0502020202020204" pitchFamily="34" charset="0"/>
          </a:endParaRPr>
        </a:p>
      </dgm:t>
    </dgm:pt>
    <dgm:pt modelId="{7614C744-8CAA-41CE-97C2-54CDE990E4FC}" type="sibTrans" cxnId="{F18DE32A-23C5-4FC3-9405-3C23EA5E13C1}">
      <dgm:prSet/>
      <dgm:spPr/>
      <dgm:t>
        <a:bodyPr/>
        <a:lstStyle/>
        <a:p>
          <a:endParaRPr lang="en-US" b="1">
            <a:latin typeface="Century Gothic" panose="020B0502020202020204" pitchFamily="34" charset="0"/>
          </a:endParaRPr>
        </a:p>
      </dgm:t>
    </dgm:pt>
    <dgm:pt modelId="{98B22CBB-1DF3-4B25-91EC-AF03907780B1}">
      <dgm:prSet phldrT="[Text]"/>
      <dgm:spPr/>
      <dgm:t>
        <a:bodyPr/>
        <a:lstStyle/>
        <a:p>
          <a:r>
            <a:rPr lang="en-US" b="1" dirty="0">
              <a:latin typeface="Century Gothic" panose="020B0502020202020204" pitchFamily="34" charset="0"/>
            </a:rPr>
            <a:t>Ministerial</a:t>
          </a:r>
        </a:p>
      </dgm:t>
    </dgm:pt>
    <dgm:pt modelId="{074E1EC4-AE22-4F8F-8FA2-3B689679B25B}" type="parTrans" cxnId="{9F08ED81-41D8-4549-B87A-91BB7B1B257B}">
      <dgm:prSet/>
      <dgm:spPr/>
      <dgm:t>
        <a:bodyPr/>
        <a:lstStyle/>
        <a:p>
          <a:endParaRPr lang="en-US" b="1">
            <a:latin typeface="Century Gothic" panose="020B0502020202020204" pitchFamily="34" charset="0"/>
          </a:endParaRPr>
        </a:p>
      </dgm:t>
    </dgm:pt>
    <dgm:pt modelId="{3ABA8E69-6957-4607-9B86-45FF07B08497}" type="sibTrans" cxnId="{9F08ED81-41D8-4549-B87A-91BB7B1B257B}">
      <dgm:prSet/>
      <dgm:spPr/>
      <dgm:t>
        <a:bodyPr/>
        <a:lstStyle/>
        <a:p>
          <a:endParaRPr lang="en-US" b="1">
            <a:latin typeface="Century Gothic" panose="020B0502020202020204" pitchFamily="34" charset="0"/>
          </a:endParaRPr>
        </a:p>
      </dgm:t>
    </dgm:pt>
    <dgm:pt modelId="{7AF463A0-6E62-41D1-AA6A-41C4B34D41B0}" type="pres">
      <dgm:prSet presAssocID="{45AC9945-2B52-4179-A0E8-EB573176F5C2}" presName="Name0" presStyleCnt="0">
        <dgm:presLayoutVars>
          <dgm:dir/>
          <dgm:resizeHandles val="exact"/>
        </dgm:presLayoutVars>
      </dgm:prSet>
      <dgm:spPr/>
    </dgm:pt>
    <dgm:pt modelId="{80E7C0B7-3BE2-44E6-B496-5621B6E7FE99}" type="pres">
      <dgm:prSet presAssocID="{941FA7EF-4479-4748-B602-B6BB64C6D465}" presName="node" presStyleLbl="node1" presStyleIdx="0" presStyleCnt="4">
        <dgm:presLayoutVars>
          <dgm:bulletEnabled val="1"/>
        </dgm:presLayoutVars>
      </dgm:prSet>
      <dgm:spPr/>
    </dgm:pt>
    <dgm:pt modelId="{AD3F06B3-9BF3-4F2A-9CC5-A134B2DB203C}" type="pres">
      <dgm:prSet presAssocID="{540EBAFE-A303-447B-8DC2-8E87AE0E060D}" presName="sibTrans" presStyleCnt="0"/>
      <dgm:spPr/>
    </dgm:pt>
    <dgm:pt modelId="{19B85183-2261-459A-8D81-B4D003F4AB96}" type="pres">
      <dgm:prSet presAssocID="{AF396137-FE71-4484-A4A5-56A900DE02EC}" presName="node" presStyleLbl="node1" presStyleIdx="1" presStyleCnt="4">
        <dgm:presLayoutVars>
          <dgm:bulletEnabled val="1"/>
        </dgm:presLayoutVars>
      </dgm:prSet>
      <dgm:spPr/>
    </dgm:pt>
    <dgm:pt modelId="{06D1769D-9AED-4A0C-8001-223E5EABD961}" type="pres">
      <dgm:prSet presAssocID="{5DDAD921-3445-4618-B8FE-87FE76546817}" presName="sibTrans" presStyleCnt="0"/>
      <dgm:spPr/>
    </dgm:pt>
    <dgm:pt modelId="{3A5737B7-45EF-4BC6-A573-926B02DA6DA1}" type="pres">
      <dgm:prSet presAssocID="{899C9B09-BDED-415A-A495-FDF8FD10F2EF}" presName="node" presStyleLbl="node1" presStyleIdx="2" presStyleCnt="4">
        <dgm:presLayoutVars>
          <dgm:bulletEnabled val="1"/>
        </dgm:presLayoutVars>
      </dgm:prSet>
      <dgm:spPr/>
    </dgm:pt>
    <dgm:pt modelId="{E48DAE5F-4183-4F4F-B1B0-C77FC7305865}" type="pres">
      <dgm:prSet presAssocID="{7614C744-8CAA-41CE-97C2-54CDE990E4FC}" presName="sibTrans" presStyleCnt="0"/>
      <dgm:spPr/>
    </dgm:pt>
    <dgm:pt modelId="{BE183A9A-3662-47EF-AB45-2677866E4FF8}" type="pres">
      <dgm:prSet presAssocID="{98B22CBB-1DF3-4B25-91EC-AF03907780B1}" presName="node" presStyleLbl="node1" presStyleIdx="3" presStyleCnt="4">
        <dgm:presLayoutVars>
          <dgm:bulletEnabled val="1"/>
        </dgm:presLayoutVars>
      </dgm:prSet>
      <dgm:spPr/>
    </dgm:pt>
  </dgm:ptLst>
  <dgm:cxnLst>
    <dgm:cxn modelId="{C054DA23-74A7-4D9A-B03A-8CF04CEBEECD}" type="presOf" srcId="{AF396137-FE71-4484-A4A5-56A900DE02EC}" destId="{19B85183-2261-459A-8D81-B4D003F4AB96}" srcOrd="0" destOrd="0" presId="urn:microsoft.com/office/officeart/2005/8/layout/hList6"/>
    <dgm:cxn modelId="{F18DE32A-23C5-4FC3-9405-3C23EA5E13C1}" srcId="{45AC9945-2B52-4179-A0E8-EB573176F5C2}" destId="{899C9B09-BDED-415A-A495-FDF8FD10F2EF}" srcOrd="2" destOrd="0" parTransId="{DF3023A3-6AAC-4198-926D-57F0E15F9593}" sibTransId="{7614C744-8CAA-41CE-97C2-54CDE990E4FC}"/>
    <dgm:cxn modelId="{F84FCE3C-C7E1-4FC9-8137-E158AF20DE51}" type="presOf" srcId="{941FA7EF-4479-4748-B602-B6BB64C6D465}" destId="{80E7C0B7-3BE2-44E6-B496-5621B6E7FE99}" srcOrd="0" destOrd="0" presId="urn:microsoft.com/office/officeart/2005/8/layout/hList6"/>
    <dgm:cxn modelId="{04A48E40-A889-4222-A8C2-1A42E8B7DFEB}" srcId="{45AC9945-2B52-4179-A0E8-EB573176F5C2}" destId="{AF396137-FE71-4484-A4A5-56A900DE02EC}" srcOrd="1" destOrd="0" parTransId="{450EE064-144C-4834-9E2A-71E117EAC61A}" sibTransId="{5DDAD921-3445-4618-B8FE-87FE76546817}"/>
    <dgm:cxn modelId="{BAD5EB5F-D99F-43F2-A405-163CC30F4228}" type="presOf" srcId="{899C9B09-BDED-415A-A495-FDF8FD10F2EF}" destId="{3A5737B7-45EF-4BC6-A573-926B02DA6DA1}" srcOrd="0" destOrd="0" presId="urn:microsoft.com/office/officeart/2005/8/layout/hList6"/>
    <dgm:cxn modelId="{5F3E2160-AB4E-4A6F-B6B6-5D5710928ADE}" type="presOf" srcId="{98B22CBB-1DF3-4B25-91EC-AF03907780B1}" destId="{BE183A9A-3662-47EF-AB45-2677866E4FF8}" srcOrd="0" destOrd="0" presId="urn:microsoft.com/office/officeart/2005/8/layout/hList6"/>
    <dgm:cxn modelId="{7A54B547-A6C9-44BF-A00A-C07BD28CA952}" type="presOf" srcId="{45AC9945-2B52-4179-A0E8-EB573176F5C2}" destId="{7AF463A0-6E62-41D1-AA6A-41C4B34D41B0}" srcOrd="0" destOrd="0" presId="urn:microsoft.com/office/officeart/2005/8/layout/hList6"/>
    <dgm:cxn modelId="{9F08ED81-41D8-4549-B87A-91BB7B1B257B}" srcId="{45AC9945-2B52-4179-A0E8-EB573176F5C2}" destId="{98B22CBB-1DF3-4B25-91EC-AF03907780B1}" srcOrd="3" destOrd="0" parTransId="{074E1EC4-AE22-4F8F-8FA2-3B689679B25B}" sibTransId="{3ABA8E69-6957-4607-9B86-45FF07B08497}"/>
    <dgm:cxn modelId="{50244AA0-5DD5-4B27-A861-F1CFA7121BC6}" srcId="{45AC9945-2B52-4179-A0E8-EB573176F5C2}" destId="{941FA7EF-4479-4748-B602-B6BB64C6D465}" srcOrd="0" destOrd="0" parTransId="{00D508E5-1F63-46F4-B62E-66D7F4EDD59F}" sibTransId="{540EBAFE-A303-447B-8DC2-8E87AE0E060D}"/>
    <dgm:cxn modelId="{AE3E612B-AFFF-420D-A8F0-8A6ABEA7D971}" type="presParOf" srcId="{7AF463A0-6E62-41D1-AA6A-41C4B34D41B0}" destId="{80E7C0B7-3BE2-44E6-B496-5621B6E7FE99}" srcOrd="0" destOrd="0" presId="urn:microsoft.com/office/officeart/2005/8/layout/hList6"/>
    <dgm:cxn modelId="{8557F679-1027-46B1-A544-EA2FD56F00E7}" type="presParOf" srcId="{7AF463A0-6E62-41D1-AA6A-41C4B34D41B0}" destId="{AD3F06B3-9BF3-4F2A-9CC5-A134B2DB203C}" srcOrd="1" destOrd="0" presId="urn:microsoft.com/office/officeart/2005/8/layout/hList6"/>
    <dgm:cxn modelId="{1E0C4C8D-55F0-400B-815C-5ED06919773B}" type="presParOf" srcId="{7AF463A0-6E62-41D1-AA6A-41C4B34D41B0}" destId="{19B85183-2261-459A-8D81-B4D003F4AB96}" srcOrd="2" destOrd="0" presId="urn:microsoft.com/office/officeart/2005/8/layout/hList6"/>
    <dgm:cxn modelId="{8C324B03-F479-4B57-AACF-0E6DAE62AE30}" type="presParOf" srcId="{7AF463A0-6E62-41D1-AA6A-41C4B34D41B0}" destId="{06D1769D-9AED-4A0C-8001-223E5EABD961}" srcOrd="3" destOrd="0" presId="urn:microsoft.com/office/officeart/2005/8/layout/hList6"/>
    <dgm:cxn modelId="{68FACFA8-D928-413B-8A2E-42445D073126}" type="presParOf" srcId="{7AF463A0-6E62-41D1-AA6A-41C4B34D41B0}" destId="{3A5737B7-45EF-4BC6-A573-926B02DA6DA1}" srcOrd="4" destOrd="0" presId="urn:microsoft.com/office/officeart/2005/8/layout/hList6"/>
    <dgm:cxn modelId="{28B9F056-DA97-4362-90A2-EC18A7F9582A}" type="presParOf" srcId="{7AF463A0-6E62-41D1-AA6A-41C4B34D41B0}" destId="{E48DAE5F-4183-4F4F-B1B0-C77FC7305865}" srcOrd="5" destOrd="0" presId="urn:microsoft.com/office/officeart/2005/8/layout/hList6"/>
    <dgm:cxn modelId="{C84268C6-3BB7-49FE-AAE4-4E870C94A81E}" type="presParOf" srcId="{7AF463A0-6E62-41D1-AA6A-41C4B34D41B0}" destId="{BE183A9A-3662-47EF-AB45-2677866E4FF8}" srcOrd="6" destOrd="0" presId="urn:microsoft.com/office/officeart/2005/8/layout/hList6"/>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n-US" sz="1800" dirty="0"/>
            <a:t>Intellectual</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n-US" sz="1800" dirty="0"/>
            <a:t>Spiritual</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custLinFactNeighborX="1444" custLinFactNeighborY="-273"/>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LinFactNeighborX="-2370"/>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30A0DB44-CA39-E44A-A03A-A0027549558E}" type="presOf" srcId="{5C94C739-C19B-5742-8B84-8C7773BE2C33}" destId="{E996E833-3D03-7544-AA6D-9D41A2D3FCB3}" srcOrd="1"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D57BD8D-7A02-B540-8349-5004CFADEB2B}" type="presOf" srcId="{3CF9FE95-A0AA-8E43-BD71-2FD639839385}" destId="{417194F7-F4CF-0B4F-9E43-0D87598D4E9C}" srcOrd="0" destOrd="0" presId="urn:microsoft.com/office/officeart/2005/8/layout/venn1"/>
    <dgm:cxn modelId="{2B88E9A7-8380-7C4F-A174-9622E8C45D99}" type="presOf" srcId="{5C94C739-C19B-5742-8B84-8C7773BE2C33}" destId="{32143321-8923-AE4B-A190-69055985C525}" srcOrd="0"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21E8BEE5-60D2-3E40-81AB-0A9A23697B3A}" type="presOf" srcId="{3CF9FE95-A0AA-8E43-BD71-2FD639839385}" destId="{282AE47C-10C8-9346-8864-759F30D25DDB}" srcOrd="1" destOrd="0" presId="urn:microsoft.com/office/officeart/2005/8/layout/venn1"/>
    <dgm:cxn modelId="{1EE9C4FF-7A18-6E4B-AEFA-35A53370C370}" type="presOf" srcId="{DB0F40FF-9932-E64D-98BA-244AB6A92AA4}" destId="{5DA3C55A-3570-8E4A-902D-5FBE96A5DCA1}" srcOrd="0" destOrd="0" presId="urn:microsoft.com/office/officeart/2005/8/layout/venn1"/>
    <dgm:cxn modelId="{EC301E4F-8F48-EB41-89B3-00991A3C958F}" type="presParOf" srcId="{5DA3C55A-3570-8E4A-902D-5FBE96A5DCA1}" destId="{417194F7-F4CF-0B4F-9E43-0D87598D4E9C}" srcOrd="0" destOrd="0" presId="urn:microsoft.com/office/officeart/2005/8/layout/venn1"/>
    <dgm:cxn modelId="{6AE66BB1-C810-7A4F-B4EF-B44B1BA4E0E6}" type="presParOf" srcId="{5DA3C55A-3570-8E4A-902D-5FBE96A5DCA1}" destId="{282AE47C-10C8-9346-8864-759F30D25DDB}" srcOrd="1" destOrd="0" presId="urn:microsoft.com/office/officeart/2005/8/layout/venn1"/>
    <dgm:cxn modelId="{C9F27EDD-230D-3B47-9091-7D5D4DCB82CE}" type="presParOf" srcId="{5DA3C55A-3570-8E4A-902D-5FBE96A5DCA1}" destId="{32143321-8923-AE4B-A190-69055985C525}" srcOrd="2" destOrd="0" presId="urn:microsoft.com/office/officeart/2005/8/layout/venn1"/>
    <dgm:cxn modelId="{63ADDD38-5A03-1043-B607-7A9FBA8E1B7C}"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0F40FF-9932-E64D-98BA-244AB6A92AA4}" type="doc">
      <dgm:prSet loTypeId="urn:microsoft.com/office/officeart/2005/8/layout/venn1" loCatId="" qsTypeId="urn:microsoft.com/office/officeart/2005/8/quickstyle/simple2" qsCatId="simple" csTypeId="urn:microsoft.com/office/officeart/2005/8/colors/accent5_2" csCatId="accent5" phldr="1"/>
      <dgm:spPr/>
    </dgm:pt>
    <dgm:pt modelId="{3CF9FE95-A0AA-8E43-BD71-2FD639839385}">
      <dgm:prSet phldrT="[Text]" custT="1"/>
      <dgm:spPr/>
      <dgm:t>
        <a:bodyPr/>
        <a:lstStyle/>
        <a:p>
          <a:r>
            <a:rPr lang="en-US" sz="1800" dirty="0"/>
            <a:t>Spiritual Advisor</a:t>
          </a:r>
        </a:p>
      </dgm:t>
    </dgm:pt>
    <dgm:pt modelId="{C8F23038-CBF0-0348-80A0-D49FDE4BB5C3}" type="parTrans" cxnId="{879BC3D9-0D31-374B-AF34-C7585059855E}">
      <dgm:prSet/>
      <dgm:spPr/>
      <dgm:t>
        <a:bodyPr/>
        <a:lstStyle/>
        <a:p>
          <a:endParaRPr lang="en-US" sz="1800"/>
        </a:p>
      </dgm:t>
    </dgm:pt>
    <dgm:pt modelId="{58038053-5716-B841-9B35-0F5C01620B40}" type="sibTrans" cxnId="{879BC3D9-0D31-374B-AF34-C7585059855E}">
      <dgm:prSet/>
      <dgm:spPr/>
      <dgm:t>
        <a:bodyPr/>
        <a:lstStyle/>
        <a:p>
          <a:endParaRPr lang="en-US" sz="1800"/>
        </a:p>
      </dgm:t>
    </dgm:pt>
    <dgm:pt modelId="{5C94C739-C19B-5742-8B84-8C7773BE2C33}">
      <dgm:prSet phldrT="[Text]" custT="1"/>
      <dgm:spPr/>
      <dgm:t>
        <a:bodyPr/>
        <a:lstStyle/>
        <a:p>
          <a:r>
            <a:rPr lang="en-US" sz="1800" dirty="0"/>
            <a:t>Lead Formator</a:t>
          </a:r>
        </a:p>
      </dgm:t>
    </dgm:pt>
    <dgm:pt modelId="{28C23770-EDB9-8E41-A3A1-691AA7DBC916}" type="parTrans" cxnId="{D2B09882-41BB-2740-ADD2-22CFB7363ACC}">
      <dgm:prSet/>
      <dgm:spPr/>
      <dgm:t>
        <a:bodyPr/>
        <a:lstStyle/>
        <a:p>
          <a:endParaRPr lang="en-US" sz="1800"/>
        </a:p>
      </dgm:t>
    </dgm:pt>
    <dgm:pt modelId="{B7E3E177-0850-E747-ACA2-56FA7E50ED51}" type="sibTrans" cxnId="{D2B09882-41BB-2740-ADD2-22CFB7363ACC}">
      <dgm:prSet/>
      <dgm:spPr/>
      <dgm:t>
        <a:bodyPr/>
        <a:lstStyle/>
        <a:p>
          <a:endParaRPr lang="en-US" sz="1800"/>
        </a:p>
      </dgm:t>
    </dgm:pt>
    <dgm:pt modelId="{5DA3C55A-3570-8E4A-902D-5FBE96A5DCA1}" type="pres">
      <dgm:prSet presAssocID="{DB0F40FF-9932-E64D-98BA-244AB6A92AA4}" presName="compositeShape" presStyleCnt="0">
        <dgm:presLayoutVars>
          <dgm:chMax val="7"/>
          <dgm:dir/>
          <dgm:resizeHandles val="exact"/>
        </dgm:presLayoutVars>
      </dgm:prSet>
      <dgm:spPr/>
    </dgm:pt>
    <dgm:pt modelId="{417194F7-F4CF-0B4F-9E43-0D87598D4E9C}" type="pres">
      <dgm:prSet presAssocID="{3CF9FE95-A0AA-8E43-BD71-2FD639839385}" presName="circ1" presStyleLbl="vennNode1" presStyleIdx="0" presStyleCnt="2"/>
      <dgm:spPr/>
    </dgm:pt>
    <dgm:pt modelId="{282AE47C-10C8-9346-8864-759F30D25DDB}" type="pres">
      <dgm:prSet presAssocID="{3CF9FE95-A0AA-8E43-BD71-2FD639839385}" presName="circ1Tx" presStyleLbl="revTx" presStyleIdx="0" presStyleCnt="0">
        <dgm:presLayoutVars>
          <dgm:chMax val="0"/>
          <dgm:chPref val="0"/>
          <dgm:bulletEnabled val="1"/>
        </dgm:presLayoutVars>
      </dgm:prSet>
      <dgm:spPr/>
    </dgm:pt>
    <dgm:pt modelId="{32143321-8923-AE4B-A190-69055985C525}" type="pres">
      <dgm:prSet presAssocID="{5C94C739-C19B-5742-8B84-8C7773BE2C33}" presName="circ2" presStyleLbl="vennNode1" presStyleIdx="1" presStyleCnt="2" custLinFactNeighborX="-1185"/>
      <dgm:spPr/>
    </dgm:pt>
    <dgm:pt modelId="{E996E833-3D03-7544-AA6D-9D41A2D3FCB3}" type="pres">
      <dgm:prSet presAssocID="{5C94C739-C19B-5742-8B84-8C7773BE2C33}" presName="circ2Tx" presStyleLbl="revTx" presStyleIdx="0" presStyleCnt="0">
        <dgm:presLayoutVars>
          <dgm:chMax val="0"/>
          <dgm:chPref val="0"/>
          <dgm:bulletEnabled val="1"/>
        </dgm:presLayoutVars>
      </dgm:prSet>
      <dgm:spPr/>
    </dgm:pt>
  </dgm:ptLst>
  <dgm:cxnLst>
    <dgm:cxn modelId="{89F21D2F-6D04-7C4E-BB75-2454C865FE90}" type="presOf" srcId="{5C94C739-C19B-5742-8B84-8C7773BE2C33}" destId="{32143321-8923-AE4B-A190-69055985C525}" srcOrd="0" destOrd="0" presId="urn:microsoft.com/office/officeart/2005/8/layout/venn1"/>
    <dgm:cxn modelId="{DD75C964-700D-2940-B6C2-88B9DCC2980A}" type="presOf" srcId="{5C94C739-C19B-5742-8B84-8C7773BE2C33}" destId="{E996E833-3D03-7544-AA6D-9D41A2D3FCB3}" srcOrd="1" destOrd="0" presId="urn:microsoft.com/office/officeart/2005/8/layout/venn1"/>
    <dgm:cxn modelId="{E43B6671-D4BB-2949-AB41-17ACA3087DDE}" type="presOf" srcId="{DB0F40FF-9932-E64D-98BA-244AB6A92AA4}" destId="{5DA3C55A-3570-8E4A-902D-5FBE96A5DCA1}" srcOrd="0" destOrd="0" presId="urn:microsoft.com/office/officeart/2005/8/layout/venn1"/>
    <dgm:cxn modelId="{D2B09882-41BB-2740-ADD2-22CFB7363ACC}" srcId="{DB0F40FF-9932-E64D-98BA-244AB6A92AA4}" destId="{5C94C739-C19B-5742-8B84-8C7773BE2C33}" srcOrd="1" destOrd="0" parTransId="{28C23770-EDB9-8E41-A3A1-691AA7DBC916}" sibTransId="{B7E3E177-0850-E747-ACA2-56FA7E50ED51}"/>
    <dgm:cxn modelId="{D63C1CAC-2795-4D48-883B-46A1E8691A17}" type="presOf" srcId="{3CF9FE95-A0AA-8E43-BD71-2FD639839385}" destId="{417194F7-F4CF-0B4F-9E43-0D87598D4E9C}" srcOrd="0" destOrd="0" presId="urn:microsoft.com/office/officeart/2005/8/layout/venn1"/>
    <dgm:cxn modelId="{1137AEBE-D86A-0641-931D-492B4DE24383}" type="presOf" srcId="{3CF9FE95-A0AA-8E43-BD71-2FD639839385}" destId="{282AE47C-10C8-9346-8864-759F30D25DDB}" srcOrd="1" destOrd="0" presId="urn:microsoft.com/office/officeart/2005/8/layout/venn1"/>
    <dgm:cxn modelId="{879BC3D9-0D31-374B-AF34-C7585059855E}" srcId="{DB0F40FF-9932-E64D-98BA-244AB6A92AA4}" destId="{3CF9FE95-A0AA-8E43-BD71-2FD639839385}" srcOrd="0" destOrd="0" parTransId="{C8F23038-CBF0-0348-80A0-D49FDE4BB5C3}" sibTransId="{58038053-5716-B841-9B35-0F5C01620B40}"/>
    <dgm:cxn modelId="{9D860BB4-290D-6141-9E14-DAAFF671704A}" type="presParOf" srcId="{5DA3C55A-3570-8E4A-902D-5FBE96A5DCA1}" destId="{417194F7-F4CF-0B4F-9E43-0D87598D4E9C}" srcOrd="0" destOrd="0" presId="urn:microsoft.com/office/officeart/2005/8/layout/venn1"/>
    <dgm:cxn modelId="{E4ECEB8F-CC2D-8E4E-957D-EE8CF73B3F4E}" type="presParOf" srcId="{5DA3C55A-3570-8E4A-902D-5FBE96A5DCA1}" destId="{282AE47C-10C8-9346-8864-759F30D25DDB}" srcOrd="1" destOrd="0" presId="urn:microsoft.com/office/officeart/2005/8/layout/venn1"/>
    <dgm:cxn modelId="{D8C25295-E985-1E43-A905-E05EBCD7D623}" type="presParOf" srcId="{5DA3C55A-3570-8E4A-902D-5FBE96A5DCA1}" destId="{32143321-8923-AE4B-A190-69055985C525}" srcOrd="2" destOrd="0" presId="urn:microsoft.com/office/officeart/2005/8/layout/venn1"/>
    <dgm:cxn modelId="{6C10758B-9BBC-CE4A-B333-9FF692D313E8}" type="presParOf" srcId="{5DA3C55A-3570-8E4A-902D-5FBE96A5DCA1}" destId="{E996E833-3D03-7544-AA6D-9D41A2D3FCB3}" srcOrd="3"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7C0B7-3BE2-44E6-B496-5621B6E7FE99}">
      <dsp:nvSpPr>
        <dsp:cNvPr id="0" name=""/>
        <dsp:cNvSpPr/>
      </dsp:nvSpPr>
      <dsp:spPr>
        <a:xfrm rot="16200000">
          <a:off x="-1145523"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Human</a:t>
          </a:r>
        </a:p>
      </dsp:txBody>
      <dsp:txXfrm rot="5400000">
        <a:off x="1616" y="775990"/>
        <a:ext cx="1585672" cy="2327971"/>
      </dsp:txXfrm>
    </dsp:sp>
    <dsp:sp modelId="{19B85183-2261-459A-8D81-B4D003F4AB96}">
      <dsp:nvSpPr>
        <dsp:cNvPr id="0" name=""/>
        <dsp:cNvSpPr/>
      </dsp:nvSpPr>
      <dsp:spPr>
        <a:xfrm rot="16200000">
          <a:off x="559074"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Spiritual</a:t>
          </a:r>
        </a:p>
      </dsp:txBody>
      <dsp:txXfrm rot="5400000">
        <a:off x="1706213" y="775990"/>
        <a:ext cx="1585672" cy="2327971"/>
      </dsp:txXfrm>
    </dsp:sp>
    <dsp:sp modelId="{3A5737B7-45EF-4BC6-A573-926B02DA6DA1}">
      <dsp:nvSpPr>
        <dsp:cNvPr id="0" name=""/>
        <dsp:cNvSpPr/>
      </dsp:nvSpPr>
      <dsp:spPr>
        <a:xfrm rot="16200000">
          <a:off x="2263671"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Intellectual</a:t>
          </a:r>
        </a:p>
      </dsp:txBody>
      <dsp:txXfrm rot="5400000">
        <a:off x="3410810" y="775990"/>
        <a:ext cx="1585672" cy="2327971"/>
      </dsp:txXfrm>
    </dsp:sp>
    <dsp:sp modelId="{BE183A9A-3662-47EF-AB45-2677866E4FF8}">
      <dsp:nvSpPr>
        <dsp:cNvPr id="0" name=""/>
        <dsp:cNvSpPr/>
      </dsp:nvSpPr>
      <dsp:spPr>
        <a:xfrm rot="16200000">
          <a:off x="3968269" y="1147139"/>
          <a:ext cx="3879951" cy="158567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942" bIns="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entury Gothic" panose="020B0502020202020204" pitchFamily="34" charset="0"/>
            </a:rPr>
            <a:t>Ministerial</a:t>
          </a:r>
        </a:p>
      </dsp:txBody>
      <dsp:txXfrm rot="5400000">
        <a:off x="5115408" y="775990"/>
        <a:ext cx="1585672" cy="2327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536988" y="8"/>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Intellectual</a:t>
          </a:r>
        </a:p>
      </dsp:txBody>
      <dsp:txXfrm>
        <a:off x="793464" y="216595"/>
        <a:ext cx="1058999" cy="1403529"/>
      </dsp:txXfrm>
    </dsp:sp>
    <dsp:sp modelId="{32143321-8923-AE4B-A190-69055985C525}">
      <dsp:nvSpPr>
        <dsp:cNvPr id="0" name=""/>
        <dsp:cNvSpPr/>
      </dsp:nvSpPr>
      <dsp:spPr>
        <a:xfrm>
          <a:off x="1790686"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Spiritual</a:t>
          </a:r>
        </a:p>
      </dsp:txBody>
      <dsp:txXfrm>
        <a:off x="2311912" y="221609"/>
        <a:ext cx="1058999" cy="14035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194F7-F4CF-0B4F-9E43-0D87598D4E9C}">
      <dsp:nvSpPr>
        <dsp:cNvPr id="0" name=""/>
        <dsp:cNvSpPr/>
      </dsp:nvSpPr>
      <dsp:spPr>
        <a:xfrm>
          <a:off x="510466"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Spiritual Advisor</a:t>
          </a:r>
        </a:p>
      </dsp:txBody>
      <dsp:txXfrm>
        <a:off x="766942" y="221609"/>
        <a:ext cx="1058999" cy="1403529"/>
      </dsp:txXfrm>
    </dsp:sp>
    <dsp:sp modelId="{32143321-8923-AE4B-A190-69055985C525}">
      <dsp:nvSpPr>
        <dsp:cNvPr id="0" name=""/>
        <dsp:cNvSpPr/>
      </dsp:nvSpPr>
      <dsp:spPr>
        <a:xfrm>
          <a:off x="1812451" y="5023"/>
          <a:ext cx="1836702" cy="1836702"/>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Lead Formator</a:t>
          </a:r>
        </a:p>
      </dsp:txBody>
      <dsp:txXfrm>
        <a:off x="2333677" y="221609"/>
        <a:ext cx="1058999" cy="140352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1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C40FC-9204-324A-865C-764B115B0DEB}" type="datetimeFigureOut">
              <a:rPr lang="en-US" smtClean="0"/>
              <a:t>4/2/2025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B6D53-B1D7-C34F-B376-3F0D6F92F439}" type="slidenum">
              <a:rPr lang="en-US" smtClean="0"/>
              <a:t>‹#›</a:t>
            </a:fld>
            <a:endParaRPr lang="en-US"/>
          </a:p>
        </p:txBody>
      </p:sp>
    </p:spTree>
    <p:extLst>
      <p:ext uri="{BB962C8B-B14F-4D97-AF65-F5344CB8AC3E}">
        <p14:creationId xmlns:p14="http://schemas.microsoft.com/office/powerpoint/2010/main" val="560682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vdpusa.or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www.amazon.co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55C02B-71D9-BD49-8083-F2A467858E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14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17F376-A62C-459D-A32A-5523D27A422E}" type="slidenum">
              <a:rPr lang="en-US" altLang="en-US"/>
              <a:pPr/>
              <a:t>2</a:t>
            </a:fld>
            <a:endParaRPr lang="en-US" alt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sz="1400" dirty="0"/>
              <a:t>The prayer on the slide was offered by Emmanuel Bailly, the first Conference President, who is also considered to have been the first Spiritual Advisor.</a:t>
            </a:r>
          </a:p>
          <a:p>
            <a:endParaRPr lang="en-US" sz="1400" dirty="0"/>
          </a:p>
          <a:p>
            <a:r>
              <a:rPr lang="en-US" sz="1400" dirty="0"/>
              <a:t>Suggested centering meditation and call the presence of the Holy Spirit into our midst:</a:t>
            </a:r>
          </a:p>
          <a:p>
            <a:endParaRPr lang="en-US" sz="1400" dirty="0"/>
          </a:p>
          <a:p>
            <a:pPr marL="181240" indent="-181240">
              <a:buFont typeface="Arial" panose="020B0604020202020204" pitchFamily="34" charset="0"/>
              <a:buChar char="•"/>
            </a:pPr>
            <a:r>
              <a:rPr lang="en-US" sz="1400" dirty="0"/>
              <a:t>Call the participants together and begin with some cleansing breaths and then have the group say the prayer a first time.</a:t>
            </a:r>
          </a:p>
          <a:p>
            <a:endParaRPr lang="en-US" sz="1400" dirty="0"/>
          </a:p>
          <a:p>
            <a:pPr marL="181240" indent="-181240">
              <a:buFont typeface="Arial" panose="020B0604020202020204" pitchFamily="34" charset="0"/>
              <a:buChar char="•"/>
            </a:pPr>
            <a:r>
              <a:rPr lang="en-US" sz="1400" dirty="0"/>
              <a:t>Deep Breaths and then talk about the importance of the holistic approach to our ministry: mind, body and spirit</a:t>
            </a:r>
          </a:p>
          <a:p>
            <a:endParaRPr lang="en-US" sz="1400" dirty="0"/>
          </a:p>
          <a:p>
            <a:pPr marL="181240" indent="-181240">
              <a:buFont typeface="Arial" panose="020B0604020202020204" pitchFamily="34" charset="0"/>
              <a:buChar char="•"/>
            </a:pPr>
            <a:r>
              <a:rPr lang="en-US" sz="1400" dirty="0"/>
              <a:t>More deep breaths and ask folks to do a body scan and find places where they might be uncomfortable or distracting and spend a few moments more in deep breathing.   Note:  the relaxation response is elicited with deep abdominal breathing.   Mostly this is a welcoming of the body and any distractions.  Then have group read the prayer again</a:t>
            </a:r>
          </a:p>
          <a:p>
            <a:endParaRPr lang="en-US" sz="1400" dirty="0"/>
          </a:p>
          <a:p>
            <a:pPr marL="181240" indent="-181240">
              <a:buFont typeface="Arial" panose="020B0604020202020204" pitchFamily="34" charset="0"/>
              <a:buChar char="•"/>
            </a:pPr>
            <a:r>
              <a:rPr lang="en-US" sz="1400" dirty="0"/>
              <a:t>More deep breaths and ask folks to search any thing they have brought in their minds that might be troubling or distracting.  Continue with the breaths and have folks welcome those intrusions, acknowledge them and suspend all the striving. Then have group read the prayer again</a:t>
            </a:r>
          </a:p>
          <a:p>
            <a:pPr marL="181240" indent="-181240">
              <a:buFont typeface="Arial" panose="020B0604020202020204" pitchFamily="34" charset="0"/>
              <a:buChar char="•"/>
            </a:pPr>
            <a:endParaRPr lang="en-US" sz="1400" dirty="0"/>
          </a:p>
          <a:p>
            <a:pPr marL="181240" indent="-181240">
              <a:buFont typeface="Arial" panose="020B0604020202020204" pitchFamily="34" charset="0"/>
              <a:buChar char="•"/>
            </a:pPr>
            <a:r>
              <a:rPr lang="en-US" sz="1400" dirty="0"/>
              <a:t>More deep breaths and ask folks to check in with their spirit, and the same exercise of deep breathing and welcoming and nurturing themselves. Then have group read the prayer again</a:t>
            </a:r>
          </a:p>
          <a:p>
            <a:pPr marL="181240" indent="-181240">
              <a:buFont typeface="Arial" panose="020B0604020202020204" pitchFamily="34" charset="0"/>
              <a:buChar char="•"/>
            </a:pPr>
            <a:endParaRPr lang="en-US" sz="1400" dirty="0"/>
          </a:p>
          <a:p>
            <a:pPr marL="181240" indent="-181240">
              <a:buFont typeface="Arial" panose="020B0604020202020204" pitchFamily="34" charset="0"/>
              <a:buChar char="•"/>
            </a:pPr>
            <a:r>
              <a:rPr lang="en-US" sz="1400" dirty="0"/>
              <a:t>Should take around ten minutes</a:t>
            </a:r>
          </a:p>
          <a:p>
            <a:endParaRPr lang="en-US" sz="1400" dirty="0"/>
          </a:p>
        </p:txBody>
      </p:sp>
    </p:spTree>
    <p:extLst>
      <p:ext uri="{BB962C8B-B14F-4D97-AF65-F5344CB8AC3E}">
        <p14:creationId xmlns:p14="http://schemas.microsoft.com/office/powerpoint/2010/main" val="3706730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latin typeface="Arial"/>
                <a:cs typeface="Arial"/>
              </a:rPr>
              <a:t>Faculty:  Take your time to slowly read the words of this Gospel from Luke</a:t>
            </a:r>
          </a:p>
          <a:p>
            <a:pPr algn="l"/>
            <a:endParaRPr lang="en-US" sz="1200" b="1" dirty="0">
              <a:latin typeface="Arial"/>
              <a:cs typeface="Arial"/>
            </a:endParaRPr>
          </a:p>
          <a:p>
            <a:pPr algn="l"/>
            <a:r>
              <a:rPr lang="en-US" sz="1200" b="1" dirty="0">
                <a:latin typeface="Arial"/>
                <a:cs typeface="Arial"/>
              </a:rPr>
              <a:t>“And who is my neighbor?  Jesus replied: “</a:t>
            </a:r>
            <a:r>
              <a:rPr lang="en-US" sz="1200" b="1" i="1" dirty="0">
                <a:latin typeface="Arial"/>
                <a:cs typeface="Arial"/>
              </a:rPr>
              <a:t>There was a man going down from Jerusalem to Jericho who fell in with robbers.  They stripped him, beat him, and then went off leaving him half-dead.  A priest happened to be going down the same road; he saw him but continued on.  Likewise there was a Levite who came the same way; he saw him and went on.  </a:t>
            </a:r>
          </a:p>
          <a:p>
            <a:pPr algn="l"/>
            <a:endParaRPr lang="en-US" sz="1200" b="1" i="1" dirty="0">
              <a:latin typeface="Arial"/>
              <a:cs typeface="Arial"/>
            </a:endParaRPr>
          </a:p>
          <a:p>
            <a:pPr algn="l"/>
            <a:r>
              <a:rPr lang="en-US" sz="1200" b="1" i="1" dirty="0">
                <a:latin typeface="Arial"/>
                <a:cs typeface="Arial"/>
              </a:rPr>
              <a:t>But a Samaritan who was journeying along came on him and was moved to pity at the sight.  He approached him and dressed his wounds, pouring in oil and wine as a means to heal. He then hoisted him on his own beast and brought him to an inn, where he </a:t>
            </a:r>
            <a:r>
              <a:rPr lang="en-US" sz="1200" b="1" dirty="0">
                <a:latin typeface="Arial"/>
                <a:cs typeface="Arial"/>
              </a:rPr>
              <a:t> </a:t>
            </a:r>
            <a:r>
              <a:rPr lang="en-US" sz="1200" b="1" i="1" dirty="0">
                <a:latin typeface="Arial"/>
                <a:cs typeface="Arial"/>
              </a:rPr>
              <a:t>cared for him.  The next day he took out two silver pieces and gave them to the innkeeper with the request: “Look after him, and if there is any further expense I will repay you on my way back.”  Which of these three, in your opinion, was neighbor to the man who fell in with the robbers?”  </a:t>
            </a:r>
            <a:r>
              <a:rPr lang="en-US" sz="1200" b="1" dirty="0">
                <a:latin typeface="Arial"/>
                <a:cs typeface="Arial"/>
              </a:rPr>
              <a:t>The answer came,</a:t>
            </a:r>
            <a:r>
              <a:rPr lang="en-US" sz="1200" b="1" i="1" dirty="0">
                <a:latin typeface="Arial"/>
                <a:cs typeface="Arial"/>
              </a:rPr>
              <a:t> “</a:t>
            </a:r>
            <a:r>
              <a:rPr lang="en-US" sz="1200" b="1" dirty="0">
                <a:latin typeface="Arial"/>
                <a:cs typeface="Arial"/>
              </a:rPr>
              <a:t>The one who treated him with compassion.” Jesus said to him, </a:t>
            </a:r>
            <a:r>
              <a:rPr lang="en-US" sz="1200" b="1" i="1" dirty="0">
                <a:latin typeface="Arial"/>
                <a:cs typeface="Arial"/>
              </a:rPr>
              <a:t>“Then go and do the same.”</a:t>
            </a:r>
            <a:endParaRPr lang="en-US" sz="1200" b="1" dirty="0">
              <a:latin typeface="Arial"/>
              <a:cs typeface="Arial"/>
            </a:endParaRP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a:t>
            </a:fld>
            <a:endParaRPr lang="en-US" dirty="0"/>
          </a:p>
        </p:txBody>
      </p:sp>
    </p:spTree>
    <p:extLst>
      <p:ext uri="{BB962C8B-B14F-4D97-AF65-F5344CB8AC3E}">
        <p14:creationId xmlns:p14="http://schemas.microsoft.com/office/powerpoint/2010/main" val="2494574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Perhaps let one of the participants read here, there are two slides to complete this quote from Bl Frédéric.  The reverence for the person in need is evident in this slide, perhaps allow participants to speak to the Humility so apparent  in the sacred approach to the neighbor.</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a:t>
            </a:fld>
            <a:endParaRPr lang="en-US" dirty="0"/>
          </a:p>
        </p:txBody>
      </p:sp>
    </p:spTree>
    <p:extLst>
      <p:ext uri="{BB962C8B-B14F-4D97-AF65-F5344CB8AC3E}">
        <p14:creationId xmlns:p14="http://schemas.microsoft.com/office/powerpoint/2010/main" val="108192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part of the quote historically is intended to help the neighbor find spiritual grounding through the experience of gentle caring for the physical and emotional spiritual needs by the Vincentian  in preparation for a return to the church community. “</a:t>
            </a:r>
            <a:r>
              <a:rPr lang="en-US" b="1" dirty="0"/>
              <a:t>we will place it in the hands of those whom God has constituted as the guardians and doctors of souls, who are also, in a way, our innkeepers in our pilgrimage here below, so as to give our errant and famished spirits the holy word for nourishment and the hope of a better world for a shield.”</a:t>
            </a:r>
          </a:p>
          <a:p>
            <a:endParaRPr lang="en-US" b="1" dirty="0"/>
          </a:p>
          <a:p>
            <a:r>
              <a:rPr lang="en-US" b="1" dirty="0"/>
              <a:t> </a:t>
            </a:r>
            <a:r>
              <a:rPr lang="en-US" b="0" dirty="0"/>
              <a:t>In Frédéric’s time,  the guardians and doctors of souls were intended to mean the clergy and the church, this sense of return to the place where the soul is nourished.   In our times, this could totally be applicable…but not always.   With the great diversity of neighbors we serve, we still hope that we are able to minister to spiritual needs, but the guardians and doctors of souls could be the persons own faith community.</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5</a:t>
            </a:fld>
            <a:endParaRPr lang="en-US" dirty="0"/>
          </a:p>
        </p:txBody>
      </p:sp>
    </p:spTree>
    <p:extLst>
      <p:ext uri="{BB962C8B-B14F-4D97-AF65-F5344CB8AC3E}">
        <p14:creationId xmlns:p14="http://schemas.microsoft.com/office/powerpoint/2010/main" val="31240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6</a:t>
            </a:fld>
            <a:endParaRPr lang="en-US" dirty="0"/>
          </a:p>
        </p:txBody>
      </p:sp>
    </p:spTree>
    <p:extLst>
      <p:ext uri="{BB962C8B-B14F-4D97-AF65-F5344CB8AC3E}">
        <p14:creationId xmlns:p14="http://schemas.microsoft.com/office/powerpoint/2010/main" val="3328312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Leader of this workshop should provide a few moments for people to think about the last bullet if they are to share this aloud.  This will be helpful for the participant to truly bring forward in their own mind – their  hope for the day.</a:t>
            </a:r>
          </a:p>
          <a:p>
            <a:endParaRPr lang="en-US" b="1" i="1" dirty="0"/>
          </a:p>
          <a:p>
            <a:r>
              <a:rPr lang="en-US" b="1" i="1" dirty="0"/>
              <a:t>It might be helpful to use a flip chart to scribe some of the themes that emerge from a sharing of these hopes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a:t>
            </a:fld>
            <a:endParaRPr lang="en-US" dirty="0"/>
          </a:p>
        </p:txBody>
      </p:sp>
    </p:spTree>
    <p:extLst>
      <p:ext uri="{BB962C8B-B14F-4D97-AF65-F5344CB8AC3E}">
        <p14:creationId xmlns:p14="http://schemas.microsoft.com/office/powerpoint/2010/main" val="1974992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solidFill>
                  <a:srgbClr val="FF0000"/>
                </a:solidFill>
              </a:rPr>
              <a:t>For the South Central Formation, disregard notes below, It will be two days, we will notify folks and assign parts in advance.  It will most likely be a presenter training, with a  follow up visit and assessment at the council OO for those that desire to be Formators</a:t>
            </a: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Agenda normally is two days.</a:t>
            </a:r>
          </a:p>
          <a:p>
            <a:r>
              <a:rPr lang="en-US" dirty="0">
                <a:solidFill>
                  <a:srgbClr val="FF0000"/>
                </a:solidFill>
              </a:rPr>
              <a:t>Day 1 is shown above.</a:t>
            </a:r>
          </a:p>
          <a:p>
            <a:r>
              <a:rPr lang="en-US" dirty="0">
                <a:solidFill>
                  <a:srgbClr val="FF0000"/>
                </a:solidFill>
              </a:rPr>
              <a:t>Students then study their assigned parts in the late afternoon and evening.</a:t>
            </a:r>
          </a:p>
          <a:p>
            <a:r>
              <a:rPr lang="en-US" dirty="0">
                <a:solidFill>
                  <a:srgbClr val="FF0000"/>
                </a:solidFill>
              </a:rPr>
              <a:t>Day 2 consists</a:t>
            </a:r>
            <a:r>
              <a:rPr lang="en-US" baseline="0" dirty="0">
                <a:solidFill>
                  <a:srgbClr val="FF0000"/>
                </a:solidFill>
              </a:rPr>
              <a:t> of each student presenting one section to the </a:t>
            </a:r>
            <a:r>
              <a:rPr lang="en-US" b="1" i="1" baseline="0" dirty="0">
                <a:solidFill>
                  <a:srgbClr val="FF0000"/>
                </a:solidFill>
              </a:rPr>
              <a:t>class, and </a:t>
            </a:r>
            <a:r>
              <a:rPr lang="en-US" baseline="0" dirty="0">
                <a:solidFill>
                  <a:srgbClr val="FF0000"/>
                </a:solidFill>
              </a:rPr>
              <a:t>hearing a critique by instructor and other students.</a:t>
            </a:r>
          </a:p>
          <a:p>
            <a:r>
              <a:rPr lang="en-US" baseline="0" dirty="0">
                <a:solidFill>
                  <a:srgbClr val="FF0000"/>
                </a:solidFill>
              </a:rPr>
              <a:t>For a large formation class, two instructors will allow you to split the class into two rooms and run double sessions.</a:t>
            </a:r>
          </a:p>
          <a:p>
            <a:r>
              <a:rPr lang="en-US" baseline="0" dirty="0">
                <a:solidFill>
                  <a:srgbClr val="FF0000"/>
                </a:solidFill>
              </a:rPr>
              <a:t>Day 3 ideally is a live Ozanam Orientation featuring the trainees.</a:t>
            </a:r>
          </a:p>
          <a:p>
            <a:endParaRPr lang="en-US" baseline="0" dirty="0">
              <a:solidFill>
                <a:srgbClr val="FF0000"/>
              </a:solidFill>
            </a:endParaRPr>
          </a:p>
          <a:p>
            <a:r>
              <a:rPr lang="en-US" baseline="0" dirty="0">
                <a:solidFill>
                  <a:srgbClr val="FF0000"/>
                </a:solidFill>
              </a:rPr>
              <a:t>If (and only if)</a:t>
            </a:r>
          </a:p>
          <a:p>
            <a:pPr marL="180760" indent="-180760">
              <a:buFont typeface="Arial" panose="020B0604020202020204" pitchFamily="34" charset="0"/>
              <a:buChar char="•"/>
            </a:pPr>
            <a:r>
              <a:rPr lang="en-US" baseline="0" dirty="0">
                <a:solidFill>
                  <a:srgbClr val="FF0000"/>
                </a:solidFill>
              </a:rPr>
              <a:t>students are all existing presenters</a:t>
            </a:r>
          </a:p>
          <a:p>
            <a:pPr marL="180760" indent="-180760">
              <a:buFont typeface="Arial" panose="020B0604020202020204" pitchFamily="34" charset="0"/>
              <a:buChar char="•"/>
            </a:pPr>
            <a:r>
              <a:rPr lang="en-US" baseline="0" dirty="0">
                <a:solidFill>
                  <a:srgbClr val="FF0000"/>
                </a:solidFill>
              </a:rPr>
              <a:t>AND the area already has a solid Formation Plan</a:t>
            </a:r>
          </a:p>
          <a:p>
            <a:pPr marL="180760" indent="-180760">
              <a:buFont typeface="Arial" panose="020B0604020202020204" pitchFamily="34" charset="0"/>
              <a:buChar char="•"/>
            </a:pPr>
            <a:r>
              <a:rPr lang="en-US" baseline="0" dirty="0">
                <a:solidFill>
                  <a:srgbClr val="FF0000"/>
                </a:solidFill>
              </a:rPr>
              <a:t>AND students are given Formator Guide and OO slides in advance and assigned a section to study</a:t>
            </a:r>
          </a:p>
          <a:p>
            <a:pPr marL="180760" indent="-180760">
              <a:buFont typeface="Arial" panose="020B0604020202020204" pitchFamily="34" charset="0"/>
              <a:buChar char="•"/>
            </a:pPr>
            <a:r>
              <a:rPr lang="en-US" baseline="0" dirty="0">
                <a:solidFill>
                  <a:srgbClr val="FF0000"/>
                </a:solidFill>
              </a:rPr>
              <a:t>AND they actually study</a:t>
            </a:r>
          </a:p>
          <a:p>
            <a:r>
              <a:rPr lang="en-US" baseline="0" dirty="0">
                <a:solidFill>
                  <a:srgbClr val="FF0000"/>
                </a:solidFill>
              </a:rPr>
              <a:t>It is possible to cover the agenda in one long day, like this:    </a:t>
            </a:r>
            <a:r>
              <a:rPr lang="en-US" b="1" i="1" baseline="0" dirty="0">
                <a:solidFill>
                  <a:srgbClr val="FF0000"/>
                </a:solidFill>
              </a:rPr>
              <a:t>DO WE REALLY WANT TO GIVE THIS OPTION AT ALL BECAUSE THEY’LL ALL TAKE IT!</a:t>
            </a:r>
            <a:endParaRPr lang="en-US" baseline="0" dirty="0">
              <a:solidFill>
                <a:srgbClr val="FF0000"/>
              </a:solidFill>
            </a:endParaRPr>
          </a:p>
          <a:p>
            <a:r>
              <a:rPr lang="en-US" baseline="0" dirty="0">
                <a:solidFill>
                  <a:srgbClr val="FF0000"/>
                </a:solidFill>
              </a:rPr>
              <a:t>Morning:</a:t>
            </a:r>
          </a:p>
          <a:p>
            <a:r>
              <a:rPr lang="en-US" baseline="0" dirty="0">
                <a:solidFill>
                  <a:srgbClr val="FF0000"/>
                </a:solidFill>
              </a:rPr>
              <a:t>- Part 0: just show the Formation Plan.  Don’t ask them to create one.</a:t>
            </a:r>
          </a:p>
          <a:p>
            <a:r>
              <a:rPr lang="en-US" baseline="0" dirty="0">
                <a:solidFill>
                  <a:srgbClr val="FF0000"/>
                </a:solidFill>
              </a:rPr>
              <a:t>- Part B: as needed.</a:t>
            </a:r>
          </a:p>
          <a:p>
            <a:r>
              <a:rPr lang="en-US" baseline="0" dirty="0">
                <a:solidFill>
                  <a:srgbClr val="FF0000"/>
                </a:solidFill>
              </a:rPr>
              <a:t>- Part A: can be skipped entirely.</a:t>
            </a:r>
          </a:p>
          <a:p>
            <a:r>
              <a:rPr lang="en-US" baseline="0" dirty="0">
                <a:solidFill>
                  <a:srgbClr val="FF0000"/>
                </a:solidFill>
              </a:rPr>
              <a:t>- Part D: do all of part D.</a:t>
            </a:r>
          </a:p>
          <a:p>
            <a:r>
              <a:rPr lang="en-US" baseline="0" dirty="0">
                <a:solidFill>
                  <a:srgbClr val="FF0000"/>
                </a:solidFill>
              </a:rPr>
              <a:t>Afternoon – practice sessions.</a:t>
            </a:r>
          </a:p>
          <a:p>
            <a:r>
              <a:rPr lang="en-US" baseline="0" dirty="0">
                <a:solidFill>
                  <a:srgbClr val="FF0000"/>
                </a:solidFill>
              </a:rPr>
              <a:t>This usually is an 8-hour day.</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a:t>
            </a:fld>
            <a:endParaRPr lang="en-US" dirty="0"/>
          </a:p>
        </p:txBody>
      </p:sp>
    </p:spTree>
    <p:extLst>
      <p:ext uri="{BB962C8B-B14F-4D97-AF65-F5344CB8AC3E}">
        <p14:creationId xmlns:p14="http://schemas.microsoft.com/office/powerpoint/2010/main" val="1214044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a:t>
            </a:fld>
            <a:endParaRPr lang="en-US" dirty="0"/>
          </a:p>
        </p:txBody>
      </p:sp>
    </p:spTree>
    <p:extLst>
      <p:ext uri="{BB962C8B-B14F-4D97-AF65-F5344CB8AC3E}">
        <p14:creationId xmlns:p14="http://schemas.microsoft.com/office/powerpoint/2010/main" val="614785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n-US" dirty="0"/>
              <a:t>Describe spiritual formation in the society and the strategic focus  to provide ongoing opportunities for Vincentians to deepen their ministry</a:t>
            </a:r>
          </a:p>
          <a:p>
            <a:pPr marL="457200" indent="-457200" algn="l">
              <a:buFont typeface="Arial" panose="020B0604020202020204" pitchFamily="34" charset="0"/>
              <a:buChar char="•"/>
            </a:pPr>
            <a:r>
              <a:rPr lang="en-US" dirty="0"/>
              <a:t>Discuss the revised Vincentian Formation Guidelines and describe roles and responsibilities of Formators, Presenters, and Spiritual Advisors in the Society</a:t>
            </a:r>
          </a:p>
          <a:p>
            <a:pPr marL="457200" indent="-457200" algn="l">
              <a:buFont typeface="Arial" panose="020B0604020202020204" pitchFamily="34" charset="0"/>
              <a:buChar char="•"/>
            </a:pPr>
            <a:r>
              <a:rPr lang="en-US" dirty="0"/>
              <a:t>Briefly discuss different types of Formation</a:t>
            </a:r>
            <a:r>
              <a:rPr lang="x-none" dirty="0"/>
              <a:t>, and how that applies to the Ozanam Orientation.</a:t>
            </a:r>
            <a:r>
              <a:rPr lang="en-US" dirty="0"/>
              <a:t> (More detail on a </a:t>
            </a:r>
            <a:r>
              <a:rPr lang="en-US"/>
              <a:t>later slide)</a:t>
            </a:r>
            <a:endParaRPr lang="en-US" dirty="0"/>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11</a:t>
            </a:fld>
            <a:endParaRPr lang="en-US" dirty="0"/>
          </a:p>
        </p:txBody>
      </p:sp>
    </p:spTree>
    <p:extLst>
      <p:ext uri="{BB962C8B-B14F-4D97-AF65-F5344CB8AC3E}">
        <p14:creationId xmlns:p14="http://schemas.microsoft.com/office/powerpoint/2010/main" val="150696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n-US" dirty="0"/>
              <a:t>Use</a:t>
            </a:r>
            <a:r>
              <a:rPr lang="x-none" dirty="0"/>
              <a:t> the resources needed to present all sections of the Ozanam Orientation</a:t>
            </a:r>
            <a:endParaRPr lang="en-US" dirty="0"/>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r>
              <a:rPr lang="en-US" dirty="0"/>
              <a:t>Make a commitment to present the Ozanam Orientation authentically, according to the National Resolution</a:t>
            </a:r>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r>
              <a:rPr lang="en-US" dirty="0"/>
              <a:t>Begin to develop personal stories and examples that bring the formational material to life in a way that is consistent with the established themes and objectives</a:t>
            </a:r>
          </a:p>
          <a:p>
            <a:pPr algn="l"/>
            <a:r>
              <a:rPr lang="en-US" dirty="0"/>
              <a:t> </a:t>
            </a: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12</a:t>
            </a:fld>
            <a:endParaRPr lang="en-US" dirty="0"/>
          </a:p>
        </p:txBody>
      </p:sp>
    </p:spTree>
    <p:extLst>
      <p:ext uri="{BB962C8B-B14F-4D97-AF65-F5344CB8AC3E}">
        <p14:creationId xmlns:p14="http://schemas.microsoft.com/office/powerpoint/2010/main" val="1620132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a:p>
            <a:endParaRPr lang="en-US" dirty="0"/>
          </a:p>
          <a:p>
            <a:r>
              <a:rPr lang="en-US" dirty="0"/>
              <a:t>Talk about the primary purpose of the Society:   Spiritual Growth of Members</a:t>
            </a:r>
          </a:p>
          <a:p>
            <a:endParaRPr lang="en-US" dirty="0"/>
          </a:p>
          <a:p>
            <a:r>
              <a:rPr lang="en-US" dirty="0"/>
              <a:t>Begin to impress upon folks the incredible importance of the OO in setting the tone for the personal ministry of every Vincentian</a:t>
            </a:r>
          </a:p>
          <a:p>
            <a:endParaRPr lang="en-US" dirty="0"/>
          </a:p>
          <a:p>
            <a:r>
              <a:rPr lang="en-US" dirty="0"/>
              <a:t>Our Rule: Part 1, 3.12</a:t>
            </a:r>
          </a:p>
          <a:p>
            <a:endParaRPr lang="en-US" dirty="0"/>
          </a:p>
          <a:p>
            <a:r>
              <a:rPr lang="en-US" dirty="0"/>
              <a:t>It is essential that the Society continually promote the formation and training of its members and Officers, in order to deepen their knowledge of the Society and their spirituality , and to improve the sensitivity, quality and efficiency of their service to the poor…</a:t>
            </a:r>
          </a:p>
          <a:p>
            <a:endParaRPr lang="en-US" dirty="0"/>
          </a:p>
          <a:p>
            <a:endParaRPr lang="en-US" dirty="0"/>
          </a:p>
          <a:p>
            <a:pPr algn="l"/>
            <a:r>
              <a:rPr lang="en-US" dirty="0"/>
              <a:t>Vincentian Formation is the initial and ongoing process of growing and developing in the tradition, charism and spirituality of the Society of St. Vincent de Paul. Initial and on-going formation touches the head and the heart of the members, assisting each one to find meaning and purpose in life, love and a sense of relatedness.  Vincentian Formation thus enables the fulfillment of the three essential elements of the Society: Spirituality, Service and Friendship. (Vincentian Formation Guidelines, revised: April 2019)</a:t>
            </a:r>
          </a:p>
          <a:p>
            <a:pPr algn="l"/>
            <a:endParaRPr lang="en-US" dirty="0"/>
          </a:p>
          <a:p>
            <a:endParaRPr lang="en-US" dirty="0"/>
          </a:p>
          <a:p>
            <a:br>
              <a:rPr lang="en-US" dirty="0"/>
            </a:b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13</a:t>
            </a:fld>
            <a:endParaRPr lang="en-US" dirty="0"/>
          </a:p>
        </p:txBody>
      </p:sp>
    </p:spTree>
    <p:extLst>
      <p:ext uri="{BB962C8B-B14F-4D97-AF65-F5344CB8AC3E}">
        <p14:creationId xmlns:p14="http://schemas.microsoft.com/office/powerpoint/2010/main" val="3269416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formed; we become “created anew!”</a:t>
            </a:r>
          </a:p>
          <a:p>
            <a:r>
              <a:rPr lang="en-US" dirty="0"/>
              <a:t>HUMAN – behavior, virtues, Aristotle</a:t>
            </a:r>
          </a:p>
          <a:p>
            <a:r>
              <a:rPr lang="en-US" dirty="0"/>
              <a:t>SPIRITUAL – also human! We are formed by relationships; trinity; we grow in holiness together.</a:t>
            </a:r>
          </a:p>
          <a:p>
            <a:r>
              <a:rPr lang="en-US" dirty="0"/>
              <a:t>INTELLECTUAL – study, reading, attending training (later)</a:t>
            </a:r>
          </a:p>
          <a:p>
            <a:r>
              <a:rPr lang="en-US" dirty="0"/>
              <a:t>MINISTERIAL – call to pastoral charity!</a:t>
            </a:r>
          </a:p>
        </p:txBody>
      </p:sp>
      <p:sp>
        <p:nvSpPr>
          <p:cNvPr id="4" name="Slide Number Placeholder 3"/>
          <p:cNvSpPr>
            <a:spLocks noGrp="1"/>
          </p:cNvSpPr>
          <p:nvPr>
            <p:ph type="sldNum" sz="quarter" idx="5"/>
          </p:nvPr>
        </p:nvSpPr>
        <p:spPr/>
        <p:txBody>
          <a:bodyPr/>
          <a:lstStyle/>
          <a:p>
            <a:fld id="{8ADB6D53-B1D7-C34F-B376-3F0D6F92F439}" type="slidenum">
              <a:rPr lang="en-US" smtClean="0"/>
              <a:t>14</a:t>
            </a:fld>
            <a:endParaRPr lang="en-US"/>
          </a:p>
        </p:txBody>
      </p:sp>
    </p:spTree>
    <p:extLst>
      <p:ext uri="{BB962C8B-B14F-4D97-AF65-F5344CB8AC3E}">
        <p14:creationId xmlns:p14="http://schemas.microsoft.com/office/powerpoint/2010/main" val="1407937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a:t>
            </a:r>
          </a:p>
          <a:p>
            <a:r>
              <a:rPr lang="en-US" dirty="0"/>
              <a:t>Study/reading</a:t>
            </a:r>
          </a:p>
          <a:p>
            <a:r>
              <a:rPr lang="en-US" dirty="0"/>
              <a:t>Prayer – individual, meditation, reflection together</a:t>
            </a:r>
          </a:p>
          <a:p>
            <a:r>
              <a:rPr lang="en-US" dirty="0"/>
              <a:t>Action!</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15</a:t>
            </a:fld>
            <a:endParaRPr lang="en-US"/>
          </a:p>
        </p:txBody>
      </p:sp>
    </p:spTree>
    <p:extLst>
      <p:ext uri="{BB962C8B-B14F-4D97-AF65-F5344CB8AC3E}">
        <p14:creationId xmlns:p14="http://schemas.microsoft.com/office/powerpoint/2010/main" val="2359619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 that this may have been an event like </a:t>
            </a:r>
            <a:r>
              <a:rPr lang="en-US" altLang="en-US" dirty="0"/>
              <a:t>graduating from school (or dropping</a:t>
            </a:r>
          </a:p>
          <a:p>
            <a:pPr eaLnBrk="1" hangingPunct="1">
              <a:buFontTx/>
              <a:buNone/>
            </a:pPr>
            <a:r>
              <a:rPr lang="en-US" altLang="en-US" dirty="0"/>
              <a:t>out), or marriage, or the birth of a child, perhaps an illness or retirement.</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16</a:t>
            </a:fld>
            <a:endParaRPr lang="en-US" dirty="0"/>
          </a:p>
        </p:txBody>
      </p:sp>
    </p:spTree>
    <p:extLst>
      <p:ext uri="{BB962C8B-B14F-4D97-AF65-F5344CB8AC3E}">
        <p14:creationId xmlns:p14="http://schemas.microsoft.com/office/powerpoint/2010/main" val="3211364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buFontTx/>
              <a:buNone/>
            </a:pPr>
            <a:r>
              <a:rPr lang="en-US" altLang="en-US" sz="1200" dirty="0"/>
              <a:t>It might have been someone you met on a visit. </a:t>
            </a:r>
          </a:p>
          <a:p>
            <a:pPr eaLnBrk="1" hangingPunct="1">
              <a:lnSpc>
                <a:spcPct val="90000"/>
              </a:lnSpc>
              <a:buFontTx/>
              <a:buNone/>
            </a:pPr>
            <a:r>
              <a:rPr lang="en-US" altLang="en-US" sz="1200" dirty="0"/>
              <a:t> It might have been by being taken advantage of and then</a:t>
            </a:r>
          </a:p>
          <a:p>
            <a:pPr eaLnBrk="1" hangingPunct="1">
              <a:lnSpc>
                <a:spcPct val="90000"/>
              </a:lnSpc>
              <a:buFontTx/>
              <a:buNone/>
            </a:pPr>
            <a:r>
              <a:rPr lang="en-US" altLang="en-US" sz="1200" dirty="0"/>
              <a:t>having to get past that to help others.  </a:t>
            </a:r>
          </a:p>
          <a:p>
            <a:pPr eaLnBrk="1" hangingPunct="1">
              <a:lnSpc>
                <a:spcPct val="90000"/>
              </a:lnSpc>
              <a:buFontTx/>
              <a:buNone/>
            </a:pPr>
            <a:r>
              <a:rPr lang="en-US" altLang="en-US" sz="1200" dirty="0"/>
              <a:t>It may be the opening prayer you have said for</a:t>
            </a:r>
          </a:p>
          <a:p>
            <a:pPr eaLnBrk="1" hangingPunct="1">
              <a:lnSpc>
                <a:spcPct val="90000"/>
              </a:lnSpc>
              <a:buFontTx/>
              <a:buNone/>
            </a:pPr>
            <a:r>
              <a:rPr lang="en-US" altLang="en-US" sz="1200" dirty="0"/>
              <a:t>years at your meetings.  </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17</a:t>
            </a:fld>
            <a:endParaRPr lang="en-US" dirty="0"/>
          </a:p>
        </p:txBody>
      </p:sp>
    </p:spTree>
    <p:extLst>
      <p:ext uri="{BB962C8B-B14F-4D97-AF65-F5344CB8AC3E}">
        <p14:creationId xmlns:p14="http://schemas.microsoft.com/office/powerpoint/2010/main" val="2376875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this summary slide, in terms of the ongoing development of the focus on the growth in spirituality and the enhancement of the resources available.</a:t>
            </a:r>
          </a:p>
          <a:p>
            <a:endParaRPr lang="en-US" dirty="0"/>
          </a:p>
          <a:p>
            <a:r>
              <a:rPr lang="en-US" dirty="0"/>
              <a:t>Recognize and express appreciation that they will be a part of this strategic initiative, and the difference it makes in the Society</a:t>
            </a:r>
          </a:p>
          <a:p>
            <a:endParaRPr lang="en-US" dirty="0"/>
          </a:p>
          <a:p>
            <a:r>
              <a:rPr lang="en-US" dirty="0"/>
              <a:t>Finish by saying something like”  “Let’s look at some of the specific goals and metrics”</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18</a:t>
            </a:fld>
            <a:endParaRPr lang="en-US" dirty="0"/>
          </a:p>
        </p:txBody>
      </p:sp>
    </p:spTree>
    <p:extLst>
      <p:ext uri="{BB962C8B-B14F-4D97-AF65-F5344CB8AC3E}">
        <p14:creationId xmlns:p14="http://schemas.microsoft.com/office/powerpoint/2010/main" val="265511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ministry like ours, with a great diversity of members, resources that are readily available to Formators, Presenters, Spiritual Advisors and members is very important.   Resources like…</a:t>
            </a:r>
          </a:p>
          <a:p>
            <a:endParaRPr lang="en-US" dirty="0"/>
          </a:p>
          <a:p>
            <a:r>
              <a:rPr lang="en-US" sz="1200" u="sng" kern="1200" dirty="0">
                <a:solidFill>
                  <a:schemeClr val="tx1"/>
                </a:solidFill>
                <a:effectLst/>
                <a:latin typeface="Arial" charset="0"/>
                <a:ea typeface="+mn-ea"/>
                <a:cs typeface="+mn-cs"/>
              </a:rPr>
              <a:t>Serving in Hope: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Module I:     Our Vincentian Vocation          </a:t>
            </a:r>
          </a:p>
          <a:p>
            <a:r>
              <a:rPr lang="en-US" sz="1200" kern="1200" dirty="0">
                <a:solidFill>
                  <a:schemeClr val="tx1"/>
                </a:solidFill>
                <a:effectLst/>
                <a:latin typeface="Arial" charset="0"/>
                <a:ea typeface="+mn-ea"/>
                <a:cs typeface="+mn-cs"/>
              </a:rPr>
              <a:t>Module II:    Our Vincentian Spirituality 	   </a:t>
            </a:r>
          </a:p>
          <a:p>
            <a:r>
              <a:rPr lang="en-US" sz="1200" kern="1200" dirty="0">
                <a:solidFill>
                  <a:schemeClr val="tx1"/>
                </a:solidFill>
                <a:effectLst/>
                <a:latin typeface="Arial" charset="0"/>
                <a:ea typeface="+mn-ea"/>
                <a:cs typeface="+mn-cs"/>
              </a:rPr>
              <a:t>Module III:  Our Vincentian Heritage          </a:t>
            </a:r>
          </a:p>
          <a:p>
            <a:r>
              <a:rPr lang="en-US" sz="1200" kern="1200" dirty="0">
                <a:solidFill>
                  <a:schemeClr val="tx1"/>
                </a:solidFill>
                <a:effectLst/>
                <a:latin typeface="Arial" charset="0"/>
                <a:ea typeface="+mn-ea"/>
                <a:cs typeface="+mn-cs"/>
              </a:rPr>
              <a:t>Module IV:  Our Vincentian Mission           </a:t>
            </a:r>
          </a:p>
          <a:p>
            <a:r>
              <a:rPr lang="en-US" sz="1200" kern="1200" dirty="0">
                <a:solidFill>
                  <a:schemeClr val="tx1"/>
                </a:solidFill>
                <a:effectLst/>
                <a:latin typeface="Arial" charset="0"/>
                <a:ea typeface="+mn-ea"/>
                <a:cs typeface="+mn-cs"/>
              </a:rPr>
              <a:t>Module V:    Our Vincentian Rule</a:t>
            </a:r>
          </a:p>
          <a:p>
            <a:r>
              <a:rPr lang="en-US" sz="1200" kern="1200" dirty="0">
                <a:solidFill>
                  <a:schemeClr val="tx1"/>
                </a:solidFill>
                <a:effectLst/>
                <a:latin typeface="Arial" charset="0"/>
                <a:ea typeface="+mn-ea"/>
                <a:cs typeface="+mn-cs"/>
              </a:rPr>
              <a:t>Module VI:   Our Vincentian Conference	    </a:t>
            </a:r>
          </a:p>
          <a:p>
            <a:r>
              <a:rPr lang="en-US" sz="1200" kern="1200" dirty="0">
                <a:solidFill>
                  <a:schemeClr val="tx1"/>
                </a:solidFill>
                <a:effectLst/>
                <a:latin typeface="Arial" charset="0"/>
                <a:ea typeface="+mn-ea"/>
                <a:cs typeface="+mn-cs"/>
              </a:rPr>
              <a:t>Module VII:   Our Vincentian Home Visit</a:t>
            </a:r>
            <a:r>
              <a:rPr lang="en-US" dirty="0"/>
              <a:t>…..</a:t>
            </a:r>
          </a:p>
          <a:p>
            <a:endParaRPr lang="en-US" dirty="0"/>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19</a:t>
            </a:fld>
            <a:endParaRPr lang="en-US" dirty="0"/>
          </a:p>
        </p:txBody>
      </p:sp>
    </p:spTree>
    <p:extLst>
      <p:ext uri="{BB962C8B-B14F-4D97-AF65-F5344CB8AC3E}">
        <p14:creationId xmlns:p14="http://schemas.microsoft.com/office/powerpoint/2010/main" val="968632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next few slides include specific resources available through the catalogue.   The following resources are not listed, but can be assessed through the catalog.   Encourage folks to explore </a:t>
            </a:r>
            <a:r>
              <a:rPr lang="en-US" b="1" u="sng" dirty="0">
                <a:solidFill>
                  <a:schemeClr val="tx1"/>
                </a:solidFill>
                <a:hlinkClick r:id="rId3">
                  <a:extLst>
                    <a:ext uri="{A12FA001-AC4F-418D-AE19-62706E023703}">
                      <ahyp:hlinkClr xmlns:ahyp="http://schemas.microsoft.com/office/drawing/2018/hyperlinkcolor" val="tx"/>
                    </a:ext>
                  </a:extLst>
                </a:hlinkClick>
              </a:rPr>
              <a:t>www.svdpusa.org</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S</a:t>
            </a:r>
            <a:r>
              <a:rPr lang="en-US" sz="1200" u="sng" kern="1200" dirty="0">
                <a:solidFill>
                  <a:schemeClr val="tx1"/>
                </a:solidFill>
                <a:effectLst/>
                <a:latin typeface="Arial" charset="0"/>
                <a:ea typeface="+mn-ea"/>
                <a:cs typeface="+mn-cs"/>
              </a:rPr>
              <a:t>eeds of Hope: Stories of Systemic Change</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II.   SOCIAL JUSTICE TEACHINGS OF THE CHURCH  RESOURCES</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Compendium of the Social Doctrine of the Church; </a:t>
            </a:r>
            <a:r>
              <a:rPr lang="en-US" sz="1200" i="1" kern="1200" dirty="0">
                <a:solidFill>
                  <a:schemeClr val="tx1"/>
                </a:solidFill>
                <a:effectLst/>
                <a:latin typeface="Arial" charset="0"/>
                <a:ea typeface="+mn-ea"/>
                <a:cs typeface="+mn-cs"/>
              </a:rPr>
              <a:t>by the Pontifical </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Council of the Social Doctrine of the Church	: </a:t>
            </a:r>
            <a:r>
              <a:rPr lang="en-US" sz="1200" kern="1200" dirty="0">
                <a:solidFill>
                  <a:schemeClr val="tx1"/>
                </a:solidFill>
                <a:effectLst/>
                <a:latin typeface="Arial" charset="0"/>
                <a:ea typeface="+mn-ea"/>
                <a:cs typeface="+mn-cs"/>
              </a:rPr>
              <a:t>Order on</a:t>
            </a:r>
            <a:r>
              <a:rPr lang="en-US" sz="1200" b="1" kern="1200" dirty="0">
                <a:solidFill>
                  <a:schemeClr val="tx1"/>
                </a:solidFill>
                <a:effectLst/>
                <a:latin typeface="Arial" charset="0"/>
                <a:ea typeface="+mn-ea"/>
                <a:cs typeface="+mn-cs"/>
              </a:rPr>
              <a:t> Amazon.com</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The website for the United States Conference of Catholic Bishops</a:t>
            </a:r>
            <a:r>
              <a:rPr lang="en-US" sz="1200" b="1" kern="1200" dirty="0">
                <a:solidFill>
                  <a:schemeClr val="tx1"/>
                </a:solidFill>
                <a:effectLst/>
                <a:latin typeface="Arial" charset="0"/>
                <a:ea typeface="+mn-ea"/>
                <a:cs typeface="+mn-cs"/>
              </a:rPr>
              <a:t>: 	www.USCCB.com			</a:t>
            </a:r>
            <a:r>
              <a:rPr lang="en-US" sz="1200" b="1" u="sng" kern="1200" dirty="0">
                <a:solidFill>
                  <a:schemeClr val="tx1"/>
                </a:solidFill>
                <a:effectLst/>
                <a:latin typeface="Arial" charset="0"/>
                <a:ea typeface="+mn-ea"/>
                <a:cs typeface="+mn-cs"/>
              </a:rPr>
              <a:t>Busy Christian’s Guide to Catholic Social Teaching</a:t>
            </a:r>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www.uscatholic.org</a:t>
            </a:r>
          </a:p>
          <a:p>
            <a:r>
              <a:rPr lang="en-US" sz="1200" b="1" kern="1200" dirty="0">
                <a:solidFill>
                  <a:schemeClr val="tx1"/>
                </a:solidFill>
                <a:effectLst/>
                <a:latin typeface="Arial" charset="0"/>
                <a:ea typeface="+mn-ea"/>
                <a:cs typeface="+mn-cs"/>
              </a:rPr>
              <a:t>III.	AMAZON: The following can be ordered on </a:t>
            </a:r>
            <a:r>
              <a:rPr lang="en-US" sz="1200" b="1" i="1" u="none" kern="1200" dirty="0">
                <a:solidFill>
                  <a:schemeClr val="tx1"/>
                </a:solidFill>
                <a:effectLst/>
                <a:latin typeface="Arial" charset="0"/>
                <a:ea typeface="+mn-ea"/>
                <a:cs typeface="+mn-cs"/>
                <a:hlinkClick r:id="rId4"/>
              </a:rPr>
              <a:t>www</a:t>
            </a:r>
            <a:r>
              <a:rPr lang="en-US" sz="1200" b="0" u="sng" kern="1200" dirty="0">
                <a:solidFill>
                  <a:schemeClr val="tx1"/>
                </a:solidFill>
                <a:effectLst/>
                <a:latin typeface="Arial" charset="0"/>
                <a:ea typeface="+mn-ea"/>
                <a:cs typeface="+mn-cs"/>
                <a:hlinkClick r:id="rId4"/>
              </a:rPr>
              <a:t>.amazon.com</a:t>
            </a:r>
            <a:r>
              <a:rPr lang="en-US" sz="1200" b="0" kern="1200" dirty="0">
                <a:solidFill>
                  <a:schemeClr val="tx1"/>
                </a:solidFill>
                <a:effectLst/>
                <a:latin typeface="Arial" charset="0"/>
                <a:ea typeface="+mn-ea"/>
                <a:cs typeface="+mn-cs"/>
              </a:rPr>
              <a:t> :   </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St. Vincent de Paul:	</a:t>
            </a:r>
          </a:p>
          <a:p>
            <a:r>
              <a:rPr lang="en-US" sz="1200" b="1" kern="1200" dirty="0">
                <a:solidFill>
                  <a:schemeClr val="tx1"/>
                </a:solidFill>
                <a:effectLst/>
                <a:latin typeface="Arial" charset="0"/>
                <a:ea typeface="+mn-ea"/>
                <a:cs typeface="+mn-cs"/>
              </a:rPr>
              <a:t>		</a:t>
            </a:r>
            <a:r>
              <a:rPr lang="en-US" sz="1200" b="0" u="sng" kern="1200" dirty="0">
                <a:solidFill>
                  <a:schemeClr val="tx1"/>
                </a:solidFill>
                <a:effectLst/>
                <a:latin typeface="Arial" charset="0"/>
                <a:ea typeface="+mn-ea"/>
                <a:cs typeface="+mn-cs"/>
              </a:rPr>
              <a:t>Vincent de Paul, The Trailblazer</a:t>
            </a:r>
            <a:r>
              <a:rPr lang="en-US" sz="1200" b="0" i="1" u="sng" kern="1200" dirty="0">
                <a:solidFill>
                  <a:schemeClr val="tx1"/>
                </a:solidFill>
                <a:effectLst/>
                <a:latin typeface="Arial" charset="0"/>
                <a:ea typeface="+mn-ea"/>
                <a:cs typeface="+mn-cs"/>
              </a:rPr>
              <a:t>,</a:t>
            </a:r>
            <a:r>
              <a:rPr lang="en-US" sz="1200" b="0" i="1" kern="1200" dirty="0">
                <a:solidFill>
                  <a:schemeClr val="tx1"/>
                </a:solidFill>
                <a:effectLst/>
                <a:latin typeface="Arial" charset="0"/>
                <a:ea typeface="+mn-ea"/>
                <a:cs typeface="+mn-cs"/>
              </a:rPr>
              <a:t> </a:t>
            </a:r>
            <a:r>
              <a:rPr lang="en-US" sz="1200" b="0" kern="1200" dirty="0">
                <a:solidFill>
                  <a:schemeClr val="tx1"/>
                </a:solidFill>
                <a:effectLst/>
                <a:latin typeface="Arial" charset="0"/>
                <a:ea typeface="+mn-ea"/>
                <a:cs typeface="+mn-cs"/>
              </a:rPr>
              <a:t>by</a:t>
            </a:r>
            <a:r>
              <a:rPr lang="en-US" sz="1200" b="0" i="1" kern="1200" dirty="0">
                <a:solidFill>
                  <a:schemeClr val="tx1"/>
                </a:solidFill>
                <a:effectLst/>
                <a:latin typeface="Arial" charset="0"/>
                <a:ea typeface="+mn-ea"/>
                <a:cs typeface="+mn-cs"/>
              </a:rPr>
              <a:t> Bernard </a:t>
            </a:r>
            <a:r>
              <a:rPr lang="en-US" sz="1200" b="0" i="1" kern="1200" dirty="0" err="1">
                <a:solidFill>
                  <a:schemeClr val="tx1"/>
                </a:solidFill>
                <a:effectLst/>
                <a:latin typeface="Arial" charset="0"/>
                <a:ea typeface="+mn-ea"/>
                <a:cs typeface="+mn-cs"/>
              </a:rPr>
              <a:t>Pujo</a:t>
            </a:r>
            <a:r>
              <a:rPr lang="en-US" sz="1200" b="0" i="1" kern="1200" dirty="0">
                <a:solidFill>
                  <a:schemeClr val="tx1"/>
                </a:solidFill>
                <a:effectLst/>
                <a:latin typeface="Arial" charset="0"/>
                <a:ea typeface="+mn-ea"/>
                <a:cs typeface="+mn-cs"/>
              </a:rPr>
              <a:t>.	</a:t>
            </a:r>
            <a:endParaRPr lang="en-US" sz="1200" b="1" kern="1200" dirty="0">
              <a:solidFill>
                <a:schemeClr val="tx1"/>
              </a:solidFill>
              <a:effectLst/>
              <a:latin typeface="Arial" charset="0"/>
              <a:ea typeface="+mn-ea"/>
              <a:cs typeface="+mn-cs"/>
            </a:endParaRPr>
          </a:p>
          <a:p>
            <a:r>
              <a:rPr lang="en-US" sz="1200" b="0" i="1" kern="1200" dirty="0">
                <a:solidFill>
                  <a:schemeClr val="tx1"/>
                </a:solidFill>
                <a:effectLst/>
                <a:latin typeface="Arial" charset="0"/>
                <a:ea typeface="+mn-ea"/>
                <a:cs typeface="+mn-cs"/>
              </a:rPr>
              <a:t>		</a:t>
            </a:r>
            <a:endParaRPr lang="en-US" sz="1200" b="1" kern="1200" dirty="0">
              <a:solidFill>
                <a:schemeClr val="tx1"/>
              </a:solidFill>
              <a:effectLst/>
              <a:latin typeface="Arial" charset="0"/>
              <a:ea typeface="+mn-ea"/>
              <a:cs typeface="+mn-cs"/>
            </a:endParaRPr>
          </a:p>
          <a:p>
            <a:r>
              <a:rPr lang="en-US" sz="1200" b="0" i="1" kern="1200" dirty="0">
                <a:solidFill>
                  <a:schemeClr val="tx1"/>
                </a:solidFill>
                <a:effectLst/>
                <a:latin typeface="Arial" charset="0"/>
                <a:ea typeface="+mn-ea"/>
                <a:cs typeface="+mn-cs"/>
              </a:rPr>
              <a:t>		</a:t>
            </a:r>
            <a:r>
              <a:rPr lang="en-US" sz="1200" b="0" u="sng" kern="1200" dirty="0">
                <a:solidFill>
                  <a:schemeClr val="tx1"/>
                </a:solidFill>
                <a:effectLst/>
                <a:latin typeface="Arial" charset="0"/>
                <a:ea typeface="+mn-ea"/>
                <a:cs typeface="+mn-cs"/>
              </a:rPr>
              <a:t>Praying with Vincent de Paul, </a:t>
            </a:r>
            <a:r>
              <a:rPr lang="en-US" sz="1200" b="0" i="1" kern="1200" dirty="0">
                <a:solidFill>
                  <a:schemeClr val="tx1"/>
                </a:solidFill>
                <a:effectLst/>
                <a:latin typeface="Arial" charset="0"/>
                <a:ea typeface="+mn-ea"/>
                <a:cs typeface="+mn-cs"/>
              </a:rPr>
              <a:t>by Tom McKenna, CM			</a:t>
            </a:r>
            <a:endParaRPr lang="en-US" sz="1200" b="1"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The Way of Vincent de Paul: A Contemporary Spirituality in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t</a:t>
            </a:r>
            <a:r>
              <a:rPr lang="en-US" sz="1200" u="sng" kern="1200" dirty="0">
                <a:solidFill>
                  <a:schemeClr val="tx1"/>
                </a:solidFill>
                <a:effectLst/>
                <a:latin typeface="Arial" charset="0"/>
                <a:ea typeface="+mn-ea"/>
                <a:cs typeface="+mn-cs"/>
              </a:rPr>
              <a:t>he Service of the Poor, </a:t>
            </a:r>
            <a:r>
              <a:rPr lang="en-US" sz="1200" i="1" kern="1200" dirty="0">
                <a:solidFill>
                  <a:schemeClr val="tx1"/>
                </a:solidFill>
                <a:effectLst/>
                <a:latin typeface="Arial" charset="0"/>
                <a:ea typeface="+mn-ea"/>
                <a:cs typeface="+mn-cs"/>
              </a:rPr>
              <a:t>by Robert P. Maloney,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Go! On the Missionary Spirituality of St. Vincent de Paul</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Robert P. </a:t>
            </a:r>
            <a:r>
              <a:rPr lang="en-US" sz="1200" i="1" kern="1200" dirty="0" err="1">
                <a:solidFill>
                  <a:schemeClr val="tx1"/>
                </a:solidFill>
                <a:effectLst/>
                <a:latin typeface="Arial" charset="0"/>
                <a:ea typeface="+mn-ea"/>
                <a:cs typeface="+mn-cs"/>
              </a:rPr>
              <a:t>Maloney,CM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Vincent de Paul and Charity</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Andre  </a:t>
            </a:r>
            <a:r>
              <a:rPr lang="en-US" sz="1200" i="1" kern="1200" dirty="0" err="1">
                <a:solidFill>
                  <a:schemeClr val="tx1"/>
                </a:solidFill>
                <a:effectLst/>
                <a:latin typeface="Arial" charset="0"/>
                <a:ea typeface="+mn-ea"/>
                <a:cs typeface="+mn-cs"/>
              </a:rPr>
              <a:t>Dodin</a:t>
            </a:r>
            <a:r>
              <a:rPr lang="en-US" sz="1200" i="1" kern="1200" dirty="0">
                <a:solidFill>
                  <a:schemeClr val="tx1"/>
                </a:solidFill>
                <a:effectLst/>
                <a:latin typeface="Arial" charset="0"/>
                <a:ea typeface="+mn-ea"/>
                <a:cs typeface="+mn-cs"/>
              </a:rPr>
              <a:t>, CM.</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St. Louise de Marillac:</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Praying with Louise de Marillac,</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Audrey Gibson, DC and Kieran </a:t>
            </a:r>
            <a:r>
              <a:rPr lang="en-US" sz="1200" i="1" kern="1200" dirty="0" err="1">
                <a:solidFill>
                  <a:schemeClr val="tx1"/>
                </a:solidFill>
                <a:effectLst/>
                <a:latin typeface="Arial" charset="0"/>
                <a:ea typeface="+mn-ea"/>
                <a:cs typeface="+mn-cs"/>
              </a:rPr>
              <a:t>Kneaves</a:t>
            </a:r>
            <a:r>
              <a:rPr lang="en-US" sz="1200" i="1" kern="1200" dirty="0">
                <a:solidFill>
                  <a:schemeClr val="tx1"/>
                </a:solidFill>
                <a:effectLst/>
                <a:latin typeface="Arial" charset="0"/>
                <a:ea typeface="+mn-ea"/>
                <a:cs typeface="+mn-cs"/>
              </a:rPr>
              <a:t>, DC.</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Louise de Marillac: Social Aspect of Her Work, </a:t>
            </a:r>
            <a:r>
              <a:rPr lang="en-US" sz="1200" i="1" kern="1200" dirty="0">
                <a:solidFill>
                  <a:schemeClr val="tx1"/>
                </a:solidFill>
                <a:effectLst/>
                <a:latin typeface="Arial" charset="0"/>
                <a:ea typeface="+mn-ea"/>
                <a:cs typeface="+mn-cs"/>
              </a:rPr>
              <a:t>by Margaret </a:t>
            </a:r>
            <a:r>
              <a:rPr lang="en-US" sz="1200" i="1" kern="1200" dirty="0" err="1">
                <a:solidFill>
                  <a:schemeClr val="tx1"/>
                </a:solidFill>
                <a:effectLst/>
                <a:latin typeface="Arial" charset="0"/>
                <a:ea typeface="+mn-ea"/>
                <a:cs typeface="+mn-cs"/>
              </a:rPr>
              <a:t>Flinton</a:t>
            </a:r>
            <a:r>
              <a:rPr lang="en-US" sz="1200" i="1" kern="1200" dirty="0">
                <a:solidFill>
                  <a:schemeClr val="tx1"/>
                </a:solidFill>
                <a:effectLst/>
                <a:latin typeface="Arial" charset="0"/>
                <a:ea typeface="+mn-ea"/>
                <a:cs typeface="+mn-cs"/>
              </a:rPr>
              <a:t>, DC.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Louise de Marillac: A Light in Darkness,</a:t>
            </a:r>
            <a:r>
              <a:rPr lang="en-US" sz="1200" kern="1200" dirty="0">
                <a:solidFill>
                  <a:schemeClr val="tx1"/>
                </a:solidFill>
                <a:effectLst/>
                <a:latin typeface="Arial" charset="0"/>
                <a:ea typeface="+mn-ea"/>
                <a:cs typeface="+mn-cs"/>
              </a:rPr>
              <a:t>  </a:t>
            </a:r>
            <a:r>
              <a:rPr lang="en-US" sz="1200" i="1" kern="1200" dirty="0" err="1">
                <a:solidFill>
                  <a:schemeClr val="tx1"/>
                </a:solidFill>
                <a:effectLst/>
                <a:latin typeface="Arial" charset="0"/>
                <a:ea typeface="+mn-ea"/>
                <a:cs typeface="+mn-cs"/>
              </a:rPr>
              <a:t>byKathryn</a:t>
            </a:r>
            <a:r>
              <a:rPr lang="en-US" sz="1200" i="1" kern="1200" dirty="0">
                <a:solidFill>
                  <a:schemeClr val="tx1"/>
                </a:solidFill>
                <a:effectLst/>
                <a:latin typeface="Arial" charset="0"/>
                <a:ea typeface="+mn-ea"/>
                <a:cs typeface="+mn-cs"/>
              </a:rPr>
              <a:t> LaFleur, SP.	</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Blessed Rosalie Rendu: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Sr. Rosalie Rendu:  A Daughter of Charity on Fire with the Love of the Poor</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by </a:t>
            </a:r>
            <a:r>
              <a:rPr lang="en-US" sz="1200" i="1" kern="1200" dirty="0">
                <a:solidFill>
                  <a:schemeClr val="tx1"/>
                </a:solidFill>
                <a:effectLst/>
                <a:latin typeface="Arial" charset="0"/>
                <a:ea typeface="+mn-ea"/>
                <a:cs typeface="+mn-cs"/>
              </a:rPr>
              <a:t>Louise Sullivan, </a:t>
            </a:r>
            <a:r>
              <a:rPr lang="en-US" sz="1200" kern="1200" dirty="0">
                <a:solidFill>
                  <a:schemeClr val="tx1"/>
                </a:solidFill>
                <a:effectLst/>
                <a:latin typeface="Arial" charset="0"/>
                <a:ea typeface="+mn-ea"/>
                <a:cs typeface="+mn-cs"/>
              </a:rPr>
              <a:t>DC							</a:t>
            </a:r>
          </a:p>
          <a:p>
            <a:r>
              <a:rPr lang="en-US" sz="1200" b="1" kern="1200" dirty="0">
                <a:solidFill>
                  <a:schemeClr val="tx1"/>
                </a:solidFill>
                <a:effectLst/>
                <a:latin typeface="Arial" charset="0"/>
                <a:ea typeface="+mn-ea"/>
                <a:cs typeface="+mn-cs"/>
              </a:rPr>
              <a:t>Blessed Frédéric Ozanam:</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Ozanam,</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Madeline des Rivieres</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Frédéric Ozanam,</a:t>
            </a:r>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Mary Ann Garvey Hess</a:t>
            </a:r>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Praying with Frédéric Ozanam</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Ronald Ramson, CM</a:t>
            </a:r>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Vincentian Spirituality:</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Classics of Western Spirituality </a:t>
            </a:r>
            <a:r>
              <a:rPr lang="en-US" sz="1200" u="sng" kern="1200" dirty="0" err="1">
                <a:solidFill>
                  <a:schemeClr val="tx1"/>
                </a:solidFill>
                <a:effectLst/>
                <a:latin typeface="Arial" charset="0"/>
                <a:ea typeface="+mn-ea"/>
                <a:cs typeface="+mn-cs"/>
              </a:rPr>
              <a:t>Series:Vincent</a:t>
            </a:r>
            <a:r>
              <a:rPr lang="en-US" sz="1200" u="sng" kern="1200" dirty="0">
                <a:solidFill>
                  <a:schemeClr val="tx1"/>
                </a:solidFill>
                <a:effectLst/>
                <a:latin typeface="Arial" charset="0"/>
                <a:ea typeface="+mn-ea"/>
                <a:cs typeface="+mn-cs"/>
              </a:rPr>
              <a:t> de Paul and Louise de Marillac</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Deep Down Things,</a:t>
            </a:r>
            <a:r>
              <a:rPr lang="en-US" sz="1200" kern="120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by Richard </a:t>
            </a:r>
            <a:r>
              <a:rPr lang="en-US" sz="1200" i="1" kern="1200" dirty="0" err="1">
                <a:solidFill>
                  <a:schemeClr val="tx1"/>
                </a:solidFill>
                <a:effectLst/>
                <a:latin typeface="Arial" charset="0"/>
                <a:ea typeface="+mn-ea"/>
                <a:cs typeface="+mn-cs"/>
              </a:rPr>
              <a:t>McCullen</a:t>
            </a:r>
            <a:r>
              <a:rPr lang="en-US" sz="1200" i="1" kern="1200" dirty="0">
                <a:solidFill>
                  <a:schemeClr val="tx1"/>
                </a:solidFill>
                <a:effectLst/>
                <a:latin typeface="Arial" charset="0"/>
                <a:ea typeface="+mn-ea"/>
                <a:cs typeface="+mn-cs"/>
              </a:rPr>
              <a:t>,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r>
              <a:rPr lang="en-US" sz="1200" u="sng" kern="1200" dirty="0">
                <a:solidFill>
                  <a:schemeClr val="tx1"/>
                </a:solidFill>
                <a:effectLst/>
                <a:latin typeface="Arial" charset="0"/>
                <a:ea typeface="+mn-ea"/>
                <a:cs typeface="+mn-cs"/>
              </a:rPr>
              <a:t>He Hears the Cry of the Poor: On the Spirituality of Vincent de Paul,</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by </a:t>
            </a:r>
            <a:r>
              <a:rPr lang="en-US" sz="1200" i="1" kern="1200" dirty="0">
                <a:solidFill>
                  <a:schemeClr val="tx1"/>
                </a:solidFill>
                <a:effectLst/>
                <a:latin typeface="Arial" charset="0"/>
                <a:ea typeface="+mn-ea"/>
                <a:cs typeface="+mn-cs"/>
              </a:rPr>
              <a:t>Robert Maloney, CM.</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20</a:t>
            </a:fld>
            <a:endParaRPr lang="en-US" dirty="0"/>
          </a:p>
        </p:txBody>
      </p:sp>
    </p:spTree>
    <p:extLst>
      <p:ext uri="{BB962C8B-B14F-4D97-AF65-F5344CB8AC3E}">
        <p14:creationId xmlns:p14="http://schemas.microsoft.com/office/powerpoint/2010/main" val="4234117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21</a:t>
            </a:fld>
            <a:endParaRPr lang="en-US"/>
          </a:p>
        </p:txBody>
      </p:sp>
    </p:spTree>
    <p:extLst>
      <p:ext uri="{BB962C8B-B14F-4D97-AF65-F5344CB8AC3E}">
        <p14:creationId xmlns:p14="http://schemas.microsoft.com/office/powerpoint/2010/main" val="4272330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committees inspire formational opportunities across the regions.  Their membership consists of thought leaders across the Society.  </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22</a:t>
            </a:fld>
            <a:endParaRPr lang="en-US" dirty="0"/>
          </a:p>
        </p:txBody>
      </p:sp>
    </p:spTree>
    <p:extLst>
      <p:ext uri="{BB962C8B-B14F-4D97-AF65-F5344CB8AC3E}">
        <p14:creationId xmlns:p14="http://schemas.microsoft.com/office/powerpoint/2010/main" val="1193075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review</a:t>
            </a: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FB1C77-C5F0-455A-A92C-2CB6ACF20C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219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GB" sz="1200" b="1" u="sng" kern="1200" dirty="0">
                <a:solidFill>
                  <a:schemeClr val="tx1"/>
                </a:solidFill>
                <a:effectLst/>
                <a:latin typeface="Arial" charset="0"/>
                <a:ea typeface="+mn-ea"/>
                <a:cs typeface="+mn-cs"/>
              </a:rPr>
              <a:t>2.2 The journey together towards holiness</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Vincentians are called to journey together towards holiness, because true holiness is perfect union with Christ and the perfection of love, which is central to their vocation and the source of its fruitfulness. They aspire to burn with the love of God as revealed by Christ and to deepen their own faith and fidelity.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Vincentians are aware of their own brokenness and need for God's grace. They seek His glory, not their own. Their ideal is to help relieve suffering for love alone, without thinking of any reward or advantage for themselves.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They draw nearer to Christ, serving Him in the poor and one another. They grow more perfect in love by expressing compassionate and tender love to the poor and one another.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Therefore, their journey together towards holiness is primarily made through:</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Visiting and dedicating themselves to the poor, whose faith and courage often teach Vincentians how to live.  Vincentians assume the needs of the poor as their own.</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Attending the meeting of the Conference or Council, where shared fraternal spirituality is a source of inspiration.</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Promoting a life of prayer and reflection, both at the individual and community level, sharing with their fellow members.  Meditating on their Vincentian experiences offers them internal spiritual knowledge of themselves, others and the goodness of God.</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en-GB" sz="1200" b="1" kern="1200" dirty="0">
                <a:solidFill>
                  <a:schemeClr val="tx1"/>
                </a:solidFill>
                <a:effectLst/>
                <a:latin typeface="Arial" charset="0"/>
                <a:ea typeface="+mn-ea"/>
                <a:cs typeface="+mn-cs"/>
              </a:rPr>
              <a:t>Transforming their concern into action and their compassion into practical and effective love</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GB" sz="1200" b="1" kern="1200" dirty="0">
                <a:solidFill>
                  <a:schemeClr val="tx1"/>
                </a:solidFill>
                <a:effectLst/>
                <a:latin typeface="Arial" charset="0"/>
                <a:ea typeface="+mn-ea"/>
                <a:cs typeface="+mn-cs"/>
              </a:rPr>
              <a:t>Their journey together towards holiness will be all the more fruitful if the members’ personal lives are characterised by prayer, meditation on the Holy Scriptures and other inspirational texts and devotion to the Eucharist and the Virgin Mary, whose protection we have always sought, and to the teachings of the Church.</a:t>
            </a:r>
            <a:endParaRPr lang="en-US" sz="1200" kern="1200" dirty="0">
              <a:solidFill>
                <a:schemeClr val="tx1"/>
              </a:solidFill>
              <a:effectLst/>
              <a:latin typeface="Arial" charset="0"/>
              <a:ea typeface="+mn-ea"/>
              <a:cs typeface="+mn-cs"/>
            </a:endParaRPr>
          </a:p>
          <a:p>
            <a:r>
              <a:rPr lang="en-GB" sz="1200" b="1" u="none" strike="noStrike" kern="1200" dirty="0">
                <a:solidFill>
                  <a:schemeClr val="tx1"/>
                </a:solidFill>
                <a:effectLst/>
                <a:latin typeface="Arial" charset="0"/>
                <a:ea typeface="+mn-ea"/>
                <a:cs typeface="+mn-cs"/>
              </a:rPr>
              <a:t> </a:t>
            </a:r>
            <a:endParaRPr lang="en-US" sz="1200" b="1" u="sng"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93624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Spiritual Advisors promote the learnings from Ozanam and reinforce the content through reflections, workshops, and retreats</a:t>
            </a:r>
          </a:p>
          <a:p>
            <a:endParaRPr lang="en-US" dirty="0"/>
          </a:p>
          <a:p>
            <a:r>
              <a:rPr lang="en-US" dirty="0"/>
              <a:t>They tie this amazing ministry back to the Church’s call to the laity, established/reinforced by Vatican II, Baptism as the sacrament for ministry</a:t>
            </a:r>
          </a:p>
          <a:p>
            <a:endParaRPr lang="en-US" dirty="0"/>
          </a:p>
          <a:p>
            <a:r>
              <a:rPr lang="en-US" dirty="0"/>
              <a:t>They bring that personal witness to all meetings at the conference, district, and council levels and hold the space for the Vincentian Charism</a:t>
            </a:r>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28044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sz="1200" b="1" kern="1200" dirty="0">
                <a:solidFill>
                  <a:schemeClr val="tx1"/>
                </a:solidFill>
                <a:effectLst/>
                <a:latin typeface="Arial" charset="0"/>
                <a:ea typeface="+mn-ea"/>
                <a:cs typeface="+mn-cs"/>
              </a:rPr>
              <a:t>Selection:</a:t>
            </a:r>
            <a:endParaRPr lang="en-US" dirty="0">
              <a:effectLst/>
            </a:endParaRPr>
          </a:p>
          <a:p>
            <a:pPr lvl="0"/>
            <a:r>
              <a:rPr lang="en-US" sz="1200" kern="1200" dirty="0">
                <a:solidFill>
                  <a:schemeClr val="tx1"/>
                </a:solidFill>
                <a:effectLst/>
                <a:latin typeface="Arial" charset="0"/>
                <a:ea typeface="+mn-ea"/>
                <a:cs typeface="+mn-cs"/>
              </a:rPr>
              <a:t>Appointed by the Council President</a:t>
            </a:r>
            <a:endParaRPr lang="en-US" dirty="0">
              <a:effectLst/>
            </a:endParaRPr>
          </a:p>
          <a:p>
            <a:pPr lvl="0"/>
            <a:r>
              <a:rPr lang="en-US" sz="1200" kern="1200" dirty="0">
                <a:solidFill>
                  <a:schemeClr val="tx1"/>
                </a:solidFill>
                <a:effectLst/>
                <a:latin typeface="Arial" charset="0"/>
                <a:ea typeface="+mn-ea"/>
                <a:cs typeface="+mn-cs"/>
              </a:rPr>
              <a:t>Must be an Ozanam Orientation Formator  </a:t>
            </a:r>
          </a:p>
          <a:p>
            <a:pPr lvl="0"/>
            <a:r>
              <a:rPr lang="en-US" sz="1200" kern="1200" dirty="0">
                <a:solidFill>
                  <a:schemeClr val="tx1"/>
                </a:solidFill>
                <a:effectLst/>
                <a:latin typeface="Arial" charset="0"/>
                <a:ea typeface="+mn-ea"/>
                <a:cs typeface="+mn-cs"/>
              </a:rPr>
              <a:t>Will have a minimum of three years as an active member and a willingness to grow in an understanding of the:</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 Charism of the Society and Vincentian spirituality. </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History, life and spirit of the Founders.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Programs of Vincentian Formation in the Vincentian Pathway </a:t>
            </a:r>
            <a:r>
              <a:rPr lang="en-US" sz="1200" b="1" kern="1200" dirty="0">
                <a:solidFill>
                  <a:schemeClr val="tx1"/>
                </a:solidFill>
                <a:effectLst/>
                <a:latin typeface="Arial" charset="0"/>
                <a:ea typeface="+mn-ea"/>
                <a:cs typeface="+mn-cs"/>
              </a:rPr>
              <a:t>(Attachment A).</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Process of adult formation and the experience of working in groups.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Importance of communication and presentation skills.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Use of computers and other technology.</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Willing to attend the Invitation to Renewal, when possible.</a:t>
            </a:r>
            <a:endParaRPr lang="en-US" sz="1100" kern="1200" dirty="0">
              <a:solidFill>
                <a:schemeClr val="tx1"/>
              </a:solidFill>
              <a:effectLst/>
              <a:latin typeface="Arial" charset="0"/>
              <a:ea typeface="+mn-ea"/>
              <a:cs typeface="+mn-cs"/>
            </a:endParaRPr>
          </a:p>
          <a:p>
            <a:pPr lvl="0"/>
            <a:r>
              <a:rPr lang="en-US" sz="1200" b="1" kern="1200" dirty="0">
                <a:solidFill>
                  <a:schemeClr val="tx1"/>
                </a:solidFill>
                <a:effectLst/>
                <a:latin typeface="Arial" charset="0"/>
                <a:ea typeface="+mn-ea"/>
                <a:cs typeface="+mn-cs"/>
              </a:rPr>
              <a:t>Responsibilities:</a:t>
            </a:r>
            <a:endParaRPr lang="en-US" dirty="0">
              <a:effectLst/>
            </a:endParaRPr>
          </a:p>
          <a:p>
            <a:pPr lvl="0"/>
            <a:r>
              <a:rPr lang="en-US" sz="1200" b="1" kern="1200" dirty="0">
                <a:solidFill>
                  <a:schemeClr val="tx1"/>
                </a:solidFill>
                <a:effectLst/>
                <a:latin typeface="Arial" charset="0"/>
                <a:ea typeface="+mn-ea"/>
                <a:cs typeface="+mn-cs"/>
              </a:rPr>
              <a:t>Create a Council Vincentian Formation Committee: </a:t>
            </a:r>
            <a:endParaRPr lang="en-US" dirty="0">
              <a:effectLst/>
            </a:endParaRPr>
          </a:p>
          <a:p>
            <a:r>
              <a:rPr lang="en-US" sz="1200" kern="1200" dirty="0">
                <a:solidFill>
                  <a:schemeClr val="tx1"/>
                </a:solidFill>
                <a:effectLst/>
                <a:latin typeface="Arial" charset="0"/>
                <a:ea typeface="+mn-ea"/>
                <a:cs typeface="+mn-cs"/>
              </a:rPr>
              <a:t>The purpose of the Vincentian Formation Committee is to create and implement a Council Formation Plan to promote the growth and development of the tradition, charism and spirituality of the Society of St. Vincent de Paul in the Council, Conferences and Special Works.</a:t>
            </a:r>
            <a:endParaRPr lang="en-US" sz="11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Committee consists of the Council President, Council Formation Coordinator, Council Spiritual Advisor, a Conference Spiritual Advisor, and the Council Ozanam Orientation Leader.   In addition to these members, other people with additional skill sets may become a part of the Committee. </a:t>
            </a:r>
            <a:endParaRPr lang="en-US" sz="1100" kern="1200" dirty="0">
              <a:solidFill>
                <a:schemeClr val="tx1"/>
              </a:solidFill>
              <a:effectLst/>
              <a:latin typeface="Arial" charset="0"/>
              <a:ea typeface="+mn-ea"/>
              <a:cs typeface="+mn-cs"/>
            </a:endParaRPr>
          </a:p>
          <a:p>
            <a:pPr lvl="0"/>
            <a:r>
              <a:rPr lang="en-US" sz="1200" b="1" kern="1200" dirty="0">
                <a:solidFill>
                  <a:schemeClr val="tx1"/>
                </a:solidFill>
                <a:effectLst/>
                <a:latin typeface="Arial" charset="0"/>
                <a:ea typeface="+mn-ea"/>
                <a:cs typeface="+mn-cs"/>
              </a:rPr>
              <a:t>Create a Council Vincentian Formation Plan:</a:t>
            </a:r>
            <a:endParaRPr lang="en-US" sz="1100" kern="1200" dirty="0">
              <a:solidFill>
                <a:schemeClr val="tx1"/>
              </a:solidFill>
              <a:effectLst/>
              <a:latin typeface="Arial"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Willing and able to travel to present the Ozanam Orientation.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the recruitment and training of Ozanam Orientation Formators and Presenters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Assist in the organization of teams for Council Ozanam Orientations.</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Provide formation and training of Conference Spiritual Advisors in collaboration with Council Spiritual Advisor</a:t>
            </a:r>
            <a:endParaRPr lang="en-US" sz="11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Offer on-going formation in Systemic Change, Diversity/Multicultural Issues, Advocacy, Youth, Young Adults and other Formation programs.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an active, trained Spiritual Advisor for every Conference</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Assure the Ozanam Orientation for all members. </a:t>
            </a:r>
            <a:endParaRPr lang="en-US" sz="11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Guide and teach the Vincentian Pathway. </a:t>
            </a:r>
            <a:r>
              <a:rPr lang="en-US" sz="1200" b="1" kern="1200" dirty="0">
                <a:solidFill>
                  <a:schemeClr val="tx1"/>
                </a:solidFill>
                <a:effectLst/>
                <a:latin typeface="Arial" charset="0"/>
                <a:ea typeface="+mn-ea"/>
                <a:cs typeface="+mn-cs"/>
              </a:rPr>
              <a:t>(Attachment A)</a:t>
            </a:r>
            <a:endParaRPr lang="en-US" sz="11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28</a:t>
            </a:fld>
            <a:endParaRPr lang="en-US" dirty="0"/>
          </a:p>
        </p:txBody>
      </p:sp>
    </p:spTree>
    <p:extLst>
      <p:ext uri="{BB962C8B-B14F-4D97-AF65-F5344CB8AC3E}">
        <p14:creationId xmlns:p14="http://schemas.microsoft.com/office/powerpoint/2010/main" val="474987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sz="1200" b="1" kern="1200" dirty="0">
                <a:solidFill>
                  <a:schemeClr val="tx1"/>
                </a:solidFill>
                <a:effectLst/>
                <a:latin typeface="Arial" charset="0"/>
                <a:ea typeface="+mn-ea"/>
                <a:cs typeface="+mn-cs"/>
              </a:rPr>
              <a:t>Selection and Qualifications: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Selected by the Regional OO Leader, after consultation with the Council President.</a:t>
            </a:r>
          </a:p>
          <a:p>
            <a:pPr lvl="0"/>
            <a:r>
              <a:rPr lang="en-US" sz="1200" kern="1200" dirty="0">
                <a:solidFill>
                  <a:schemeClr val="tx1"/>
                </a:solidFill>
                <a:effectLst/>
                <a:latin typeface="Arial" charset="0"/>
                <a:ea typeface="+mn-ea"/>
                <a:cs typeface="+mn-cs"/>
              </a:rPr>
              <a:t>Must be an Ozanam Orientation Formator </a:t>
            </a:r>
          </a:p>
          <a:p>
            <a:pPr lvl="0"/>
            <a:r>
              <a:rPr lang="x-none" sz="1200" kern="1200" dirty="0">
                <a:solidFill>
                  <a:schemeClr val="tx1"/>
                </a:solidFill>
                <a:effectLst/>
                <a:latin typeface="Arial" charset="0"/>
                <a:ea typeface="+mn-ea"/>
                <a:cs typeface="+mn-cs"/>
              </a:rPr>
              <a:t>Will have a minimum of </a:t>
            </a:r>
            <a:r>
              <a:rPr lang="en-US" sz="1200" kern="1200" dirty="0">
                <a:solidFill>
                  <a:schemeClr val="tx1"/>
                </a:solidFill>
                <a:effectLst/>
                <a:latin typeface="Arial" charset="0"/>
                <a:ea typeface="+mn-ea"/>
                <a:cs typeface="+mn-cs"/>
              </a:rPr>
              <a:t>three</a:t>
            </a:r>
            <a:r>
              <a:rPr lang="x-none" sz="1200" kern="1200" dirty="0">
                <a:solidFill>
                  <a:schemeClr val="tx1"/>
                </a:solidFill>
                <a:effectLst/>
                <a:latin typeface="Arial" charset="0"/>
                <a:ea typeface="+mn-ea"/>
                <a:cs typeface="+mn-cs"/>
              </a:rPr>
              <a:t> years as an active member and a willingness to grow in an understanding of the: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H</a:t>
            </a:r>
            <a:r>
              <a:rPr lang="x-none" sz="1200" kern="1200" dirty="0">
                <a:solidFill>
                  <a:schemeClr val="tx1"/>
                </a:solidFill>
                <a:effectLst/>
                <a:latin typeface="Arial" charset="0"/>
                <a:ea typeface="+mn-ea"/>
                <a:cs typeface="+mn-cs"/>
              </a:rPr>
              <a:t>istory</a:t>
            </a:r>
            <a:r>
              <a:rPr lang="en-US" sz="1200" kern="1200" dirty="0">
                <a:solidFill>
                  <a:schemeClr val="tx1"/>
                </a:solidFill>
                <a:effectLst/>
                <a:latin typeface="Arial" charset="0"/>
                <a:ea typeface="+mn-ea"/>
                <a:cs typeface="+mn-cs"/>
              </a:rPr>
              <a:t>,</a:t>
            </a:r>
            <a:r>
              <a:rPr lang="x-none" sz="1200" kern="1200" dirty="0">
                <a:solidFill>
                  <a:schemeClr val="tx1"/>
                </a:solidFill>
                <a:effectLst/>
                <a:latin typeface="Arial" charset="0"/>
                <a:ea typeface="+mn-ea"/>
                <a:cs typeface="+mn-cs"/>
              </a:rPr>
              <a:t> life and spirit of the Founders.</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Vincentian Formation programs in the Vincentian Pathway. </a:t>
            </a:r>
            <a:r>
              <a:rPr lang="en-US" sz="1200" b="1" kern="1200" dirty="0">
                <a:solidFill>
                  <a:schemeClr val="tx1"/>
                </a:solidFill>
                <a:effectLst/>
                <a:latin typeface="Arial" charset="0"/>
                <a:ea typeface="+mn-ea"/>
                <a:cs typeface="+mn-cs"/>
              </a:rPr>
              <a:t>(Attachment A)</a:t>
            </a:r>
            <a:endParaRPr lang="en-US" sz="1200" kern="1200" dirty="0">
              <a:solidFill>
                <a:schemeClr val="tx1"/>
              </a:solidFill>
              <a:effectLst/>
              <a:latin typeface="Arial" charset="0"/>
              <a:ea typeface="+mn-ea"/>
              <a:cs typeface="+mn-cs"/>
            </a:endParaRPr>
          </a:p>
          <a:p>
            <a:pPr lvl="1"/>
            <a:r>
              <a:rPr lang="en-US" sz="1200" kern="1200" dirty="0">
                <a:solidFill>
                  <a:schemeClr val="tx1"/>
                </a:solidFill>
                <a:effectLst/>
                <a:latin typeface="Arial" charset="0"/>
                <a:ea typeface="+mn-ea"/>
                <a:cs typeface="+mn-cs"/>
              </a:rPr>
              <a:t>P</a:t>
            </a:r>
            <a:r>
              <a:rPr lang="x-none" sz="1200" kern="1200" dirty="0">
                <a:solidFill>
                  <a:schemeClr val="tx1"/>
                </a:solidFill>
                <a:effectLst/>
                <a:latin typeface="Arial" charset="0"/>
                <a:ea typeface="+mn-ea"/>
                <a:cs typeface="+mn-cs"/>
              </a:rPr>
              <a:t>rocess of adult formation</a:t>
            </a:r>
            <a:r>
              <a:rPr lang="en-US" sz="1200" kern="1200" dirty="0">
                <a:solidFill>
                  <a:schemeClr val="tx1"/>
                </a:solidFill>
                <a:effectLst/>
                <a:latin typeface="Arial" charset="0"/>
                <a:ea typeface="+mn-ea"/>
                <a:cs typeface="+mn-cs"/>
              </a:rPr>
              <a:t> and </a:t>
            </a:r>
            <a:r>
              <a:rPr lang="x-none" sz="1200" kern="1200" dirty="0">
                <a:solidFill>
                  <a:schemeClr val="tx1"/>
                </a:solidFill>
                <a:effectLst/>
                <a:latin typeface="Arial" charset="0"/>
                <a:ea typeface="+mn-ea"/>
                <a:cs typeface="+mn-cs"/>
              </a:rPr>
              <a:t>experience in working with groups</a:t>
            </a:r>
            <a:r>
              <a:rPr lang="en-US" sz="1200" kern="1200" dirty="0">
                <a:solidFill>
                  <a:schemeClr val="tx1"/>
                </a:solidFill>
                <a:effectLst/>
                <a:latin typeface="Arial" charset="0"/>
                <a:ea typeface="+mn-ea"/>
                <a:cs typeface="+mn-cs"/>
              </a:rPr>
              <a:t>.</a:t>
            </a:r>
          </a:p>
          <a:p>
            <a:pPr lvl="0"/>
            <a:r>
              <a:rPr lang="x-none" sz="1200" kern="1200" dirty="0">
                <a:solidFill>
                  <a:schemeClr val="tx1"/>
                </a:solidFill>
                <a:effectLst/>
                <a:latin typeface="Arial" charset="0"/>
                <a:ea typeface="+mn-ea"/>
                <a:cs typeface="+mn-cs"/>
              </a:rPr>
              <a:t>Experience in communication and presentation skills.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Ability to work with t</a:t>
            </a:r>
            <a:r>
              <a:rPr lang="x-none" sz="1200" kern="1200" dirty="0">
                <a:solidFill>
                  <a:schemeClr val="tx1"/>
                </a:solidFill>
                <a:effectLst/>
                <a:latin typeface="Arial" charset="0"/>
                <a:ea typeface="+mn-ea"/>
                <a:cs typeface="+mn-cs"/>
              </a:rPr>
              <a:t>echnology</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A</a:t>
            </a:r>
            <a:r>
              <a:rPr lang="x-none" sz="1200" kern="1200" dirty="0">
                <a:solidFill>
                  <a:schemeClr val="tx1"/>
                </a:solidFill>
                <a:effectLst/>
                <a:latin typeface="Arial" charset="0"/>
                <a:ea typeface="+mn-ea"/>
                <a:cs typeface="+mn-cs"/>
              </a:rPr>
              <a:t>bility to identify and develop candidates for </a:t>
            </a:r>
            <a:r>
              <a:rPr lang="en-US" sz="1200" kern="1200" dirty="0">
                <a:solidFill>
                  <a:schemeClr val="tx1"/>
                </a:solidFill>
                <a:effectLst/>
                <a:latin typeface="Arial" charset="0"/>
                <a:ea typeface="+mn-ea"/>
                <a:cs typeface="+mn-cs"/>
              </a:rPr>
              <a:t>P</a:t>
            </a:r>
            <a:r>
              <a:rPr lang="x-none" sz="1200" kern="1200" dirty="0">
                <a:solidFill>
                  <a:schemeClr val="tx1"/>
                </a:solidFill>
                <a:effectLst/>
                <a:latin typeface="Arial" charset="0"/>
                <a:ea typeface="+mn-ea"/>
                <a:cs typeface="+mn-cs"/>
              </a:rPr>
              <a:t>resenter</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/Formator</a:t>
            </a:r>
            <a:r>
              <a:rPr lang="en-US" sz="1200" kern="1200" dirty="0">
                <a:solidFill>
                  <a:schemeClr val="tx1"/>
                </a:solidFill>
                <a:effectLst/>
                <a:latin typeface="Arial" charset="0"/>
                <a:ea typeface="+mn-ea"/>
                <a:cs typeface="+mn-cs"/>
              </a:rPr>
              <a:t>s</a:t>
            </a:r>
          </a:p>
          <a:p>
            <a:pPr lvl="0"/>
            <a:r>
              <a:rPr lang="x-none" sz="1200" kern="1200" dirty="0">
                <a:solidFill>
                  <a:schemeClr val="tx1"/>
                </a:solidFill>
                <a:effectLst/>
                <a:latin typeface="Arial" charset="0"/>
                <a:ea typeface="+mn-ea"/>
                <a:cs typeface="+mn-cs"/>
              </a:rPr>
              <a:t>Willing to attend the Invitation for Renewal, when possible.</a:t>
            </a:r>
            <a:endParaRPr lang="en-US" sz="1200" kern="1200" dirty="0">
              <a:solidFill>
                <a:schemeClr val="tx1"/>
              </a:solidFill>
              <a:effectLst/>
              <a:latin typeface="Arial" charset="0"/>
              <a:ea typeface="+mn-ea"/>
              <a:cs typeface="+mn-cs"/>
            </a:endParaRPr>
          </a:p>
          <a:p>
            <a:r>
              <a:rPr lang="x-none" sz="1200"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b. Responsibilities:</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Train and approve OO Formators for the Council</a:t>
            </a:r>
          </a:p>
          <a:p>
            <a:pPr lvl="0"/>
            <a:r>
              <a:rPr lang="en-US" sz="1200" kern="1200" dirty="0">
                <a:solidFill>
                  <a:schemeClr val="tx1"/>
                </a:solidFill>
                <a:effectLst/>
                <a:latin typeface="Arial" charset="0"/>
                <a:ea typeface="+mn-ea"/>
                <a:cs typeface="+mn-cs"/>
              </a:rPr>
              <a:t>Schedule, oversee and/or conduct Ozanam Orientations</a:t>
            </a:r>
          </a:p>
          <a:p>
            <a:pPr lvl="0"/>
            <a:r>
              <a:rPr lang="en-US" sz="1200" kern="1200" dirty="0">
                <a:solidFill>
                  <a:schemeClr val="tx1"/>
                </a:solidFill>
                <a:effectLst/>
                <a:latin typeface="Arial" charset="0"/>
                <a:ea typeface="+mn-ea"/>
                <a:cs typeface="+mn-cs"/>
              </a:rPr>
              <a:t>Responsible for the oversight of ordering and distribution of OO Formation materials</a:t>
            </a:r>
          </a:p>
          <a:p>
            <a:pPr lvl="0"/>
            <a:r>
              <a:rPr lang="en-US" sz="1200" kern="1200" dirty="0">
                <a:solidFill>
                  <a:schemeClr val="tx1"/>
                </a:solidFill>
                <a:effectLst/>
                <a:latin typeface="Arial" charset="0"/>
                <a:ea typeface="+mn-ea"/>
                <a:cs typeface="+mn-cs"/>
              </a:rPr>
              <a:t>Create an accurate list of Council Formators and Presenters and ensure entry into the National database</a:t>
            </a:r>
          </a:p>
          <a:p>
            <a:pPr lvl="0"/>
            <a:r>
              <a:rPr lang="en-US" sz="1200" kern="1200" dirty="0">
                <a:solidFill>
                  <a:schemeClr val="tx1"/>
                </a:solidFill>
                <a:effectLst/>
                <a:latin typeface="Arial" charset="0"/>
                <a:ea typeface="+mn-ea"/>
                <a:cs typeface="+mn-cs"/>
              </a:rPr>
              <a:t>Ensure that Vincentians who have attended the OO are entered into the National database</a:t>
            </a:r>
          </a:p>
          <a:p>
            <a:pPr lvl="0"/>
            <a:r>
              <a:rPr lang="en-US" sz="1200" kern="1200" dirty="0">
                <a:solidFill>
                  <a:schemeClr val="tx1"/>
                </a:solidFill>
                <a:effectLst/>
                <a:latin typeface="Arial" charset="0"/>
                <a:ea typeface="+mn-ea"/>
                <a:cs typeface="+mn-cs"/>
              </a:rPr>
              <a:t>Submit an annual report to the Regional OO leader with the number of OO’s in English and Spanish and the number of Vincentians completing the OO</a:t>
            </a:r>
          </a:p>
          <a:p>
            <a:r>
              <a:rPr lang="x-none" sz="1200"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29</a:t>
            </a:fld>
            <a:endParaRPr lang="en-US" dirty="0"/>
          </a:p>
        </p:txBody>
      </p:sp>
    </p:spTree>
    <p:extLst>
      <p:ext uri="{BB962C8B-B14F-4D97-AF65-F5344CB8AC3E}">
        <p14:creationId xmlns:p14="http://schemas.microsoft.com/office/powerpoint/2010/main" val="473805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1" kern="1200" dirty="0">
                <a:solidFill>
                  <a:schemeClr val="tx1"/>
                </a:solidFill>
                <a:effectLst/>
                <a:latin typeface="Arial" charset="0"/>
                <a:ea typeface="+mn-ea"/>
                <a:cs typeface="+mn-cs"/>
              </a:rPr>
              <a:t>A Resolution to establish the Ozanam Orientation as required for new active members, all Officers, Spiritual Advisors in the Society.</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i="1" kern="1200" dirty="0">
                <a:solidFill>
                  <a:schemeClr val="tx1"/>
                </a:solidFill>
                <a:effectLst/>
                <a:latin typeface="Arial" charset="0"/>
                <a:ea typeface="+mn-ea"/>
                <a:cs typeface="+mn-cs"/>
              </a:rPr>
              <a:t>Whereas</a:t>
            </a:r>
            <a:r>
              <a:rPr lang="en-US" sz="1200" kern="1200" dirty="0">
                <a:solidFill>
                  <a:schemeClr val="tx1"/>
                </a:solidFill>
                <a:effectLst/>
                <a:latin typeface="Arial" charset="0"/>
                <a:ea typeface="+mn-ea"/>
                <a:cs typeface="+mn-cs"/>
              </a:rPr>
              <a:t> the Ozanam Orientation has been approved by the National Council as the program through which members are introduced to the Society, and</a:t>
            </a:r>
          </a:p>
          <a:p>
            <a:r>
              <a:rPr lang="en-US" sz="1200" b="1" i="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b="1" i="1" kern="1200" dirty="0">
                <a:solidFill>
                  <a:schemeClr val="tx1"/>
                </a:solidFill>
                <a:effectLst/>
                <a:latin typeface="Arial" charset="0"/>
                <a:ea typeface="+mn-ea"/>
                <a:cs typeface="+mn-cs"/>
              </a:rPr>
              <a:t>Whereas</a:t>
            </a:r>
            <a:r>
              <a:rPr lang="en-US" sz="1200" i="1" kern="12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experience has proven the value of the Ozanam Orientation in preparing new and existing members of the Society to better understand the mission, spirituality, organization, history, Rule, accountability, strategic plan and home visitation aspects of the Society, and</a:t>
            </a:r>
          </a:p>
          <a:p>
            <a:r>
              <a:rPr lang="en-US" sz="1200" kern="1200" dirty="0">
                <a:solidFill>
                  <a:schemeClr val="tx1"/>
                </a:solidFill>
                <a:effectLst/>
                <a:latin typeface="Arial" charset="0"/>
                <a:ea typeface="+mn-ea"/>
                <a:cs typeface="+mn-cs"/>
              </a:rPr>
              <a:t> </a:t>
            </a:r>
          </a:p>
          <a:p>
            <a:r>
              <a:rPr lang="en-US" sz="1200" b="1" i="1" kern="1200" dirty="0">
                <a:solidFill>
                  <a:schemeClr val="tx1"/>
                </a:solidFill>
                <a:effectLst/>
                <a:latin typeface="Arial" charset="0"/>
                <a:ea typeface="+mn-ea"/>
                <a:cs typeface="+mn-cs"/>
              </a:rPr>
              <a:t>Whereas</a:t>
            </a:r>
            <a:r>
              <a:rPr lang="en-US" sz="1200" kern="1200" dirty="0">
                <a:solidFill>
                  <a:schemeClr val="tx1"/>
                </a:solidFill>
                <a:effectLst/>
                <a:latin typeface="Arial" charset="0"/>
                <a:ea typeface="+mn-ea"/>
                <a:cs typeface="+mn-cs"/>
              </a:rPr>
              <a:t> the Society has now developed the capacity to present the Ozanam Orientation in all Regions and through the Regions to Councils and Isolated Conferences;</a:t>
            </a:r>
          </a:p>
          <a:p>
            <a:r>
              <a:rPr lang="en-US" sz="1200" kern="1200" dirty="0">
                <a:solidFill>
                  <a:schemeClr val="tx1"/>
                </a:solidFill>
                <a:effectLst/>
                <a:latin typeface="Arial" charset="0"/>
                <a:ea typeface="+mn-ea"/>
                <a:cs typeface="+mn-cs"/>
              </a:rPr>
              <a:t> </a:t>
            </a:r>
          </a:p>
          <a:p>
            <a:r>
              <a:rPr lang="en-US" sz="1200" b="1" i="1" kern="1200" dirty="0">
                <a:solidFill>
                  <a:schemeClr val="tx1"/>
                </a:solidFill>
                <a:effectLst/>
                <a:latin typeface="Arial" charset="0"/>
                <a:ea typeface="+mn-ea"/>
                <a:cs typeface="+mn-cs"/>
              </a:rPr>
              <a:t>Therefore be it  Resolved</a:t>
            </a:r>
            <a:r>
              <a:rPr lang="en-US" sz="1200" kern="1200" dirty="0">
                <a:solidFill>
                  <a:schemeClr val="tx1"/>
                </a:solidFill>
                <a:effectLst/>
                <a:latin typeface="Arial" charset="0"/>
                <a:ea typeface="+mn-ea"/>
                <a:cs typeface="+mn-cs"/>
              </a:rPr>
              <a:t> that the National Board of Directors recommends that the National Council require that:</a:t>
            </a:r>
          </a:p>
          <a:p>
            <a:pPr lvl="0"/>
            <a:r>
              <a:rPr lang="en-US" sz="1200" kern="1200" dirty="0">
                <a:solidFill>
                  <a:schemeClr val="tx1"/>
                </a:solidFill>
                <a:effectLst/>
                <a:latin typeface="Arial" charset="0"/>
                <a:ea typeface="+mn-ea"/>
                <a:cs typeface="+mn-cs"/>
              </a:rPr>
              <a:t>All new active members must attend Ozanam Orientation within one year.</a:t>
            </a:r>
            <a:endParaRPr lang="en-US" dirty="0">
              <a:effectLst/>
            </a:endParaRPr>
          </a:p>
          <a:p>
            <a:pPr lvl="0"/>
            <a:r>
              <a:rPr lang="en-US" sz="1200" kern="1200" dirty="0">
                <a:solidFill>
                  <a:schemeClr val="tx1"/>
                </a:solidFill>
                <a:effectLst/>
                <a:latin typeface="Arial" charset="0"/>
                <a:ea typeface="+mn-ea"/>
                <a:cs typeface="+mn-cs"/>
              </a:rPr>
              <a:t>All existing members of the Society should be required by their Councils to attend an Ozanam Orientation in order to reacquaint themselves with the “spirituality and heritage” of the Society and prepare themselves to enter the “Vincentian Pathway” process .</a:t>
            </a:r>
            <a:endParaRPr lang="en-US" dirty="0">
              <a:effectLst/>
            </a:endParaRPr>
          </a:p>
          <a:p>
            <a:pPr lvl="0"/>
            <a:r>
              <a:rPr lang="en-US" sz="1200" kern="1200" dirty="0">
                <a:solidFill>
                  <a:schemeClr val="tx1"/>
                </a:solidFill>
                <a:effectLst/>
                <a:latin typeface="Arial" charset="0"/>
                <a:ea typeface="+mn-ea"/>
                <a:cs typeface="+mn-cs"/>
              </a:rPr>
              <a:t>The Ozanam Orientation should be taken before taking office, for all Council and Conference officers and Spiritual Advisors, but must be taken within one year after taking office.  All Executive Directors are required to take the Ozanam Orientation within one year of being hired.</a:t>
            </a:r>
            <a:endParaRPr lang="en-US" dirty="0">
              <a:effectLst/>
            </a:endParaRPr>
          </a:p>
          <a:p>
            <a:pPr lvl="0"/>
            <a:r>
              <a:rPr lang="en-US" sz="1200" kern="1200" dirty="0">
                <a:solidFill>
                  <a:schemeClr val="tx1"/>
                </a:solidFill>
                <a:effectLst/>
                <a:latin typeface="Arial" charset="0"/>
                <a:ea typeface="+mn-ea"/>
                <a:cs typeface="+mn-cs"/>
              </a:rPr>
              <a:t>The effective date for this resolution is January 1, 2012.</a:t>
            </a:r>
            <a:endParaRPr lang="en-US" dirty="0">
              <a:effectLst/>
            </a:endParaRPr>
          </a:p>
          <a:p>
            <a:r>
              <a:rPr lang="en-US" sz="1200" kern="1200" dirty="0">
                <a:solidFill>
                  <a:schemeClr val="tx1"/>
                </a:solidFill>
                <a:effectLst/>
                <a:latin typeface="Arial" charset="0"/>
                <a:ea typeface="+mn-ea"/>
                <a:cs typeface="+mn-cs"/>
              </a:rPr>
              <a:t>The category of this Resolution is </a:t>
            </a:r>
            <a:r>
              <a:rPr lang="en-US" sz="1200" b="1" kern="1200" dirty="0">
                <a:solidFill>
                  <a:schemeClr val="tx1"/>
                </a:solidFill>
                <a:effectLst/>
                <a:latin typeface="Arial" charset="0"/>
                <a:ea typeface="+mn-ea"/>
                <a:cs typeface="+mn-cs"/>
              </a:rPr>
              <a:t>Formation and Training</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Resolution number: </a:t>
            </a:r>
            <a:r>
              <a:rPr lang="en-US" sz="1200" b="1" kern="1200" dirty="0">
                <a:solidFill>
                  <a:schemeClr val="tx1"/>
                </a:solidFill>
                <a:effectLst/>
                <a:latin typeface="Arial" charset="0"/>
                <a:ea typeface="+mn-ea"/>
                <a:cs typeface="+mn-cs"/>
              </a:rPr>
              <a:t>6/16/2010-11 93</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Board of Directors Approved June 17, 2011</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National Council Approved September 2, 2011</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endParaRPr lang="en-US" dirty="0"/>
          </a:p>
        </p:txBody>
      </p:sp>
      <p:sp>
        <p:nvSpPr>
          <p:cNvPr id="4" name="Header Placeholder 3"/>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812288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“training” is a type of “intellectual formation”)</a:t>
            </a:r>
          </a:p>
        </p:txBody>
      </p:sp>
      <p:sp>
        <p:nvSpPr>
          <p:cNvPr id="4" name="Slide Number Placeholder 3"/>
          <p:cNvSpPr>
            <a:spLocks noGrp="1"/>
          </p:cNvSpPr>
          <p:nvPr>
            <p:ph type="sldNum" sz="quarter" idx="5"/>
          </p:nvPr>
        </p:nvSpPr>
        <p:spPr/>
        <p:txBody>
          <a:bodyPr/>
          <a:lstStyle/>
          <a:p>
            <a:fld id="{8ADB6D53-B1D7-C34F-B376-3F0D6F92F439}" type="slidenum">
              <a:rPr lang="en-US" smtClean="0"/>
              <a:t>32</a:t>
            </a:fld>
            <a:endParaRPr lang="en-US"/>
          </a:p>
        </p:txBody>
      </p:sp>
    </p:spTree>
    <p:extLst>
      <p:ext uri="{BB962C8B-B14F-4D97-AF65-F5344CB8AC3E}">
        <p14:creationId xmlns:p14="http://schemas.microsoft.com/office/powerpoint/2010/main" val="2503678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used to be a lot longer!</a:t>
            </a:r>
          </a:p>
        </p:txBody>
      </p:sp>
      <p:sp>
        <p:nvSpPr>
          <p:cNvPr id="4" name="Slide Number Placeholder 3"/>
          <p:cNvSpPr>
            <a:spLocks noGrp="1"/>
          </p:cNvSpPr>
          <p:nvPr>
            <p:ph type="sldNum" sz="quarter" idx="5"/>
          </p:nvPr>
        </p:nvSpPr>
        <p:spPr/>
        <p:txBody>
          <a:bodyPr/>
          <a:lstStyle/>
          <a:p>
            <a:fld id="{8ADB6D53-B1D7-C34F-B376-3F0D6F92F439}" type="slidenum">
              <a:rPr lang="en-US" smtClean="0"/>
              <a:t>34</a:t>
            </a:fld>
            <a:endParaRPr lang="en-US"/>
          </a:p>
        </p:txBody>
      </p:sp>
    </p:spTree>
    <p:extLst>
      <p:ext uri="{BB962C8B-B14F-4D97-AF65-F5344CB8AC3E}">
        <p14:creationId xmlns:p14="http://schemas.microsoft.com/office/powerpoint/2010/main" val="3074229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35</a:t>
            </a:fld>
            <a:endParaRPr lang="en-US"/>
          </a:p>
        </p:txBody>
      </p:sp>
    </p:spTree>
    <p:extLst>
      <p:ext uri="{BB962C8B-B14F-4D97-AF65-F5344CB8AC3E}">
        <p14:creationId xmlns:p14="http://schemas.microsoft.com/office/powerpoint/2010/main" val="2469188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The Ozanam Orientation is taught by Formators and Presenters, who have overlapping but distinct roles. To ensure an effective overall Orientation, at least one organizer must have significant understanding of all its content.  This is the role of the Formator, who oversees the entire program and may also present one or multiple sections.  The Formator is supported by Presenters, who have been trained to deliver one or more (but not all) sections of the orientation. </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36</a:t>
            </a:fld>
            <a:endParaRPr lang="en-US" dirty="0"/>
          </a:p>
        </p:txBody>
      </p:sp>
    </p:spTree>
    <p:extLst>
      <p:ext uri="{BB962C8B-B14F-4D97-AF65-F5344CB8AC3E}">
        <p14:creationId xmlns:p14="http://schemas.microsoft.com/office/powerpoint/2010/main" val="393718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normAutofit fontScale="40000" lnSpcReduction="20000"/>
          </a:bodyPr>
          <a:lstStyle/>
          <a:p>
            <a:r>
              <a:rPr lang="en-US" sz="1200" b="1" kern="1200" dirty="0">
                <a:solidFill>
                  <a:schemeClr val="tx1"/>
                </a:solidFill>
                <a:effectLst/>
                <a:latin typeface="Arial" charset="0"/>
                <a:ea typeface="+mn-ea"/>
                <a:cs typeface="+mn-cs"/>
              </a:rPr>
              <a:t> </a:t>
            </a:r>
            <a:r>
              <a:rPr lang="x-none" sz="1200" b="1" kern="1200" dirty="0">
                <a:solidFill>
                  <a:schemeClr val="tx1"/>
                </a:solidFill>
                <a:effectLst/>
                <a:latin typeface="Arial" charset="0"/>
                <a:ea typeface="+mn-ea"/>
                <a:cs typeface="+mn-cs"/>
              </a:rPr>
              <a:t>Candidate Requirements</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 Vincentian with normally</a:t>
            </a:r>
            <a:r>
              <a:rPr lang="en-US" sz="1200" kern="1200" dirty="0">
                <a:solidFill>
                  <a:schemeClr val="tx1"/>
                </a:solidFill>
                <a:effectLst/>
                <a:latin typeface="Arial" charset="0"/>
                <a:ea typeface="+mn-ea"/>
                <a:cs typeface="+mn-cs"/>
              </a:rPr>
              <a:t> 3</a:t>
            </a:r>
            <a:r>
              <a:rPr lang="x-none" sz="1200" kern="1200" dirty="0">
                <a:solidFill>
                  <a:schemeClr val="tx1"/>
                </a:solidFill>
                <a:effectLst/>
                <a:latin typeface="Arial" charset="0"/>
                <a:ea typeface="+mn-ea"/>
                <a:cs typeface="+mn-cs"/>
              </a:rPr>
              <a:t> years of experience and approval of Council/Region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Attended an Ozanam Orientation (OO)</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Effective presentation skills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Willingness to grow in knowledge and spirituality of the Society</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Experience in home visitation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Proficient with computers and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Goal</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To prepare Ozanam Orientation Formators to competently present all sections of the Ozanam Orientation</a:t>
            </a:r>
            <a:endParaRPr lang="en-US" sz="1200" kern="1200" dirty="0">
              <a:solidFill>
                <a:schemeClr val="tx1"/>
              </a:solidFill>
              <a:effectLst/>
              <a:latin typeface="Arial" charset="0"/>
              <a:ea typeface="+mn-ea"/>
              <a:cs typeface="+mn-cs"/>
            </a:endParaRPr>
          </a:p>
          <a:p>
            <a:pPr lvl="0"/>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Selection and Approval:</a:t>
            </a:r>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Formators are approved by the </a:t>
            </a:r>
            <a:r>
              <a:rPr lang="en-US" sz="1200" kern="1200" dirty="0">
                <a:solidFill>
                  <a:schemeClr val="tx1"/>
                </a:solidFill>
                <a:effectLst/>
                <a:latin typeface="Arial" charset="0"/>
                <a:ea typeface="+mn-ea"/>
                <a:cs typeface="+mn-cs"/>
              </a:rPr>
              <a:t>Council OO Leader.</a:t>
            </a:r>
          </a:p>
          <a:p>
            <a:pPr lvl="0"/>
            <a:r>
              <a:rPr lang="en-US" sz="1200" kern="1200" dirty="0">
                <a:solidFill>
                  <a:schemeClr val="tx1"/>
                </a:solidFill>
                <a:effectLst/>
                <a:latin typeface="Arial" charset="0"/>
                <a:ea typeface="+mn-ea"/>
                <a:cs typeface="+mn-cs"/>
              </a:rPr>
              <a:t>Presenters are trained by their Council Formators</a:t>
            </a:r>
          </a:p>
          <a:p>
            <a:pPr lvl="0"/>
            <a:r>
              <a:rPr lang="x-none" sz="1200" kern="1200" dirty="0">
                <a:solidFill>
                  <a:schemeClr val="tx1"/>
                </a:solidFill>
                <a:effectLst/>
                <a:latin typeface="Arial" charset="0"/>
                <a:ea typeface="+mn-ea"/>
                <a:cs typeface="+mn-cs"/>
              </a:rPr>
              <a:t>Formators should have</a:t>
            </a:r>
            <a:r>
              <a:rPr lang="en-US" sz="1200" kern="1200" dirty="0">
                <a:solidFill>
                  <a:schemeClr val="tx1"/>
                </a:solidFill>
                <a:effectLst/>
                <a:latin typeface="Arial" charset="0"/>
                <a:ea typeface="+mn-ea"/>
                <a:cs typeface="+mn-cs"/>
              </a:rPr>
              <a:t> the</a:t>
            </a:r>
            <a:r>
              <a:rPr lang="x-none" sz="1200"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Capability to organize, schedule, and set up an Ozanam Orientation.</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Ability to present </a:t>
            </a:r>
            <a:r>
              <a:rPr lang="en-US" sz="1200" kern="1200" dirty="0">
                <a:solidFill>
                  <a:schemeClr val="tx1"/>
                </a:solidFill>
                <a:effectLst/>
                <a:latin typeface="Arial" charset="0"/>
                <a:ea typeface="+mn-ea"/>
                <a:cs typeface="+mn-cs"/>
              </a:rPr>
              <a:t>all </a:t>
            </a:r>
            <a:r>
              <a:rPr lang="x-none" sz="1200" kern="1200" dirty="0">
                <a:solidFill>
                  <a:schemeClr val="tx1"/>
                </a:solidFill>
                <a:effectLst/>
                <a:latin typeface="Arial" charset="0"/>
                <a:ea typeface="+mn-ea"/>
                <a:cs typeface="+mn-cs"/>
              </a:rPr>
              <a:t>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of the Ozanam Orientation.  </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An in-depth knowledge of the Society at the local, regional and national levels so that when a question is presented, they can answer the question accurately.  </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must have a willingness to pursue on-going knowledge of Vincentian spirituality and formation</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Ability to develop skills of presenters and guide presenters to a better capacity for presentations if they need guidance.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Presenters should have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capability to present one or more sections of the Ozanam Orientation.</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Formators and Presenters must</a:t>
            </a:r>
            <a:r>
              <a:rPr lang="x-none" sz="1200" kern="1200" dirty="0">
                <a:solidFill>
                  <a:schemeClr val="tx1"/>
                </a:solidFill>
                <a:effectLst/>
                <a:latin typeface="Arial" charset="0"/>
                <a:ea typeface="+mn-ea"/>
                <a:cs typeface="+mn-cs"/>
              </a:rPr>
              <a:t> have a willingness to grow in an understanding of the: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History, life and spirit of the Founders.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Program of Vincentian Formation.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Use of computers and other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Responsibilities</a:t>
            </a:r>
            <a:r>
              <a:rPr lang="en-US" sz="1200" b="1" kern="1200" dirty="0">
                <a:solidFill>
                  <a:schemeClr val="tx1"/>
                </a:solidFill>
                <a:effectLst/>
                <a:latin typeface="Arial" charset="0"/>
                <a:ea typeface="+mn-ea"/>
                <a:cs typeface="+mn-cs"/>
              </a:rPr>
              <a:t> of a Formator</a:t>
            </a:r>
            <a:r>
              <a:rPr lang="x-none"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Schedule and conduct Ozanam Orientation in conjunction or in collaboration with the Council OO Leader</a:t>
            </a:r>
          </a:p>
          <a:p>
            <a:pPr lvl="0"/>
            <a:r>
              <a:rPr lang="en-US" sz="1200" kern="1200" dirty="0">
                <a:solidFill>
                  <a:schemeClr val="tx1"/>
                </a:solidFill>
                <a:effectLst/>
                <a:latin typeface="Arial" charset="0"/>
                <a:ea typeface="+mn-ea"/>
                <a:cs typeface="+mn-cs"/>
              </a:rPr>
              <a:t>Responsible for ordering and distribution of OO Formation materials</a:t>
            </a:r>
          </a:p>
          <a:p>
            <a:pPr lvl="0"/>
            <a:r>
              <a:rPr lang="en-US" sz="1200" kern="1200" dirty="0">
                <a:solidFill>
                  <a:schemeClr val="tx1"/>
                </a:solidFill>
                <a:effectLst/>
                <a:latin typeface="Arial" charset="0"/>
                <a:ea typeface="+mn-ea"/>
                <a:cs typeface="+mn-cs"/>
              </a:rPr>
              <a:t>Ensure that Vincentians who have attended the OO are entered into the database</a:t>
            </a:r>
          </a:p>
          <a:p>
            <a:pPr lvl="0"/>
            <a:r>
              <a:rPr lang="en-US" sz="1200" kern="1200" dirty="0">
                <a:solidFill>
                  <a:schemeClr val="tx1"/>
                </a:solidFill>
                <a:effectLst/>
                <a:latin typeface="Arial" charset="0"/>
                <a:ea typeface="+mn-ea"/>
                <a:cs typeface="+mn-cs"/>
              </a:rPr>
              <a:t>Some Formators have accepted </a:t>
            </a:r>
            <a:r>
              <a:rPr lang="x-none" sz="1200" kern="1200" dirty="0">
                <a:solidFill>
                  <a:schemeClr val="tx1"/>
                </a:solidFill>
                <a:effectLst/>
                <a:latin typeface="Arial" charset="0"/>
                <a:ea typeface="+mn-ea"/>
                <a:cs typeface="+mn-cs"/>
              </a:rPr>
              <a:t>responsibility for presenting other formation materials in addition to the Ozanam Orientation, such as training Spiritual Advisors, presenting  Invitation to Serve, or conducting workshops on mentoring and the Home Visit, to name just a few.</a:t>
            </a:r>
            <a:endParaRPr lang="en-US" sz="1200" kern="1200" dirty="0">
              <a:solidFill>
                <a:schemeClr val="tx1"/>
              </a:solidFill>
              <a:effectLst/>
              <a:latin typeface="Arial" charset="0"/>
              <a:ea typeface="+mn-ea"/>
              <a:cs typeface="+mn-cs"/>
            </a:endParaRPr>
          </a:p>
          <a:p>
            <a:pPr lvl="0"/>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This is you!  You wouldn’t be here if someone had not already decided this is you.</a:t>
            </a:r>
          </a:p>
          <a:p>
            <a:endParaRPr lang="en-US" altLang="en-US" dirty="0">
              <a:latin typeface="Arial" panose="020B0604020202020204" pitchFamily="34" charset="0"/>
            </a:endParaRPr>
          </a:p>
          <a:p>
            <a:r>
              <a:rPr lang="en-US" altLang="en-US" dirty="0">
                <a:latin typeface="Arial" panose="020B0604020202020204" pitchFamily="34" charset="0"/>
              </a:rPr>
              <a:t>When you, as a Formator, recruit</a:t>
            </a:r>
            <a:r>
              <a:rPr lang="en-US" altLang="en-US" baseline="0" dirty="0">
                <a:latin typeface="Arial" panose="020B0604020202020204" pitchFamily="34" charset="0"/>
              </a:rPr>
              <a:t> presenters, you are looking for the same qualities.</a:t>
            </a:r>
          </a:p>
          <a:p>
            <a:endParaRPr lang="en-US" altLang="en-US" baseline="0" dirty="0">
              <a:latin typeface="Arial" panose="020B0604020202020204" pitchFamily="34" charset="0"/>
            </a:endParaRPr>
          </a:p>
          <a:p>
            <a:r>
              <a:rPr lang="en-US" altLang="en-US" baseline="0" dirty="0">
                <a:latin typeface="Arial" panose="020B0604020202020204" pitchFamily="34" charset="0"/>
              </a:rPr>
              <a:t>Note to OO Coordinator:</a:t>
            </a:r>
          </a:p>
          <a:p>
            <a:r>
              <a:rPr lang="en-US" altLang="en-US" baseline="0" dirty="0">
                <a:latin typeface="Arial" panose="020B0604020202020204" pitchFamily="34" charset="0"/>
              </a:rPr>
              <a:t>This Formator Training is not intended to teach the participant public speaking skills, nor how to handle questions from a group, nor how to manage a group.</a:t>
            </a:r>
          </a:p>
          <a:p>
            <a:r>
              <a:rPr lang="en-US" altLang="en-US" baseline="0" dirty="0">
                <a:latin typeface="Arial" panose="020B0604020202020204" pitchFamily="34" charset="0"/>
              </a:rPr>
              <a:t>These skills cannot be taught in a one- or two-day session.</a:t>
            </a:r>
          </a:p>
          <a:p>
            <a:endParaRPr lang="en-US" altLang="en-US" baseline="0" dirty="0">
              <a:latin typeface="Arial" panose="020B0604020202020204" pitchFamily="34" charset="0"/>
            </a:endParaRPr>
          </a:p>
          <a:p>
            <a:r>
              <a:rPr lang="en-US" altLang="en-US" baseline="0" dirty="0">
                <a:latin typeface="Arial" panose="020B0604020202020204" pitchFamily="34" charset="0"/>
              </a:rPr>
              <a:t>Vincentian leadership should recruit potential Formators and Presenters who already have those skills.</a:t>
            </a:r>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See also Formator Guide section</a:t>
            </a:r>
            <a:r>
              <a:rPr lang="en-US" altLang="en-US" b="1" i="1" dirty="0">
                <a:latin typeface="Arial" panose="020B0604020202020204" pitchFamily="34" charset="0"/>
              </a:rPr>
              <a:t> </a:t>
            </a:r>
            <a:r>
              <a:rPr lang="en-US" altLang="en-US" dirty="0">
                <a:latin typeface="Arial" panose="020B0604020202020204" pitchFamily="34" charset="0"/>
              </a:rPr>
              <a:t>on “Who Should Do the Presentation”.  There is some great advice in</a:t>
            </a:r>
            <a:r>
              <a:rPr lang="en-US" altLang="en-US" baseline="0" dirty="0">
                <a:latin typeface="Arial" panose="020B0604020202020204" pitchFamily="34" charset="0"/>
              </a:rPr>
              <a:t> there.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“Because a person has a great number years of service or has a great knowledge of the Society, that is no guarantee that s/he is a good public speaker.  And not all good public speakers can nimbly handle questions.  A priest may be called on every week (or even daily) to give a homily, but he may never have been called on to lead a discussion or teach</a:t>
            </a:r>
            <a:r>
              <a:rPr lang="en-US" sz="1200" kern="1200" baseline="0" dirty="0">
                <a:solidFill>
                  <a:schemeClr val="tx1"/>
                </a:solidFill>
                <a:effectLst/>
                <a:latin typeface="Arial" charset="0"/>
                <a:ea typeface="+mn-ea"/>
                <a:cs typeface="+mn-cs"/>
              </a:rPr>
              <a:t> a class.”</a:t>
            </a:r>
            <a:endParaRPr lang="en-US" sz="1200" kern="1200" dirty="0">
              <a:solidFill>
                <a:schemeClr val="tx1"/>
              </a:solidFill>
              <a:effectLst/>
              <a:latin typeface="Arial" charset="0"/>
              <a:ea typeface="+mn-ea"/>
              <a:cs typeface="+mn-cs"/>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11225" eaLnBrk="0" hangingPunct="0">
              <a:defRPr sz="2400" b="1" i="1">
                <a:solidFill>
                  <a:schemeClr val="bg1"/>
                </a:solidFill>
                <a:latin typeface="Arial" panose="020B0604020202020204" pitchFamily="34" charset="0"/>
                <a:cs typeface="Arial" panose="020B0604020202020204" pitchFamily="34" charset="0"/>
              </a:defRPr>
            </a:lvl1pPr>
            <a:lvl2pPr marL="742950" indent="-285750" defTabSz="911225" eaLnBrk="0" hangingPunct="0">
              <a:defRPr sz="2400" b="1" i="1">
                <a:solidFill>
                  <a:schemeClr val="bg1"/>
                </a:solidFill>
                <a:latin typeface="Arial" panose="020B0604020202020204" pitchFamily="34" charset="0"/>
                <a:cs typeface="Arial" panose="020B0604020202020204" pitchFamily="34" charset="0"/>
              </a:defRPr>
            </a:lvl2pPr>
            <a:lvl3pPr marL="1143000" indent="-228600" defTabSz="911225" eaLnBrk="0" hangingPunct="0">
              <a:defRPr sz="2400" b="1" i="1">
                <a:solidFill>
                  <a:schemeClr val="bg1"/>
                </a:solidFill>
                <a:latin typeface="Arial" panose="020B0604020202020204" pitchFamily="34" charset="0"/>
                <a:cs typeface="Arial" panose="020B0604020202020204" pitchFamily="34" charset="0"/>
              </a:defRPr>
            </a:lvl3pPr>
            <a:lvl4pPr marL="1600200" indent="-228600" defTabSz="911225" eaLnBrk="0" hangingPunct="0">
              <a:defRPr sz="2400" b="1" i="1">
                <a:solidFill>
                  <a:schemeClr val="bg1"/>
                </a:solidFill>
                <a:latin typeface="Arial" panose="020B0604020202020204" pitchFamily="34" charset="0"/>
                <a:cs typeface="Arial" panose="020B0604020202020204" pitchFamily="34" charset="0"/>
              </a:defRPr>
            </a:lvl4pPr>
            <a:lvl5pPr marL="2057400" indent="-228600" defTabSz="911225" eaLnBrk="0" hangingPunct="0">
              <a:defRPr sz="2400" b="1" i="1">
                <a:solidFill>
                  <a:schemeClr val="bg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9pPr>
          </a:lstStyle>
          <a:p>
            <a:fld id="{9FCB393F-1544-4938-8B25-EBA8FA3D3DD1}" type="slidenum">
              <a:rPr lang="en-US" altLang="en-US" sz="1200"/>
              <a:pPr/>
              <a:t>37</a:t>
            </a:fld>
            <a:endParaRPr lang="en-US" altLang="en-US" sz="1200" dirty="0"/>
          </a:p>
        </p:txBody>
      </p:sp>
    </p:spTree>
    <p:extLst>
      <p:ext uri="{BB962C8B-B14F-4D97-AF65-F5344CB8AC3E}">
        <p14:creationId xmlns:p14="http://schemas.microsoft.com/office/powerpoint/2010/main" val="2903269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Presenters are trained by their Council Formators</a:t>
            </a:r>
          </a:p>
          <a:p>
            <a:pPr lvl="0"/>
            <a:r>
              <a:rPr lang="x-none" sz="1200" kern="1200" dirty="0">
                <a:solidFill>
                  <a:schemeClr val="tx1"/>
                </a:solidFill>
                <a:effectLst/>
                <a:latin typeface="Arial" charset="0"/>
                <a:ea typeface="+mn-ea"/>
                <a:cs typeface="+mn-cs"/>
              </a:rPr>
              <a:t>Presenters should have</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capability to present one or more sections of the Ozanam Orientation.</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Formators and Presenters must</a:t>
            </a:r>
            <a:r>
              <a:rPr lang="x-none" sz="1200" kern="1200" dirty="0">
                <a:solidFill>
                  <a:schemeClr val="tx1"/>
                </a:solidFill>
                <a:effectLst/>
                <a:latin typeface="Arial" charset="0"/>
                <a:ea typeface="+mn-ea"/>
                <a:cs typeface="+mn-cs"/>
              </a:rPr>
              <a:t> have a willingness to grow in an understanding of the: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Charism of the Society and Vincentian spirituality. </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History, life and spirit of the Founders.</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Program of Vincentian Formation.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Use of computers and other technology.</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38</a:t>
            </a:fld>
            <a:endParaRPr lang="en-US" dirty="0"/>
          </a:p>
        </p:txBody>
      </p:sp>
    </p:spTree>
    <p:extLst>
      <p:ext uri="{BB962C8B-B14F-4D97-AF65-F5344CB8AC3E}">
        <p14:creationId xmlns:p14="http://schemas.microsoft.com/office/powerpoint/2010/main" val="167600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x-none" sz="1200" b="1" kern="1200" dirty="0">
                <a:solidFill>
                  <a:schemeClr val="tx1"/>
                </a:solidFill>
                <a:effectLst/>
                <a:latin typeface="Arial" charset="0"/>
                <a:ea typeface="+mn-ea"/>
                <a:cs typeface="+mn-cs"/>
              </a:rPr>
              <a:t>Objectives</a:t>
            </a:r>
            <a:r>
              <a:rPr lang="en-US" sz="1200" b="1" kern="1200" dirty="0">
                <a:solidFill>
                  <a:schemeClr val="tx1"/>
                </a:solidFill>
                <a:effectLst/>
                <a:latin typeface="Arial" charset="0"/>
                <a:ea typeface="+mn-ea"/>
                <a:cs typeface="+mn-cs"/>
              </a:rPr>
              <a:t>:</a:t>
            </a:r>
            <a:r>
              <a:rPr lang="x-none" sz="1200" b="1" kern="1200" dirty="0">
                <a:solidFill>
                  <a:schemeClr val="tx1"/>
                </a:solidFill>
                <a:effectLst/>
                <a:latin typeface="Arial" charset="0"/>
                <a:ea typeface="+mn-ea"/>
                <a:cs typeface="+mn-cs"/>
              </a:rPr>
              <a:t>	</a:t>
            </a:r>
            <a:r>
              <a:rPr lang="x-none" sz="1200" kern="1200" dirty="0">
                <a:solidFill>
                  <a:schemeClr val="tx1"/>
                </a:solidFill>
                <a:effectLst/>
                <a:latin typeface="Arial" charset="0"/>
                <a:ea typeface="+mn-ea"/>
                <a:cs typeface="+mn-cs"/>
              </a:rPr>
              <a:t>Upon completing the training, the participant will have:</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An understanding of the distinction between formation and training, and how that applies to the Ozanam Orientation.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Basic knowledge of and commitment to Vincentian spirituality</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Knowledge of the resources needed to present all sections of the Ozanam Orientation</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A commitment to present the Ozanam Orientation authentically, according to the National Resolution </a:t>
            </a:r>
            <a:r>
              <a:rPr lang="x-none" sz="1200" b="1" kern="1200" dirty="0">
                <a:solidFill>
                  <a:schemeClr val="tx1"/>
                </a:solidFill>
                <a:effectLst/>
                <a:latin typeface="Arial" charset="0"/>
                <a:ea typeface="+mn-ea"/>
                <a:cs typeface="+mn-cs"/>
              </a:rPr>
              <a:t>(Attachment </a:t>
            </a:r>
            <a:r>
              <a:rPr lang="en-US" sz="1200" b="1" kern="1200" dirty="0">
                <a:solidFill>
                  <a:schemeClr val="tx1"/>
                </a:solidFill>
                <a:effectLst/>
                <a:latin typeface="Arial" charset="0"/>
                <a:ea typeface="+mn-ea"/>
                <a:cs typeface="+mn-cs"/>
              </a:rPr>
              <a:t>C</a:t>
            </a:r>
            <a:r>
              <a:rPr lang="x-none"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endParaRPr lang="en-US" dirty="0"/>
          </a:p>
          <a:p>
            <a:r>
              <a:rPr lang="x-none" sz="1200" b="1" kern="1200" dirty="0">
                <a:solidFill>
                  <a:schemeClr val="tx1"/>
                </a:solidFill>
                <a:effectLst/>
                <a:latin typeface="Arial" charset="0"/>
                <a:ea typeface="+mn-ea"/>
                <a:cs typeface="+mn-cs"/>
              </a:rPr>
              <a:t>Procedures for Training</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Regional </a:t>
            </a:r>
            <a:r>
              <a:rPr lang="en-US" sz="1200" kern="1200" dirty="0">
                <a:solidFill>
                  <a:schemeClr val="tx1"/>
                </a:solidFill>
                <a:effectLst/>
                <a:latin typeface="Arial" charset="0"/>
                <a:ea typeface="+mn-ea"/>
                <a:cs typeface="+mn-cs"/>
              </a:rPr>
              <a:t>Ozanam Orientation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and</a:t>
            </a:r>
            <a:r>
              <a:rPr lang="en-US" sz="1200" kern="1200" dirty="0">
                <a:solidFill>
                  <a:schemeClr val="tx1"/>
                </a:solidFill>
                <a:effectLst/>
                <a:latin typeface="Arial" charset="0"/>
                <a:ea typeface="+mn-ea"/>
                <a:cs typeface="+mn-cs"/>
              </a:rPr>
              <a:t>/or</a:t>
            </a:r>
            <a:r>
              <a:rPr lang="x-none" sz="1200" kern="1200" dirty="0">
                <a:solidFill>
                  <a:schemeClr val="tx1"/>
                </a:solidFill>
                <a:effectLst/>
                <a:latin typeface="Arial" charset="0"/>
                <a:ea typeface="+mn-ea"/>
                <a:cs typeface="+mn-cs"/>
              </a:rPr>
              <a:t> Assistant 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will present the Formator Training.</a:t>
            </a:r>
            <a:r>
              <a:rPr lang="en-US" sz="1200" kern="1200" dirty="0">
                <a:solidFill>
                  <a:schemeClr val="tx1"/>
                </a:solidFill>
                <a:effectLst/>
                <a:latin typeface="Arial" charset="0"/>
                <a:ea typeface="+mn-ea"/>
                <a:cs typeface="+mn-cs"/>
              </a:rPr>
              <a:t> (this can be done in person or via the web)</a:t>
            </a:r>
          </a:p>
          <a:p>
            <a:pPr lvl="0"/>
            <a:r>
              <a:rPr lang="x-none" sz="1200" kern="1200" dirty="0">
                <a:solidFill>
                  <a:schemeClr val="tx1"/>
                </a:solidFill>
                <a:effectLst/>
                <a:latin typeface="Arial" charset="0"/>
                <a:ea typeface="+mn-ea"/>
                <a:cs typeface="+mn-cs"/>
              </a:rPr>
              <a:t>Formator training must include substantial practice on the part of the participants, who will give sections of the Ozanam Orientation for each other.</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may design the training to meet the situation and the needs of the participant.</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Evaluation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trainer, or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specifically designated by the trainer, must observe the</a:t>
            </a:r>
            <a:r>
              <a:rPr lang="en-US" sz="1200" kern="1200" dirty="0">
                <a:solidFill>
                  <a:schemeClr val="tx1"/>
                </a:solidFill>
                <a:effectLst/>
                <a:latin typeface="Arial" charset="0"/>
                <a:ea typeface="+mn-ea"/>
                <a:cs typeface="+mn-cs"/>
              </a:rPr>
              <a:t> new</a:t>
            </a:r>
            <a:r>
              <a:rPr lang="x-none" sz="1200" kern="1200" dirty="0">
                <a:solidFill>
                  <a:schemeClr val="tx1"/>
                </a:solidFill>
                <a:effectLst/>
                <a:latin typeface="Arial" charset="0"/>
                <a:ea typeface="+mn-ea"/>
                <a:cs typeface="+mn-cs"/>
              </a:rPr>
              <a:t> Ozanam Orientation Formator who is being trained presenting </a:t>
            </a:r>
            <a:r>
              <a:rPr lang="en-US" sz="1200" kern="1200" dirty="0">
                <a:solidFill>
                  <a:schemeClr val="tx1"/>
                </a:solidFill>
                <a:effectLst/>
                <a:latin typeface="Arial" charset="0"/>
                <a:ea typeface="+mn-ea"/>
                <a:cs typeface="+mn-cs"/>
              </a:rPr>
              <a:t>multiple</a:t>
            </a:r>
            <a:r>
              <a:rPr lang="x-none" sz="1200" kern="1200" dirty="0">
                <a:solidFill>
                  <a:schemeClr val="tx1"/>
                </a:solidFill>
                <a:effectLst/>
                <a:latin typeface="Arial" charset="0"/>
                <a:ea typeface="+mn-ea"/>
                <a:cs typeface="+mn-cs"/>
              </a:rPr>
              <a:t> 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in order to assess if the Objectives have been met.  A live Ozanam Orientation </a:t>
            </a:r>
            <a:r>
              <a:rPr lang="en-US" sz="1200" kern="1200" dirty="0">
                <a:solidFill>
                  <a:schemeClr val="tx1"/>
                </a:solidFill>
                <a:effectLst/>
                <a:latin typeface="Arial" charset="0"/>
                <a:ea typeface="+mn-ea"/>
                <a:cs typeface="+mn-cs"/>
              </a:rPr>
              <a:t>program </a:t>
            </a:r>
            <a:r>
              <a:rPr lang="x-none" sz="1200" kern="1200" dirty="0">
                <a:solidFill>
                  <a:schemeClr val="tx1"/>
                </a:solidFill>
                <a:effectLst/>
                <a:latin typeface="Arial" charset="0"/>
                <a:ea typeface="+mn-ea"/>
                <a:cs typeface="+mn-cs"/>
              </a:rPr>
              <a:t>is preferred but not required.</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person in training is not considered to be a Formator until he/she has met the Objectives as assessed by the </a:t>
            </a:r>
            <a:r>
              <a:rPr lang="en-US" sz="1200" kern="1200" dirty="0">
                <a:solidFill>
                  <a:schemeClr val="tx1"/>
                </a:solidFill>
                <a:effectLst/>
                <a:latin typeface="Arial" charset="0"/>
                <a:ea typeface="+mn-ea"/>
                <a:cs typeface="+mn-cs"/>
              </a:rPr>
              <a:t>OO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en-US" sz="1200" kern="1200" dirty="0">
                <a:solidFill>
                  <a:schemeClr val="tx1"/>
                </a:solidFill>
                <a:effectLst/>
                <a:latin typeface="Arial" charset="0"/>
                <a:ea typeface="+mn-ea"/>
                <a:cs typeface="+mn-cs"/>
              </a:rPr>
              <a:t>.</a:t>
            </a:r>
          </a:p>
          <a:p>
            <a:pPr lvl="1"/>
            <a:r>
              <a:rPr lang="x-none" sz="1200" kern="1200" dirty="0">
                <a:solidFill>
                  <a:schemeClr val="tx1"/>
                </a:solidFill>
                <a:effectLst/>
                <a:latin typeface="Arial" charset="0"/>
                <a:ea typeface="+mn-ea"/>
                <a:cs typeface="+mn-cs"/>
              </a:rPr>
              <a:t>A Commissioning ceremony and pin is highly recommended for both Formators and Presenters.</a:t>
            </a:r>
            <a:br>
              <a:rPr lang="x-none" sz="1200" kern="1200" dirty="0">
                <a:solidFill>
                  <a:schemeClr val="tx1"/>
                </a:solidFill>
                <a:effectLst/>
                <a:latin typeface="Arial" charset="0"/>
                <a:ea typeface="+mn-ea"/>
                <a:cs typeface="+mn-cs"/>
              </a:rPr>
            </a:b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40</a:t>
            </a:fld>
            <a:endParaRPr lang="en-US" dirty="0"/>
          </a:p>
        </p:txBody>
      </p:sp>
    </p:spTree>
    <p:extLst>
      <p:ext uri="{BB962C8B-B14F-4D97-AF65-F5344CB8AC3E}">
        <p14:creationId xmlns:p14="http://schemas.microsoft.com/office/powerpoint/2010/main" val="4128353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b="1" kern="1200" dirty="0">
                <a:solidFill>
                  <a:schemeClr val="tx1"/>
                </a:solidFill>
                <a:effectLst/>
                <a:latin typeface="Arial" charset="0"/>
                <a:ea typeface="+mn-ea"/>
                <a:cs typeface="+mn-cs"/>
              </a:rPr>
              <a:t>Procedures for Training</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Regional </a:t>
            </a:r>
            <a:r>
              <a:rPr lang="en-US" sz="1200" kern="1200" dirty="0">
                <a:solidFill>
                  <a:schemeClr val="tx1"/>
                </a:solidFill>
                <a:effectLst/>
                <a:latin typeface="Arial" charset="0"/>
                <a:ea typeface="+mn-ea"/>
                <a:cs typeface="+mn-cs"/>
              </a:rPr>
              <a:t>Ozanam Orientation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and</a:t>
            </a:r>
            <a:r>
              <a:rPr lang="en-US" sz="1200" kern="1200" dirty="0">
                <a:solidFill>
                  <a:schemeClr val="tx1"/>
                </a:solidFill>
                <a:effectLst/>
                <a:latin typeface="Arial" charset="0"/>
                <a:ea typeface="+mn-ea"/>
                <a:cs typeface="+mn-cs"/>
              </a:rPr>
              <a:t>/or</a:t>
            </a:r>
            <a:r>
              <a:rPr lang="x-none" sz="1200" kern="1200" dirty="0">
                <a:solidFill>
                  <a:schemeClr val="tx1"/>
                </a:solidFill>
                <a:effectLst/>
                <a:latin typeface="Arial" charset="0"/>
                <a:ea typeface="+mn-ea"/>
                <a:cs typeface="+mn-cs"/>
              </a:rPr>
              <a:t> Assistant Lead</a:t>
            </a:r>
            <a:r>
              <a:rPr lang="en-US" sz="1200" kern="1200" dirty="0" err="1">
                <a:solidFill>
                  <a:schemeClr val="tx1"/>
                </a:solidFill>
                <a:effectLst/>
                <a:latin typeface="Arial" charset="0"/>
                <a:ea typeface="+mn-ea"/>
                <a:cs typeface="+mn-cs"/>
              </a:rPr>
              <a:t>er</a:t>
            </a:r>
            <a:r>
              <a:rPr lang="x-none" sz="1200" kern="1200" dirty="0">
                <a:solidFill>
                  <a:schemeClr val="tx1"/>
                </a:solidFill>
                <a:effectLst/>
                <a:latin typeface="Arial" charset="0"/>
                <a:ea typeface="+mn-ea"/>
                <a:cs typeface="+mn-cs"/>
              </a:rPr>
              <a:t> will present the Formator Training.</a:t>
            </a:r>
            <a:r>
              <a:rPr lang="en-US" sz="1200" kern="1200" dirty="0">
                <a:solidFill>
                  <a:schemeClr val="tx1"/>
                </a:solidFill>
                <a:effectLst/>
                <a:latin typeface="Arial" charset="0"/>
                <a:ea typeface="+mn-ea"/>
                <a:cs typeface="+mn-cs"/>
              </a:rPr>
              <a:t> (this can be done in person or via the web)</a:t>
            </a:r>
          </a:p>
          <a:p>
            <a:pPr lvl="0"/>
            <a:r>
              <a:rPr lang="x-none" sz="1200" kern="1200" dirty="0">
                <a:solidFill>
                  <a:schemeClr val="tx1"/>
                </a:solidFill>
                <a:effectLst/>
                <a:latin typeface="Arial" charset="0"/>
                <a:ea typeface="+mn-ea"/>
                <a:cs typeface="+mn-cs"/>
              </a:rPr>
              <a:t>Formator training must include substantial practice on the part of the participants, who will give sections of the Ozanam Orientation for each other.</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may design the training to meet the situation and the needs of the participant.</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r>
              <a:rPr lang="x-none" sz="1200" b="1" kern="1200" dirty="0">
                <a:solidFill>
                  <a:schemeClr val="tx1"/>
                </a:solidFill>
                <a:effectLst/>
                <a:latin typeface="Arial" charset="0"/>
                <a:ea typeface="+mn-ea"/>
                <a:cs typeface="+mn-cs"/>
              </a:rPr>
              <a:t>Evaluation</a:t>
            </a:r>
            <a:r>
              <a:rPr lang="en-US" sz="1200" b="1" kern="1200" dirty="0">
                <a:solidFill>
                  <a:schemeClr val="tx1"/>
                </a:solidFill>
                <a:effectLst/>
                <a:latin typeface="Arial" charset="0"/>
                <a:ea typeface="+mn-ea"/>
                <a:cs typeface="+mn-cs"/>
              </a:rPr>
              <a:t>:</a:t>
            </a:r>
            <a:endParaRPr lang="en-US" sz="11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trainer, or </a:t>
            </a:r>
            <a:r>
              <a:rPr lang="en-US" sz="1200" kern="1200" dirty="0">
                <a:solidFill>
                  <a:schemeClr val="tx1"/>
                </a:solidFill>
                <a:effectLst/>
                <a:latin typeface="Arial" charset="0"/>
                <a:ea typeface="+mn-ea"/>
                <a:cs typeface="+mn-cs"/>
              </a:rPr>
              <a:t>Ozanam Orientation Leader </a:t>
            </a:r>
            <a:r>
              <a:rPr lang="x-none" sz="1200" kern="1200" dirty="0">
                <a:solidFill>
                  <a:schemeClr val="tx1"/>
                </a:solidFill>
                <a:effectLst/>
                <a:latin typeface="Arial" charset="0"/>
                <a:ea typeface="+mn-ea"/>
                <a:cs typeface="+mn-cs"/>
              </a:rPr>
              <a:t>specifically designated by the trainer, must observe the</a:t>
            </a:r>
            <a:r>
              <a:rPr lang="en-US" sz="1200" kern="1200" dirty="0">
                <a:solidFill>
                  <a:schemeClr val="tx1"/>
                </a:solidFill>
                <a:effectLst/>
                <a:latin typeface="Arial" charset="0"/>
                <a:ea typeface="+mn-ea"/>
                <a:cs typeface="+mn-cs"/>
              </a:rPr>
              <a:t> new</a:t>
            </a:r>
            <a:r>
              <a:rPr lang="x-none" sz="1200" kern="1200" dirty="0">
                <a:solidFill>
                  <a:schemeClr val="tx1"/>
                </a:solidFill>
                <a:effectLst/>
                <a:latin typeface="Arial" charset="0"/>
                <a:ea typeface="+mn-ea"/>
                <a:cs typeface="+mn-cs"/>
              </a:rPr>
              <a:t> Ozanam Orientation Formator who is being trained presenting </a:t>
            </a:r>
            <a:r>
              <a:rPr lang="en-US" sz="1200" kern="1200" dirty="0">
                <a:solidFill>
                  <a:schemeClr val="tx1"/>
                </a:solidFill>
                <a:effectLst/>
                <a:latin typeface="Arial" charset="0"/>
                <a:ea typeface="+mn-ea"/>
                <a:cs typeface="+mn-cs"/>
              </a:rPr>
              <a:t>multiple</a:t>
            </a:r>
            <a:r>
              <a:rPr lang="x-none" sz="1200" kern="1200" dirty="0">
                <a:solidFill>
                  <a:schemeClr val="tx1"/>
                </a:solidFill>
                <a:effectLst/>
                <a:latin typeface="Arial" charset="0"/>
                <a:ea typeface="+mn-ea"/>
                <a:cs typeface="+mn-cs"/>
              </a:rPr>
              <a:t> section</a:t>
            </a:r>
            <a:r>
              <a:rPr lang="en-US" sz="1200" kern="1200" dirty="0">
                <a:solidFill>
                  <a:schemeClr val="tx1"/>
                </a:solidFill>
                <a:effectLst/>
                <a:latin typeface="Arial" charset="0"/>
                <a:ea typeface="+mn-ea"/>
                <a:cs typeface="+mn-cs"/>
              </a:rPr>
              <a:t>s</a:t>
            </a:r>
            <a:r>
              <a:rPr lang="x-none" sz="1200" kern="1200" dirty="0">
                <a:solidFill>
                  <a:schemeClr val="tx1"/>
                </a:solidFill>
                <a:effectLst/>
                <a:latin typeface="Arial" charset="0"/>
                <a:ea typeface="+mn-ea"/>
                <a:cs typeface="+mn-cs"/>
              </a:rPr>
              <a:t> in order to assess if the Objectives have been met.  A live Ozanam Orientation </a:t>
            </a:r>
            <a:r>
              <a:rPr lang="en-US" sz="1200" kern="1200" dirty="0">
                <a:solidFill>
                  <a:schemeClr val="tx1"/>
                </a:solidFill>
                <a:effectLst/>
                <a:latin typeface="Arial" charset="0"/>
                <a:ea typeface="+mn-ea"/>
                <a:cs typeface="+mn-cs"/>
              </a:rPr>
              <a:t>program </a:t>
            </a:r>
            <a:r>
              <a:rPr lang="x-none" sz="1200" kern="1200" dirty="0">
                <a:solidFill>
                  <a:schemeClr val="tx1"/>
                </a:solidFill>
                <a:effectLst/>
                <a:latin typeface="Arial" charset="0"/>
                <a:ea typeface="+mn-ea"/>
                <a:cs typeface="+mn-cs"/>
              </a:rPr>
              <a:t>is preferred but not required.</a:t>
            </a:r>
            <a:endParaRPr lang="en-US" sz="1200" kern="1200" dirty="0">
              <a:solidFill>
                <a:schemeClr val="tx1"/>
              </a:solidFill>
              <a:effectLst/>
              <a:latin typeface="Arial" charset="0"/>
              <a:ea typeface="+mn-ea"/>
              <a:cs typeface="+mn-cs"/>
            </a:endParaRPr>
          </a:p>
          <a:p>
            <a:pPr lvl="1"/>
            <a:r>
              <a:rPr lang="x-none" sz="1200" kern="1200" dirty="0">
                <a:solidFill>
                  <a:schemeClr val="tx1"/>
                </a:solidFill>
                <a:effectLst/>
                <a:latin typeface="Arial" charset="0"/>
                <a:ea typeface="+mn-ea"/>
                <a:cs typeface="+mn-cs"/>
              </a:rPr>
              <a:t>The person in training is not considered to be a Formator until he/she has met the Objectives as assessed by the </a:t>
            </a:r>
            <a:r>
              <a:rPr lang="en-US" sz="1200" kern="1200" dirty="0">
                <a:solidFill>
                  <a:schemeClr val="tx1"/>
                </a:solidFill>
                <a:effectLst/>
                <a:latin typeface="Arial" charset="0"/>
                <a:ea typeface="+mn-ea"/>
                <a:cs typeface="+mn-cs"/>
              </a:rPr>
              <a:t>OO </a:t>
            </a:r>
            <a:r>
              <a:rPr lang="x-none" sz="1200" kern="1200" dirty="0">
                <a:solidFill>
                  <a:schemeClr val="tx1"/>
                </a:solidFill>
                <a:effectLst/>
                <a:latin typeface="Arial" charset="0"/>
                <a:ea typeface="+mn-ea"/>
                <a:cs typeface="+mn-cs"/>
              </a:rPr>
              <a:t>Lead</a:t>
            </a:r>
            <a:r>
              <a:rPr lang="en-US" sz="1200" kern="1200" dirty="0" err="1">
                <a:solidFill>
                  <a:schemeClr val="tx1"/>
                </a:solidFill>
                <a:effectLst/>
                <a:latin typeface="Arial" charset="0"/>
                <a:ea typeface="+mn-ea"/>
                <a:cs typeface="+mn-cs"/>
              </a:rPr>
              <a:t>er</a:t>
            </a:r>
            <a:r>
              <a:rPr lang="en-US" sz="1200" kern="1200" dirty="0">
                <a:solidFill>
                  <a:schemeClr val="tx1"/>
                </a:solidFill>
                <a:effectLst/>
                <a:latin typeface="Arial" charset="0"/>
                <a:ea typeface="+mn-ea"/>
                <a:cs typeface="+mn-cs"/>
              </a:rPr>
              <a:t>.</a:t>
            </a:r>
          </a:p>
          <a:p>
            <a:pPr lvl="1"/>
            <a:r>
              <a:rPr lang="x-none" sz="1200" kern="1200" dirty="0">
                <a:solidFill>
                  <a:schemeClr val="tx1"/>
                </a:solidFill>
                <a:effectLst/>
                <a:latin typeface="Arial" charset="0"/>
                <a:ea typeface="+mn-ea"/>
                <a:cs typeface="+mn-cs"/>
              </a:rPr>
              <a:t>A Commissioning ceremony and pin is highly recommended for both Formators and Presenters.</a:t>
            </a:r>
            <a:br>
              <a:rPr lang="x-none" sz="1200" kern="1200" dirty="0">
                <a:solidFill>
                  <a:schemeClr val="tx1"/>
                </a:solidFill>
                <a:effectLst/>
                <a:latin typeface="Arial" charset="0"/>
                <a:ea typeface="+mn-ea"/>
                <a:cs typeface="+mn-cs"/>
              </a:rPr>
            </a:b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41</a:t>
            </a:fld>
            <a:endParaRPr lang="en-US" dirty="0"/>
          </a:p>
        </p:txBody>
      </p:sp>
    </p:spTree>
    <p:extLst>
      <p:ext uri="{BB962C8B-B14F-4D97-AF65-F5344CB8AC3E}">
        <p14:creationId xmlns:p14="http://schemas.microsoft.com/office/powerpoint/2010/main" val="2958201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86855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Speaker notes:  We do encourage you to liven it up with your own exercise.  Different formation teams are comfortable with different types of exercises depending on their backgrounds.</a:t>
            </a:r>
          </a:p>
          <a:p>
            <a:r>
              <a:rPr lang="en-US" sz="1200" kern="1200" dirty="0">
                <a:solidFill>
                  <a:schemeClr val="tx1"/>
                </a:solidFill>
                <a:effectLst/>
                <a:latin typeface="Arial" charset="0"/>
                <a:ea typeface="+mn-ea"/>
                <a:cs typeface="+mn-cs"/>
              </a:rPr>
              <a:t>There’s about 10-15 minutes of buffer time for extra stuff, and of course you can go to 6.5 hours if you like.</a:t>
            </a:r>
          </a:p>
          <a:p>
            <a:r>
              <a:rPr lang="en-US" sz="1200" kern="1200" dirty="0">
                <a:solidFill>
                  <a:schemeClr val="tx1"/>
                </a:solidFill>
                <a:effectLst/>
                <a:latin typeface="Arial" charset="0"/>
                <a:ea typeface="+mn-ea"/>
                <a:cs typeface="+mn-cs"/>
              </a:rPr>
              <a:t>You may add slides – but not so many that your formators cannot teach the standard version</a:t>
            </a:r>
            <a:r>
              <a:rPr lang="en-US" sz="1200" kern="1200" baseline="0" dirty="0">
                <a:solidFill>
                  <a:schemeClr val="tx1"/>
                </a:solidFill>
                <a:effectLst/>
                <a:latin typeface="Arial" charset="0"/>
                <a:ea typeface="+mn-ea"/>
                <a:cs typeface="+mn-cs"/>
              </a:rPr>
              <a:t>.</a:t>
            </a:r>
          </a:p>
          <a:p>
            <a:r>
              <a:rPr lang="en-US" sz="1200" kern="1200" baseline="0" dirty="0">
                <a:solidFill>
                  <a:schemeClr val="tx1"/>
                </a:solidFill>
                <a:effectLst/>
                <a:latin typeface="Arial" charset="0"/>
                <a:ea typeface="+mn-ea"/>
                <a:cs typeface="+mn-cs"/>
              </a:rPr>
              <a:t>You may not change the text on slides</a:t>
            </a:r>
          </a:p>
          <a:p>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 few slides can be dropped in some situations – see Formator’s Guide.</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(If someone asks or you know</a:t>
            </a:r>
            <a:r>
              <a:rPr lang="en-US" sz="1200" kern="1200" baseline="0" dirty="0">
                <a:solidFill>
                  <a:schemeClr val="tx1"/>
                </a:solidFill>
                <a:effectLst/>
                <a:latin typeface="Arial" charset="0"/>
                <a:ea typeface="+mn-ea"/>
                <a:cs typeface="+mn-cs"/>
              </a:rPr>
              <a:t> this is happening).</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You may not replace a section with your own section.</a:t>
            </a:r>
          </a:p>
          <a:p>
            <a:r>
              <a:rPr lang="en-US" sz="1200" kern="1200" dirty="0">
                <a:solidFill>
                  <a:schemeClr val="tx1"/>
                </a:solidFill>
                <a:effectLst/>
                <a:latin typeface="Arial" charset="0"/>
                <a:ea typeface="+mn-ea"/>
                <a:cs typeface="+mn-cs"/>
              </a:rPr>
              <a:t>If you are thinking of writing an entirely new section, please talk to </a:t>
            </a:r>
            <a:r>
              <a:rPr lang="en-US" sz="1200" b="1" i="1" kern="1200" dirty="0">
                <a:solidFill>
                  <a:schemeClr val="tx1"/>
                </a:solidFill>
                <a:effectLst/>
                <a:latin typeface="Arial" charset="0"/>
                <a:ea typeface="+mn-ea"/>
                <a:cs typeface="+mn-cs"/>
              </a:rPr>
              <a:t>the chair of the National Formation Committee Marge McGinley.  svdpmcginley@gmail.com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000000"/>
                </a:solidFill>
                <a:effectLst/>
                <a:uLnTx/>
                <a:uFillTx/>
                <a:latin typeface="Arial" charset="0"/>
                <a:ea typeface="+mn-ea"/>
                <a:cs typeface="+mn-cs"/>
              </a:rPr>
              <a:t>National Ozanam Orientation 2020</a:t>
            </a:r>
          </a:p>
        </p:txBody>
      </p:sp>
      <p:sp>
        <p:nvSpPr>
          <p:cNvPr id="6" name="Slide Number Placeholder 5"/>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CFB1C77-C5F0-455A-A92C-2CB6ACF20C9D}" type="slidenum">
              <a:rPr kumimoji="0" lang="en-US" sz="1100" b="1" i="1"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sz="1100" b="1" i="1"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19620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b="1" kern="1200" dirty="0">
                <a:solidFill>
                  <a:schemeClr val="tx1"/>
                </a:solidFill>
                <a:effectLst/>
                <a:latin typeface="Arial" charset="0"/>
                <a:ea typeface="+mn-ea"/>
                <a:cs typeface="+mn-cs"/>
              </a:rPr>
              <a:t>Developing an Ozanam Orientation Team</a:t>
            </a:r>
            <a:r>
              <a:rPr lang="en-US" sz="1200" b="1" kern="1200" dirty="0">
                <a:solidFill>
                  <a:schemeClr val="tx1"/>
                </a:solidFill>
                <a:effectLst/>
                <a:latin typeface="Arial" charset="0"/>
                <a:ea typeface="+mn-ea"/>
                <a:cs typeface="+mn-cs"/>
              </a:rPr>
              <a:t>:</a:t>
            </a:r>
            <a:endParaRPr lang="en-US" sz="1200" kern="1200" dirty="0">
              <a:solidFill>
                <a:schemeClr val="tx1"/>
              </a:solidFill>
              <a:effectLst/>
              <a:latin typeface="Arial" charset="0"/>
              <a:ea typeface="+mn-ea"/>
              <a:cs typeface="+mn-cs"/>
            </a:endParaRPr>
          </a:p>
          <a:p>
            <a:pPr lvl="0"/>
            <a:r>
              <a:rPr lang="x-none" sz="1200" kern="1200" dirty="0">
                <a:solidFill>
                  <a:schemeClr val="tx1"/>
                </a:solidFill>
                <a:effectLst/>
                <a:latin typeface="Arial" charset="0"/>
                <a:ea typeface="+mn-ea"/>
                <a:cs typeface="+mn-cs"/>
              </a:rPr>
              <a:t>The Ozanam Orientation Formator may train OO Presenters for selected sections of the Ozanam Orientation.  Presenters can give sections as a member of a team under the supervision of a trained Ozanam Orientation Formator.  </a:t>
            </a:r>
            <a:endParaRPr lang="en-US" sz="1200"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44</a:t>
            </a:fld>
            <a:endParaRPr lang="en-US" dirty="0"/>
          </a:p>
        </p:txBody>
      </p:sp>
    </p:spTree>
    <p:extLst>
      <p:ext uri="{BB962C8B-B14F-4D97-AF65-F5344CB8AC3E}">
        <p14:creationId xmlns:p14="http://schemas.microsoft.com/office/powerpoint/2010/main" val="39143273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takes all of us to animate the Vincentian Ministry, to follow in the footsteps of Jesus Christ , to imitate his outpouring of Love for our Brothers and Sisters in need</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45</a:t>
            </a:fld>
            <a:endParaRPr lang="en-US" dirty="0"/>
          </a:p>
        </p:txBody>
      </p:sp>
    </p:spTree>
    <p:extLst>
      <p:ext uri="{BB962C8B-B14F-4D97-AF65-F5344CB8AC3E}">
        <p14:creationId xmlns:p14="http://schemas.microsoft.com/office/powerpoint/2010/main" val="8615398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this slide, focus on the formation tripod and the importance of a supportive servant leader…..Formators are essential as organizers and teachers, spiritual advisors as encouragers and animators, but the leader must bring focus and energy within the conference and council</a:t>
            </a:r>
          </a:p>
          <a:p>
            <a:endParaRPr lang="en-US" dirty="0"/>
          </a:p>
        </p:txBody>
      </p:sp>
      <p:sp>
        <p:nvSpPr>
          <p:cNvPr id="4" name="Slide Number Placeholder 3"/>
          <p:cNvSpPr>
            <a:spLocks noGrp="1"/>
          </p:cNvSpPr>
          <p:nvPr>
            <p:ph type="sldNum" sz="quarter" idx="10"/>
          </p:nvPr>
        </p:nvSpPr>
        <p:spPr/>
        <p:txBody>
          <a:bodyPr/>
          <a:lstStyle/>
          <a:p>
            <a:fld id="{512FC3EF-C586-7547-9FAF-4DB25377F3E6}" type="slidenum">
              <a:rPr lang="en-US" smtClean="0"/>
              <a:t>47</a:t>
            </a:fld>
            <a:endParaRPr lang="en-US"/>
          </a:p>
        </p:txBody>
      </p:sp>
    </p:spTree>
    <p:extLst>
      <p:ext uri="{BB962C8B-B14F-4D97-AF65-F5344CB8AC3E}">
        <p14:creationId xmlns:p14="http://schemas.microsoft.com/office/powerpoint/2010/main" val="1092044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pPr>
              <a:defRPr/>
            </a:pPr>
            <a:r>
              <a:rPr lang="en-US" baseline="0" dirty="0"/>
              <a:t>A plan helps things get accomplished.  It’s good to have the OO across the diocese so Vincentians don’t have to travel too far.  </a:t>
            </a:r>
          </a:p>
          <a:p>
            <a:pPr>
              <a:defRPr/>
            </a:pPr>
            <a:r>
              <a:rPr lang="en-US" baseline="0" dirty="0"/>
              <a:t>Teams of 1 </a:t>
            </a:r>
            <a:r>
              <a:rPr lang="en-US" baseline="0" dirty="0" err="1"/>
              <a:t>Formator</a:t>
            </a:r>
            <a:r>
              <a:rPr lang="en-US" baseline="0" dirty="0"/>
              <a:t> and 2-4 Presenters help with the scheduling so no one has to be at every OO scheduled.  </a:t>
            </a:r>
          </a:p>
          <a:p>
            <a:pPr>
              <a:defRPr/>
            </a:pPr>
            <a:r>
              <a:rPr lang="en-US" baseline="0" dirty="0"/>
              <a:t>In conjunction with the council president and council SA plan for regular trainings for District Councils and Conference SA.  Assist with plans for </a:t>
            </a:r>
            <a:r>
              <a:rPr lang="en-US" baseline="0" dirty="0" err="1"/>
              <a:t>commissionings</a:t>
            </a:r>
            <a:r>
              <a:rPr lang="en-US" baseline="0" dirty="0"/>
              <a:t>, retreats, </a:t>
            </a:r>
            <a:r>
              <a:rPr lang="en-US" baseline="0" dirty="0" err="1"/>
              <a:t>etc</a:t>
            </a:r>
            <a:endParaRPr lang="en-US" baseline="0" dirty="0"/>
          </a:p>
          <a:p>
            <a:pPr>
              <a:defRPr/>
            </a:pPr>
            <a:r>
              <a:rPr lang="en-US" baseline="0" dirty="0"/>
              <a:t>Works also with systemic change chairs, VOP chairs, Youth and Young Adult and Diversity committees.</a:t>
            </a:r>
          </a:p>
          <a:p>
            <a:pPr>
              <a:defRPr/>
            </a:pPr>
            <a:endParaRPr lang="en-US" baseline="0" dirty="0"/>
          </a:p>
          <a:p>
            <a:pPr>
              <a:defRPr/>
            </a:pPr>
            <a:r>
              <a:rPr lang="en-US" baseline="0" dirty="0"/>
              <a:t>Regularly conduct Ozanam Orientations (next slide)</a:t>
            </a:r>
            <a:endParaRPr lang="en-US" dirty="0"/>
          </a:p>
        </p:txBody>
      </p:sp>
    </p:spTree>
    <p:extLst>
      <p:ext uri="{BB962C8B-B14F-4D97-AF65-F5344CB8AC3E}">
        <p14:creationId xmlns:p14="http://schemas.microsoft.com/office/powerpoint/2010/main" val="34444543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54</a:t>
            </a:fld>
            <a:endParaRPr lang="en-US"/>
          </a:p>
        </p:txBody>
      </p:sp>
    </p:spTree>
    <p:extLst>
      <p:ext uri="{BB962C8B-B14F-4D97-AF65-F5344CB8AC3E}">
        <p14:creationId xmlns:p14="http://schemas.microsoft.com/office/powerpoint/2010/main" val="10438542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57</a:t>
            </a:fld>
            <a:endParaRPr lang="en-US"/>
          </a:p>
        </p:txBody>
      </p:sp>
    </p:spTree>
    <p:extLst>
      <p:ext uri="{BB962C8B-B14F-4D97-AF65-F5344CB8AC3E}">
        <p14:creationId xmlns:p14="http://schemas.microsoft.com/office/powerpoint/2010/main" val="15100101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looks like a lot of duties, right?  So when you gather your team, encourage</a:t>
            </a:r>
            <a:r>
              <a:rPr lang="en-US" baseline="0" dirty="0"/>
              <a:t> everyone to learn and be able to assist with each aspect.  As you bring on new presenters, assign a mentor to work with them.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58</a:t>
            </a:fld>
            <a:endParaRPr lang="en-US" dirty="0"/>
          </a:p>
        </p:txBody>
      </p:sp>
    </p:spTree>
    <p:extLst>
      <p:ext uri="{BB962C8B-B14F-4D97-AF65-F5344CB8AC3E}">
        <p14:creationId xmlns:p14="http://schemas.microsoft.com/office/powerpoint/2010/main" val="1931164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r>
              <a:rPr lang="en-US" altLang="en-US" dirty="0">
                <a:latin typeface="Arial" panose="020B0604020202020204" pitchFamily="34" charset="0"/>
              </a:rPr>
              <a:t>Explain why the size and the multiple conferences are good.</a:t>
            </a:r>
          </a:p>
          <a:p>
            <a:r>
              <a:rPr lang="en-US" altLang="en-US" dirty="0">
                <a:latin typeface="Arial" panose="020B0604020202020204" pitchFamily="34" charset="0"/>
              </a:rPr>
              <a:t>A group of at least 10 but not more than 40 is a good-sized group.  There</a:t>
            </a:r>
            <a:r>
              <a:rPr lang="en-US" altLang="en-US" baseline="0" dirty="0">
                <a:latin typeface="Arial" panose="020B0604020202020204" pitchFamily="34" charset="0"/>
              </a:rPr>
              <a:t> is time for conversation and sharing.  Having members from more than one conference also encourages sharing of best practices.  We can all learn from each other. </a:t>
            </a:r>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11225" eaLnBrk="0" hangingPunct="0">
              <a:defRPr sz="2400" b="1" i="1">
                <a:solidFill>
                  <a:schemeClr val="bg1"/>
                </a:solidFill>
                <a:latin typeface="Arial" panose="020B0604020202020204" pitchFamily="34" charset="0"/>
                <a:cs typeface="Arial" panose="020B0604020202020204" pitchFamily="34" charset="0"/>
              </a:defRPr>
            </a:lvl1pPr>
            <a:lvl2pPr marL="742950" indent="-285750" defTabSz="911225" eaLnBrk="0" hangingPunct="0">
              <a:defRPr sz="2400" b="1" i="1">
                <a:solidFill>
                  <a:schemeClr val="bg1"/>
                </a:solidFill>
                <a:latin typeface="Arial" panose="020B0604020202020204" pitchFamily="34" charset="0"/>
                <a:cs typeface="Arial" panose="020B0604020202020204" pitchFamily="34" charset="0"/>
              </a:defRPr>
            </a:lvl2pPr>
            <a:lvl3pPr marL="1143000" indent="-228600" defTabSz="911225" eaLnBrk="0" hangingPunct="0">
              <a:defRPr sz="2400" b="1" i="1">
                <a:solidFill>
                  <a:schemeClr val="bg1"/>
                </a:solidFill>
                <a:latin typeface="Arial" panose="020B0604020202020204" pitchFamily="34" charset="0"/>
                <a:cs typeface="Arial" panose="020B0604020202020204" pitchFamily="34" charset="0"/>
              </a:defRPr>
            </a:lvl3pPr>
            <a:lvl4pPr marL="1600200" indent="-228600" defTabSz="911225" eaLnBrk="0" hangingPunct="0">
              <a:defRPr sz="2400" b="1" i="1">
                <a:solidFill>
                  <a:schemeClr val="bg1"/>
                </a:solidFill>
                <a:latin typeface="Arial" panose="020B0604020202020204" pitchFamily="34" charset="0"/>
                <a:cs typeface="Arial" panose="020B0604020202020204" pitchFamily="34" charset="0"/>
              </a:defRPr>
            </a:lvl4pPr>
            <a:lvl5pPr marL="2057400" indent="-228600" defTabSz="911225" eaLnBrk="0" hangingPunct="0">
              <a:defRPr sz="2400" b="1" i="1">
                <a:solidFill>
                  <a:schemeClr val="bg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cs typeface="Arial" panose="020B0604020202020204" pitchFamily="34" charset="0"/>
              </a:defRPr>
            </a:lvl9pPr>
          </a:lstStyle>
          <a:p>
            <a:fld id="{97CB1C23-7E1C-4F7F-ACA4-622D6C29CD73}" type="slidenum">
              <a:rPr lang="en-US" altLang="en-US" sz="1200"/>
              <a:pPr/>
              <a:t>59</a:t>
            </a:fld>
            <a:endParaRPr lang="en-US" altLang="en-US" sz="1200" dirty="0"/>
          </a:p>
        </p:txBody>
      </p:sp>
    </p:spTree>
    <p:extLst>
      <p:ext uri="{BB962C8B-B14F-4D97-AF65-F5344CB8AC3E}">
        <p14:creationId xmlns:p14="http://schemas.microsoft.com/office/powerpoint/2010/main" val="29467917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0"/>
            <a:endParaRPr lang="en-US" sz="1300" b="1"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60</a:t>
            </a:fld>
            <a:endParaRPr lang="en-US" dirty="0"/>
          </a:p>
        </p:txBody>
      </p:sp>
    </p:spTree>
    <p:extLst>
      <p:ext uri="{BB962C8B-B14F-4D97-AF65-F5344CB8AC3E}">
        <p14:creationId xmlns:p14="http://schemas.microsoft.com/office/powerpoint/2010/main" val="37450298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stand up in front</a:t>
            </a:r>
            <a:r>
              <a:rPr lang="en-US" baseline="0" dirty="0"/>
              <a:t> of the attendees and read the slides.  They will read the slides and you as the presenter adds stories to make it pertinent.</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62</a:t>
            </a:fld>
            <a:endParaRPr lang="en-US" dirty="0"/>
          </a:p>
        </p:txBody>
      </p:sp>
    </p:spTree>
    <p:extLst>
      <p:ext uri="{BB962C8B-B14F-4D97-AF65-F5344CB8AC3E}">
        <p14:creationId xmlns:p14="http://schemas.microsoft.com/office/powerpoint/2010/main" val="2560191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Formation team should have a budget that allows for everything</a:t>
            </a:r>
            <a:r>
              <a:rPr lang="en-US" baseline="0" dirty="0"/>
              <a:t> needed to present all the required trainings.  A good suggestion is funding to begin a library.  Share our library.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63</a:t>
            </a:fld>
            <a:endParaRPr lang="en-US" dirty="0"/>
          </a:p>
        </p:txBody>
      </p:sp>
    </p:spTree>
    <p:extLst>
      <p:ext uri="{BB962C8B-B14F-4D97-AF65-F5344CB8AC3E}">
        <p14:creationId xmlns:p14="http://schemas.microsoft.com/office/powerpoint/2010/main" val="24693099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65</a:t>
            </a:fld>
            <a:endParaRPr lang="en-US" dirty="0"/>
          </a:p>
        </p:txBody>
      </p:sp>
    </p:spTree>
    <p:extLst>
      <p:ext uri="{BB962C8B-B14F-4D97-AF65-F5344CB8AC3E}">
        <p14:creationId xmlns:p14="http://schemas.microsoft.com/office/powerpoint/2010/main" val="17656445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Formator's manual is also on flash drive in electronic form</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67</a:t>
            </a:fld>
            <a:endParaRPr lang="en-US" dirty="0"/>
          </a:p>
        </p:txBody>
      </p:sp>
    </p:spTree>
    <p:extLst>
      <p:ext uri="{BB962C8B-B14F-4D97-AF65-F5344CB8AC3E}">
        <p14:creationId xmlns:p14="http://schemas.microsoft.com/office/powerpoint/2010/main" val="41374724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things you need to put on an Ozanam Orientation</a:t>
            </a:r>
          </a:p>
          <a:p>
            <a:pPr defTabSz="964052">
              <a:defRPr/>
            </a:pPr>
            <a:r>
              <a:rPr lang="en-US" dirty="0"/>
              <a:t>Participant’s</a:t>
            </a:r>
            <a:r>
              <a:rPr lang="en-US" baseline="0" dirty="0"/>
              <a:t> Guide </a:t>
            </a:r>
            <a:r>
              <a:rPr lang="en-US" dirty="0"/>
              <a:t>PDF:  It’s usually cheaper</a:t>
            </a:r>
            <a:r>
              <a:rPr lang="en-US" baseline="0" dirty="0"/>
              <a:t> to order the Participant’s Guide from National, but if you are a few copies short, you can print your own.</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68</a:t>
            </a:fld>
            <a:endParaRPr lang="en-US" dirty="0"/>
          </a:p>
        </p:txBody>
      </p:sp>
    </p:spTree>
    <p:extLst>
      <p:ext uri="{BB962C8B-B14F-4D97-AF65-F5344CB8AC3E}">
        <p14:creationId xmlns:p14="http://schemas.microsoft.com/office/powerpoint/2010/main" val="35461211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copies of the checklist.  It’s in “Formator Tools”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69</a:t>
            </a:fld>
            <a:endParaRPr lang="en-US" dirty="0"/>
          </a:p>
        </p:txBody>
      </p:sp>
    </p:spTree>
    <p:extLst>
      <p:ext uri="{BB962C8B-B14F-4D97-AF65-F5344CB8AC3E}">
        <p14:creationId xmlns:p14="http://schemas.microsoft.com/office/powerpoint/2010/main" val="13554823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We’ll go over this later in the class</a:t>
            </a:r>
          </a:p>
          <a:p>
            <a:endParaRPr lang="en-US" baseline="0" dirty="0"/>
          </a:p>
          <a:p>
            <a:r>
              <a:rPr lang="en-US" baseline="0" dirty="0"/>
              <a:t>They really must read the resolutions and guidelines.</a:t>
            </a:r>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70</a:t>
            </a:fld>
            <a:endParaRPr lang="en-US" dirty="0"/>
          </a:p>
        </p:txBody>
      </p:sp>
    </p:spTree>
    <p:extLst>
      <p:ext uri="{BB962C8B-B14F-4D97-AF65-F5344CB8AC3E}">
        <p14:creationId xmlns:p14="http://schemas.microsoft.com/office/powerpoint/2010/main" val="28622337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r>
              <a:rPr lang="en-US" altLang="en-US" dirty="0">
                <a:latin typeface="Arial" panose="020B0604020202020204" pitchFamily="34" charset="0"/>
              </a:rPr>
              <a:t>Registration ensures people will be in their seats at the start.</a:t>
            </a:r>
          </a:p>
          <a:p>
            <a:r>
              <a:rPr lang="en-US" altLang="en-US" dirty="0">
                <a:latin typeface="Arial" panose="020B0604020202020204" pitchFamily="34" charset="0"/>
              </a:rPr>
              <a:t>Some people will arrive 15 minutes early.</a:t>
            </a:r>
          </a:p>
          <a:p>
            <a:r>
              <a:rPr lang="en-US" altLang="en-US" dirty="0">
                <a:latin typeface="Arial" panose="020B0604020202020204" pitchFamily="34" charset="0"/>
              </a:rPr>
              <a:t>Also see Formator’s Guide.  There is a wealth of useful information in the</a:t>
            </a:r>
            <a:r>
              <a:rPr lang="en-US" altLang="en-US" baseline="0" dirty="0">
                <a:latin typeface="Arial" panose="020B0604020202020204" pitchFamily="34" charset="0"/>
              </a:rPr>
              <a:t> Guide, more than we can present here.</a:t>
            </a:r>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AA14EE3-35D5-4B6B-B3E0-8920ED138771}" type="slidenum">
              <a:rPr lang="en-US" altLang="en-US" sz="1300"/>
              <a:pPr/>
              <a:t>71</a:t>
            </a:fld>
            <a:endParaRPr lang="en-US" altLang="en-US" sz="1300" dirty="0"/>
          </a:p>
        </p:txBody>
      </p:sp>
    </p:spTree>
    <p:extLst>
      <p:ext uri="{BB962C8B-B14F-4D97-AF65-F5344CB8AC3E}">
        <p14:creationId xmlns:p14="http://schemas.microsoft.com/office/powerpoint/2010/main" val="909759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r>
              <a:rPr lang="en-US" sz="1200" dirty="0"/>
              <a:t> Securing a facility is the responsibility of the sponsoring Conference or (Arch) Diocesan Council.  Those councils without their own facilities typically have a local Conference volunteer their parish facilities -- classrooms, meeting halls, etc.  The facility must be available 1.5 hours before and 1 hour after the Orientation time. </a:t>
            </a:r>
          </a:p>
          <a:p>
            <a:r>
              <a:rPr lang="en-US" altLang="en-US" dirty="0">
                <a:latin typeface="Arial" panose="020B0604020202020204" pitchFamily="34" charset="0"/>
              </a:rPr>
              <a:t>Promotion</a:t>
            </a:r>
            <a:r>
              <a:rPr lang="en-US" altLang="en-US" baseline="0" dirty="0">
                <a:latin typeface="Arial" panose="020B0604020202020204" pitchFamily="34" charset="0"/>
              </a:rPr>
              <a:t> and advertising are covered thoroughly in the Formator’s Guide</a:t>
            </a:r>
          </a:p>
          <a:p>
            <a:r>
              <a:rPr lang="en-US" altLang="en-US" baseline="0" dirty="0">
                <a:latin typeface="Arial" panose="020B0604020202020204" pitchFamily="34" charset="0"/>
              </a:rPr>
              <a:t>You’ll see in checklist that publicity is sent out multiple times.</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baseline="0"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3B5DD4D-3360-43A3-B53D-27FDD1714A44}" type="slidenum">
              <a:rPr lang="en-US" altLang="en-US" sz="1300"/>
              <a:pPr/>
              <a:t>72</a:t>
            </a:fld>
            <a:endParaRPr lang="en-US" altLang="en-US" sz="1300" dirty="0"/>
          </a:p>
        </p:txBody>
      </p:sp>
    </p:spTree>
    <p:extLst>
      <p:ext uri="{BB962C8B-B14F-4D97-AF65-F5344CB8AC3E}">
        <p14:creationId xmlns:p14="http://schemas.microsoft.com/office/powerpoint/2010/main" val="42546697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hangingPunct="0"/>
            <a:r>
              <a:rPr lang="en-US" sz="1300" dirty="0"/>
              <a:t>From Patricia Metrick.  Also see Formator’s Guide.</a:t>
            </a:r>
          </a:p>
          <a:p>
            <a:pPr hangingPunct="0"/>
            <a:r>
              <a:rPr lang="en-US" sz="1300" dirty="0"/>
              <a:t> </a:t>
            </a:r>
            <a:endParaRPr lang="en-US" sz="1300" b="1" dirty="0"/>
          </a:p>
          <a:p>
            <a:r>
              <a:rPr lang="en-US" sz="1300" dirty="0"/>
              <a:t> Vincentians do not have the pure spirit existence of angels, so (a) temperature control, (b) comfortable [padded if possible] chairs, and (c) nearby restrooms are important.   We need their minds as well as their bodies, and the friendlier the physical conditions, the easier this is to attain.  </a:t>
            </a:r>
            <a:endParaRPr lang="en-US" sz="1300" b="1" dirty="0"/>
          </a:p>
          <a:p>
            <a:pPr hangingPunct="0"/>
            <a:r>
              <a:rPr lang="en-US" sz="1300" dirty="0"/>
              <a:t> </a:t>
            </a:r>
            <a:endParaRPr lang="en-US" sz="1300" b="1" dirty="0"/>
          </a:p>
          <a:p>
            <a:pPr hangingPunct="0"/>
            <a:r>
              <a:rPr lang="en-US" sz="1300" dirty="0"/>
              <a:t>Typically, half the participants will complain it’s too cold and half say too warm.  70° to 72° is about right to have the group equally split.  No one ever complains, however, about getting a padded chair instead of one all steel or plastic.</a:t>
            </a:r>
          </a:p>
          <a:p>
            <a:pPr hangingPunct="0"/>
            <a:endParaRPr lang="en-US" sz="1300" dirty="0"/>
          </a:p>
          <a:p>
            <a:r>
              <a:rPr lang="en-US" sz="1300" dirty="0"/>
              <a:t>The seating arrangement should </a:t>
            </a:r>
            <a:r>
              <a:rPr lang="en-US" sz="1300" u="sng" dirty="0"/>
              <a:t>not</a:t>
            </a:r>
            <a:r>
              <a:rPr lang="en-US" sz="1300" dirty="0"/>
              <a:t> be “theatre” style, but utilize tables, preferably round or square.  People like to take notes, lean on their elbows, have a place for their coffee cup and a donut, or just spread out.  Chairs should be set up on only one side of each table, else half the group will have to turn around to see and hear.</a:t>
            </a:r>
          </a:p>
          <a:p>
            <a:pPr hangingPunct="0"/>
            <a:r>
              <a:rPr lang="en-US" sz="1300" dirty="0"/>
              <a:t> </a:t>
            </a:r>
          </a:p>
          <a:p>
            <a:pPr lvl="0" hangingPunct="0"/>
            <a:r>
              <a:rPr lang="en-US" sz="1300" dirty="0"/>
              <a:t>Some people hate </a:t>
            </a:r>
            <a:r>
              <a:rPr lang="en-US" sz="1300" u="sng" dirty="0"/>
              <a:t>podium</a:t>
            </a:r>
            <a:r>
              <a:rPr lang="en-US" sz="1300" dirty="0"/>
              <a:t>s, but some trainers need them -- at least when they first start to make presentations,</a:t>
            </a:r>
          </a:p>
          <a:p>
            <a:pPr lvl="0" hangingPunct="0"/>
            <a:r>
              <a:rPr lang="en-US" sz="1300" dirty="0"/>
              <a:t>Some people have voices they can project into an entire church, others need a </a:t>
            </a:r>
            <a:r>
              <a:rPr lang="en-US" sz="1300" u="sng" dirty="0"/>
              <a:t>microphone</a:t>
            </a:r>
            <a:r>
              <a:rPr lang="en-US" sz="1300" dirty="0"/>
              <a:t> even for a small group.</a:t>
            </a:r>
          </a:p>
          <a:p>
            <a:r>
              <a:rPr lang="en-US" sz="1300" b="1" dirty="0"/>
              <a:t> </a:t>
            </a:r>
            <a:endParaRPr lang="en-US" sz="1300" dirty="0"/>
          </a:p>
          <a:p>
            <a:pPr hangingPunct="0"/>
            <a:r>
              <a:rPr lang="en-US" sz="1300" b="0" dirty="0"/>
              <a:t>Typically provided by the host, but could be provided by presenters: </a:t>
            </a:r>
            <a:r>
              <a:rPr lang="en-US" sz="1800" dirty="0">
                <a:effectLst/>
                <a:latin typeface="Arial" panose="020B0604020202020204" pitchFamily="34" charset="0"/>
                <a:ea typeface="Calibri" panose="020F0502020204030204" pitchFamily="34" charset="0"/>
              </a:rPr>
              <a:t>tables; registration, audiovisual, bookstore</a:t>
            </a:r>
            <a:endParaRPr lang="en-US" sz="1300" b="1" dirty="0"/>
          </a:p>
          <a:p>
            <a:pPr hangingPunct="0"/>
            <a:endParaRPr lang="en-US" sz="1300" b="1"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73</a:t>
            </a:fld>
            <a:endParaRPr lang="en-US" dirty="0"/>
          </a:p>
        </p:txBody>
      </p:sp>
    </p:spTree>
    <p:extLst>
      <p:ext uri="{BB962C8B-B14F-4D97-AF65-F5344CB8AC3E}">
        <p14:creationId xmlns:p14="http://schemas.microsoft.com/office/powerpoint/2010/main" val="25500834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pPr defTabSz="964052">
              <a:defRPr/>
            </a:pPr>
            <a:r>
              <a:rPr lang="en-US" altLang="en-US" baseline="0" dirty="0">
                <a:latin typeface="Arial" panose="020B0604020202020204" pitchFamily="34" charset="0"/>
              </a:rPr>
              <a:t>Yes, you can use the donations of your parishioners to fund training.  Training is a necessary part of running a responsible ministry, and our donors understand that we do have some overhead to fund such events.</a:t>
            </a:r>
          </a:p>
          <a:p>
            <a:endParaRPr lang="en-US" altLang="en-US" dirty="0">
              <a:latin typeface="Arial" panose="020B0604020202020204" pitchFamily="34" charset="0"/>
            </a:endParaRPr>
          </a:p>
          <a:p>
            <a:r>
              <a:rPr lang="en-US" altLang="en-US" dirty="0">
                <a:latin typeface="Arial" panose="020B0604020202020204" pitchFamily="34" charset="0"/>
              </a:rPr>
              <a:t>Invite formators to stay with local Vincentians.  It is a great way to make new friends!</a:t>
            </a:r>
          </a:p>
          <a:p>
            <a:endParaRPr lang="en-US" altLang="en-US" dirty="0">
              <a:latin typeface="Arial" panose="020B0604020202020204" pitchFamily="34" charset="0"/>
            </a:endParaRPr>
          </a:p>
          <a:p>
            <a:r>
              <a:rPr lang="en-US" altLang="en-US" dirty="0">
                <a:latin typeface="Arial" panose="020B0604020202020204" pitchFamily="34" charset="0"/>
              </a:rPr>
              <a:t>Best to have a council-wide policy on who pays for what.</a:t>
            </a:r>
          </a:p>
          <a:p>
            <a:r>
              <a:rPr lang="en-US" altLang="en-US" dirty="0">
                <a:latin typeface="Arial" panose="020B0604020202020204" pitchFamily="34" charset="0"/>
              </a:rPr>
              <a:t>If</a:t>
            </a:r>
            <a:r>
              <a:rPr lang="en-US" altLang="en-US" baseline="0" dirty="0">
                <a:latin typeface="Arial" panose="020B0604020202020204" pitchFamily="34" charset="0"/>
              </a:rPr>
              <a:t> you must charge a fee, also have a scholarship policy.</a:t>
            </a:r>
          </a:p>
          <a:p>
            <a:r>
              <a:rPr lang="en-US" altLang="en-US" baseline="0" dirty="0">
                <a:latin typeface="Arial" panose="020B0604020202020204" pitchFamily="34" charset="0"/>
              </a:rPr>
              <a:t>The preferred method is to ask for donations on the spot, rather than charge a fee.</a:t>
            </a:r>
          </a:p>
          <a:p>
            <a:endParaRPr lang="en-US" altLang="en-US" baseline="0" dirty="0">
              <a:latin typeface="Arial" panose="020B0604020202020204" pitchFamily="34" charset="0"/>
            </a:endParaRPr>
          </a:p>
          <a:p>
            <a:r>
              <a:rPr lang="en-US" altLang="en-US" baseline="0" dirty="0">
                <a:latin typeface="Arial" panose="020B0604020202020204" pitchFamily="34" charset="0"/>
              </a:rPr>
              <a:t>Yes, you can use the donations of your parishioners to fund training.  Training is a necessary part of running a responsible ministry, and our donors understand that we do have some overhead to fund such events.</a:t>
            </a: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43B5DD4D-3360-43A3-B53D-27FDD1714A44}" type="slidenum">
              <a:rPr lang="en-US" altLang="en-US" sz="1300"/>
              <a:pPr/>
              <a:t>74</a:t>
            </a:fld>
            <a:endParaRPr lang="en-US" altLang="en-US" sz="1300" dirty="0"/>
          </a:p>
        </p:txBody>
      </p:sp>
    </p:spTree>
    <p:extLst>
      <p:ext uri="{BB962C8B-B14F-4D97-AF65-F5344CB8AC3E}">
        <p14:creationId xmlns:p14="http://schemas.microsoft.com/office/powerpoint/2010/main" val="32515477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Collected from different formators</a:t>
            </a:r>
          </a:p>
          <a:p>
            <a:endParaRPr lang="en-US" dirty="0"/>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Encourage use of the standard evaluation form, so you can compare apples to apples.  The numerical scores are not usually useful, but the comments will help your Formation team improve.  Normally, 10% to 15% of respondents will say this Orientation is too long (regardless of the actual length).  If you are getting 25% or more such responses, you can improve.  Consider whether your presenters are lecturing rather than speaking naturally, reading the speaker notes verbatim, or going too slowly.</a:t>
            </a:r>
            <a:endParaRPr lang="en-US" dirty="0"/>
          </a:p>
          <a:p>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75</a:t>
            </a:fld>
            <a:endParaRPr lang="en-US" dirty="0"/>
          </a:p>
        </p:txBody>
      </p:sp>
    </p:spTree>
    <p:extLst>
      <p:ext uri="{BB962C8B-B14F-4D97-AF65-F5344CB8AC3E}">
        <p14:creationId xmlns:p14="http://schemas.microsoft.com/office/powerpoint/2010/main" val="35877499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students through the handouts available on the flash drive.</a:t>
            </a:r>
          </a:p>
          <a:p>
            <a:r>
              <a:rPr lang="en-US" dirty="0"/>
              <a:t>Your region or area may add handouts.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76</a:t>
            </a:fld>
            <a:endParaRPr lang="en-US" dirty="0"/>
          </a:p>
        </p:txBody>
      </p:sp>
    </p:spTree>
    <p:extLst>
      <p:ext uri="{BB962C8B-B14F-4D97-AF65-F5344CB8AC3E}">
        <p14:creationId xmlns:p14="http://schemas.microsoft.com/office/powerpoint/2010/main" val="16387511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providing a bookstore to sell on the spot, it is a project that takes extra planning which is not part of our Formator &amp; Presenter training. It is just as effective to have a “show and tell” table and direct people to the National Council website to order books.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77</a:t>
            </a:fld>
            <a:endParaRPr lang="en-US" dirty="0"/>
          </a:p>
        </p:txBody>
      </p:sp>
    </p:spTree>
    <p:extLst>
      <p:ext uri="{BB962C8B-B14F-4D97-AF65-F5344CB8AC3E}">
        <p14:creationId xmlns:p14="http://schemas.microsoft.com/office/powerpoint/2010/main" val="32418418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on the flash drive in case you need extra Participant’s Guides.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80</a:t>
            </a:fld>
            <a:endParaRPr lang="en-US" dirty="0"/>
          </a:p>
        </p:txBody>
      </p:sp>
    </p:spTree>
    <p:extLst>
      <p:ext uri="{BB962C8B-B14F-4D97-AF65-F5344CB8AC3E}">
        <p14:creationId xmlns:p14="http://schemas.microsoft.com/office/powerpoint/2010/main" val="7372464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fontScale="92500" lnSpcReduction="10000"/>
          </a:bodyPr>
          <a:lstStyle/>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Be sure to explain why you don’t hand out a detailed agenda.</a:t>
            </a:r>
          </a:p>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Be sure to explain why you don’t hand out a detailed agenda.</a:t>
            </a:r>
          </a:p>
          <a:p>
            <a:r>
              <a:rPr lang="en-US" dirty="0"/>
              <a:t>There are two main methods to form discussion groups:</a:t>
            </a:r>
          </a:p>
          <a:p>
            <a:pPr marL="228600" indent="-228600">
              <a:buAutoNum type="arabicParenR"/>
            </a:pPr>
            <a:r>
              <a:rPr lang="en-US" baseline="0" dirty="0"/>
              <a:t>Assign people to groups as they arrive by putting a group number on their Participant’s Guide or packet.</a:t>
            </a:r>
          </a:p>
          <a:p>
            <a:pPr marL="228600" indent="-228600">
              <a:buAutoNum type="arabicParenR"/>
            </a:pPr>
            <a:r>
              <a:rPr lang="en-US" baseline="0" dirty="0"/>
              <a:t>Assign people to groups at the first discussion group by counting-off.</a:t>
            </a:r>
          </a:p>
          <a:p>
            <a:pPr marL="228600" indent="-228600">
              <a:buAutoNum type="arabicParenR"/>
            </a:pPr>
            <a:endParaRPr lang="en-US" baseline="0" dirty="0"/>
          </a:p>
          <a:p>
            <a:pPr marL="0" indent="0">
              <a:buNone/>
            </a:pPr>
            <a:r>
              <a:rPr lang="en-US" baseline="0" dirty="0"/>
              <a:t>For groups of 10-30, “counting-off” works best.  Since you cannot predict exactly how many people will show up, pre-assigning groups can result in groups of 2 or 3 which is not enough for a good discussion.  “Counting off” allows you to decide on the number of groups after you see how many people are there.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81</a:t>
            </a:fld>
            <a:endParaRPr lang="en-US" altLang="en-US" sz="1200" dirty="0"/>
          </a:p>
        </p:txBody>
      </p:sp>
    </p:spTree>
    <p:extLst>
      <p:ext uri="{BB962C8B-B14F-4D97-AF65-F5344CB8AC3E}">
        <p14:creationId xmlns:p14="http://schemas.microsoft.com/office/powerpoint/2010/main" val="758960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300" dirty="0"/>
              <a:t>If possible, precede or finish the orientation with Mass.</a:t>
            </a:r>
          </a:p>
          <a:p>
            <a:pPr hangingPunct="0"/>
            <a:r>
              <a:rPr lang="en-US" sz="1300" dirty="0"/>
              <a:t>If Mass is first, the Orientation “start” time is one hour after the start of Mass.  </a:t>
            </a:r>
          </a:p>
          <a:p>
            <a:pPr hangingPunct="0"/>
            <a:r>
              <a:rPr lang="en-US" sz="1300" dirty="0"/>
              <a:t>An alternative is to </a:t>
            </a:r>
            <a:r>
              <a:rPr lang="en-US" sz="1300" i="1" dirty="0"/>
              <a:t>end </a:t>
            </a:r>
            <a:r>
              <a:rPr lang="en-US" sz="1300" dirty="0"/>
              <a:t>the workshop with the 4:30 pm or 5:00 pm Mass of the parish.</a:t>
            </a:r>
          </a:p>
          <a:p>
            <a:pPr hangingPunct="0"/>
            <a:r>
              <a:rPr lang="en-US" sz="1300" dirty="0"/>
              <a:t> </a:t>
            </a:r>
          </a:p>
          <a:p>
            <a:pPr hangingPunct="0"/>
            <a:r>
              <a:rPr lang="en-US" sz="1300" dirty="0"/>
              <a:t>Remember to stop and say “Grace before Meals” before breaking for lunch.</a:t>
            </a:r>
          </a:p>
          <a:p>
            <a:pPr hangingPunct="0"/>
            <a:endParaRPr lang="en-US" sz="1300" dirty="0"/>
          </a:p>
          <a:p>
            <a:pPr hangingPunct="0"/>
            <a:r>
              <a:rPr lang="en-US" sz="1300" dirty="0"/>
              <a:t>Pray with your formation team before starting the Orientation – and don’t be shy about letting people see you pray!</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82</a:t>
            </a:fld>
            <a:endParaRPr lang="en-US" dirty="0"/>
          </a:p>
        </p:txBody>
      </p:sp>
    </p:spTree>
    <p:extLst>
      <p:ext uri="{BB962C8B-B14F-4D97-AF65-F5344CB8AC3E}">
        <p14:creationId xmlns:p14="http://schemas.microsoft.com/office/powerpoint/2010/main" val="38163947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dirty="0"/>
              <a:t>Trainer:</a:t>
            </a:r>
            <a:r>
              <a:rPr lang="en-US" altLang="en-US" baseline="0" dirty="0"/>
              <a:t>  The background for this slide is in the Formator’s Guide as stated.</a:t>
            </a:r>
          </a:p>
          <a:p>
            <a:r>
              <a:rPr lang="en-US" dirty="0"/>
              <a:t>Handouts can be made into a packet using binder clips, folders, or simply stacking</a:t>
            </a:r>
            <a:r>
              <a:rPr lang="en-US" baseline="0" dirty="0"/>
              <a:t> them together.</a:t>
            </a:r>
          </a:p>
          <a:p>
            <a:r>
              <a:rPr lang="en-US" baseline="0" dirty="0"/>
              <a:t>If you have a large group, binder clips or folders are recommended.</a:t>
            </a:r>
            <a:endParaRPr lang="en-US" dirty="0"/>
          </a:p>
          <a:p>
            <a:endParaRPr lang="en-US" alt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t>Detailed agenda with times – people worry if you go over or under.  They won’t worry if they don’t know about it.  Tell them when lunch will be.</a:t>
            </a:r>
          </a:p>
          <a:p>
            <a:r>
              <a:rPr lang="en-US" dirty="0"/>
              <a:t>There are two main methods to form discussion groups:</a:t>
            </a:r>
          </a:p>
          <a:p>
            <a:pPr marL="228600" indent="-228600">
              <a:buAutoNum type="arabicParenR"/>
            </a:pPr>
            <a:r>
              <a:rPr lang="en-US" baseline="0" dirty="0"/>
              <a:t>Assign people to groups as they arrive by putting a group number on their Participant’s Guide or packet.</a:t>
            </a:r>
          </a:p>
          <a:p>
            <a:pPr marL="228600" indent="-228600">
              <a:buAutoNum type="arabicParenR"/>
            </a:pPr>
            <a:r>
              <a:rPr lang="en-US" baseline="0" dirty="0"/>
              <a:t>Assign people to groups at the first discussion group by counting-off.</a:t>
            </a:r>
          </a:p>
          <a:p>
            <a:pPr marL="228600" indent="-228600">
              <a:buAutoNum type="arabicParenR"/>
            </a:pPr>
            <a:endParaRPr lang="en-US" baseline="0" dirty="0"/>
          </a:p>
          <a:p>
            <a:pPr marL="0" indent="0">
              <a:buNone/>
            </a:pPr>
            <a:r>
              <a:rPr lang="en-US" baseline="0" dirty="0"/>
              <a:t>For groups of 10-30, “counting-off” works best.  Since you cannot predict exactly how many people will show up, pre-assigning groups can result in groups of 2 or 3 which is not enough for a good discussion.  “Counting off” allows you to decide on the number of groups after you see how many people are there.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altLang="en-US" b="0"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83</a:t>
            </a:fld>
            <a:endParaRPr lang="en-US" altLang="en-US" sz="1200" dirty="0"/>
          </a:p>
        </p:txBody>
      </p:sp>
    </p:spTree>
    <p:extLst>
      <p:ext uri="{BB962C8B-B14F-4D97-AF65-F5344CB8AC3E}">
        <p14:creationId xmlns:p14="http://schemas.microsoft.com/office/powerpoint/2010/main" val="3521641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fontScale="92500"/>
          </a:bodyPr>
          <a:lstStyle/>
          <a:p>
            <a:r>
              <a:rPr lang="en-US" dirty="0"/>
              <a:t>The Ozanam Orientation should end on</a:t>
            </a:r>
            <a:r>
              <a:rPr lang="en-US" baseline="0" dirty="0"/>
              <a:t> time, with prayer.</a:t>
            </a:r>
          </a:p>
          <a:p>
            <a:r>
              <a:rPr lang="en-US" baseline="0" dirty="0"/>
              <a:t>If you have time for Q&amp;A, do so.  If you don’t, invite people to stay after for Q&amp;A.  Honor the time limits.</a:t>
            </a:r>
          </a:p>
          <a:p>
            <a:endParaRPr lang="en-US" baseline="0" dirty="0"/>
          </a:p>
          <a:p>
            <a:r>
              <a:rPr lang="en-US" baseline="0" dirty="0"/>
              <a:t>Allow time for the evaluation form if you choose to use it.</a:t>
            </a:r>
            <a:endParaRPr lang="en-US" dirty="0"/>
          </a:p>
          <a:p>
            <a:endParaRPr lang="en-US" dirty="0"/>
          </a:p>
          <a:p>
            <a:r>
              <a:rPr lang="en-US" dirty="0"/>
              <a:t>A</a:t>
            </a:r>
            <a:r>
              <a:rPr lang="en-US" baseline="0" dirty="0"/>
              <a:t> standard evaluation form is now included in “Formator tools”.  We suggest you use this form because it allows us to compare results across time, across different versions of the Orientation, and across different places and types of groups.</a:t>
            </a:r>
          </a:p>
          <a:p>
            <a:r>
              <a:rPr lang="en-US" baseline="0" dirty="0"/>
              <a:t>The numerical scoring isn’t generally very helpful feedback.</a:t>
            </a:r>
          </a:p>
          <a:p>
            <a:r>
              <a:rPr lang="en-US" baseline="0" dirty="0"/>
              <a:t>The answers to the essay questions can be a great assistance to a formation team.</a:t>
            </a:r>
          </a:p>
          <a:p>
            <a:r>
              <a:rPr lang="en-US" baseline="0" dirty="0"/>
              <a:t>It is normal to have about 10% of the participants say the Orientation is too long.  If you are giving the Orientation in 6 hours and more than 20% think it is too long, you should take a good look at what you’re doing, as it is likely your participants are bored or drifting</a:t>
            </a:r>
            <a:r>
              <a:rPr lang="en-US" b="0" baseline="0" dirty="0"/>
              <a:t> off.  Some of your presenters may need a little help in working with the materials.</a:t>
            </a:r>
          </a:p>
          <a:p>
            <a:endParaRPr lang="en-US" baseline="0" dirty="0"/>
          </a:p>
          <a:p>
            <a:r>
              <a:rPr lang="en-US" baseline="0" dirty="0"/>
              <a:t>Plan on staying at least 30 minutes after the Orientation to hear responses and answer questions.  Some people may be bubbling over with new ideas that they want to share with you, and others will have questions that they didn’t want to ask in front of a group.  Clean up can be done later, after participants have had their questions answered. </a:t>
            </a:r>
          </a:p>
          <a:p>
            <a:endParaRPr lang="en-US" baseline="0"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84</a:t>
            </a:fld>
            <a:endParaRPr lang="en-US" altLang="en-US" sz="1200" dirty="0"/>
          </a:p>
        </p:txBody>
      </p:sp>
    </p:spTree>
    <p:extLst>
      <p:ext uri="{BB962C8B-B14F-4D97-AF65-F5344CB8AC3E}">
        <p14:creationId xmlns:p14="http://schemas.microsoft.com/office/powerpoint/2010/main" val="26906674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r>
              <a:rPr lang="en-US" altLang="en-US" dirty="0">
                <a:latin typeface="Arial" panose="020B0604020202020204" pitchFamily="34" charset="0"/>
              </a:rPr>
              <a:t>Certificates</a:t>
            </a:r>
            <a:r>
              <a:rPr lang="en-US" altLang="en-US" baseline="0" dirty="0">
                <a:latin typeface="Arial" panose="020B0604020202020204" pitchFamily="34" charset="0"/>
              </a:rPr>
              <a:t> can be provided at the end of the event.  This requires</a:t>
            </a:r>
          </a:p>
          <a:p>
            <a:pPr marL="241013" indent="-241013">
              <a:buAutoNum type="alphaLcParenR"/>
            </a:pPr>
            <a:r>
              <a:rPr lang="en-US" altLang="en-US" baseline="0" dirty="0">
                <a:latin typeface="Arial" panose="020B0604020202020204" pitchFamily="34" charset="0"/>
              </a:rPr>
              <a:t>pre-printing certificates for everyone who is expected to attend</a:t>
            </a:r>
          </a:p>
          <a:p>
            <a:pPr marL="241013" indent="-241013">
              <a:buAutoNum type="alphaLcParenR"/>
            </a:pPr>
            <a:r>
              <a:rPr lang="en-US" altLang="en-US" baseline="0" dirty="0">
                <a:latin typeface="Arial" panose="020B0604020202020204" pitchFamily="34" charset="0"/>
              </a:rPr>
              <a:t>Pre-printing some blank certificates</a:t>
            </a:r>
          </a:p>
          <a:p>
            <a:pPr marL="241013" indent="-241013">
              <a:buAutoNum type="alphaLcParenR"/>
            </a:pPr>
            <a:r>
              <a:rPr lang="en-US" altLang="en-US" baseline="0" dirty="0">
                <a:latin typeface="Arial" panose="020B0604020202020204" pitchFamily="34" charset="0"/>
              </a:rPr>
              <a:t>Formator signs all certificates before the event</a:t>
            </a:r>
          </a:p>
          <a:p>
            <a:pPr marL="241013" indent="-241013">
              <a:buAutoNum type="alphaLcParenR"/>
            </a:pPr>
            <a:r>
              <a:rPr lang="en-US" altLang="en-US" baseline="0" dirty="0">
                <a:latin typeface="Arial" panose="020B0604020202020204" pitchFamily="34" charset="0"/>
              </a:rPr>
              <a:t>Additional attendees’ names are hand-written onto the blank certificates during lunch</a:t>
            </a:r>
          </a:p>
          <a:p>
            <a:pPr marL="241013" indent="-241013">
              <a:buAutoNum type="alphaLcParenR"/>
            </a:pPr>
            <a:endParaRPr lang="en-US" altLang="en-US" baseline="0" dirty="0">
              <a:latin typeface="Arial" panose="020B0604020202020204" pitchFamily="34" charset="0"/>
            </a:endParaRPr>
          </a:p>
          <a:p>
            <a:r>
              <a:rPr lang="en-US" altLang="en-US" baseline="0" dirty="0">
                <a:latin typeface="Arial" panose="020B0604020202020204" pitchFamily="34" charset="0"/>
              </a:rPr>
              <a:t>Certificates can be provided later, to be presented by the Conference President to attendees with a bit of ceremony.  This requires:</a:t>
            </a:r>
          </a:p>
          <a:p>
            <a:pPr marL="241013" indent="-241013">
              <a:buAutoNum type="alphaLcParenR"/>
            </a:pPr>
            <a:r>
              <a:rPr lang="en-US" altLang="en-US" baseline="0" dirty="0">
                <a:latin typeface="Arial" panose="020B0604020202020204" pitchFamily="34" charset="0"/>
              </a:rPr>
              <a:t>Getting a list of all attendees and their home Conference</a:t>
            </a:r>
          </a:p>
          <a:p>
            <a:pPr marL="241013" indent="-241013">
              <a:buAutoNum type="alphaLcParenR"/>
            </a:pPr>
            <a:r>
              <a:rPr lang="en-US" altLang="en-US" baseline="0" dirty="0">
                <a:latin typeface="Arial" panose="020B0604020202020204" pitchFamily="34" charset="0"/>
              </a:rPr>
              <a:t>Getting the name and address of the Conference President or the Conference office.</a:t>
            </a:r>
          </a:p>
          <a:p>
            <a:r>
              <a:rPr lang="en-US" altLang="en-US" baseline="0" dirty="0">
                <a:latin typeface="Arial" panose="020B0604020202020204" pitchFamily="34" charset="0"/>
              </a:rPr>
              <a:t>c) Printing, signing, and mailing the certificates (or handing them to presidents at a District Council meeting)</a:t>
            </a:r>
          </a:p>
          <a:p>
            <a:endParaRPr lang="en-US" altLang="en-US" baseline="0" dirty="0">
              <a:latin typeface="Arial" panose="020B0604020202020204" pitchFamily="34" charset="0"/>
            </a:endParaRPr>
          </a:p>
          <a:p>
            <a:r>
              <a:rPr lang="en-US" altLang="en-US" baseline="0" dirty="0">
                <a:latin typeface="Arial" panose="020B0604020202020204" pitchFamily="34" charset="0"/>
              </a:rPr>
              <a:t>The latter method provides more publicity for the Orientation.</a:t>
            </a:r>
          </a:p>
          <a:p>
            <a:r>
              <a:rPr lang="en-US" altLang="en-US" baseline="0" dirty="0">
                <a:latin typeface="Arial" panose="020B0604020202020204" pitchFamily="34" charset="0"/>
              </a:rPr>
              <a:t>The former is quicker, although it can be logistically difficult if there is a large Orientation and only two people teaching.</a:t>
            </a:r>
          </a:p>
          <a:p>
            <a:pPr marL="241013" indent="-241013">
              <a:buAutoNum type="alphaLcParenR"/>
            </a:pPr>
            <a:endParaRPr lang="en-US" altLang="en-US" baseline="0" dirty="0">
              <a:latin typeface="Arial" panose="020B0604020202020204" pitchFamily="34" charset="0"/>
            </a:endParaRPr>
          </a:p>
          <a:p>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lvl1pPr defTabSz="960705" eaLnBrk="0" hangingPunct="0">
              <a:defRPr sz="2500" b="1" i="1">
                <a:solidFill>
                  <a:schemeClr val="bg1"/>
                </a:solidFill>
                <a:latin typeface="Arial" panose="020B0604020202020204" pitchFamily="34" charset="0"/>
                <a:cs typeface="Arial" panose="020B0604020202020204" pitchFamily="34" charset="0"/>
              </a:defRPr>
            </a:lvl1pPr>
            <a:lvl2pPr marL="783292" indent="-301266" defTabSz="960705" eaLnBrk="0" hangingPunct="0">
              <a:defRPr sz="2500" b="1" i="1">
                <a:solidFill>
                  <a:schemeClr val="bg1"/>
                </a:solidFill>
                <a:latin typeface="Arial" panose="020B0604020202020204" pitchFamily="34" charset="0"/>
                <a:cs typeface="Arial" panose="020B0604020202020204" pitchFamily="34" charset="0"/>
              </a:defRPr>
            </a:lvl2pPr>
            <a:lvl3pPr marL="1205065" indent="-241013" defTabSz="960705" eaLnBrk="0" hangingPunct="0">
              <a:defRPr sz="2500" b="1" i="1">
                <a:solidFill>
                  <a:schemeClr val="bg1"/>
                </a:solidFill>
                <a:latin typeface="Arial" panose="020B0604020202020204" pitchFamily="34" charset="0"/>
                <a:cs typeface="Arial" panose="020B0604020202020204" pitchFamily="34" charset="0"/>
              </a:defRPr>
            </a:lvl3pPr>
            <a:lvl4pPr marL="1687091" indent="-241013" defTabSz="960705" eaLnBrk="0" hangingPunct="0">
              <a:defRPr sz="2500" b="1" i="1">
                <a:solidFill>
                  <a:schemeClr val="bg1"/>
                </a:solidFill>
                <a:latin typeface="Arial" panose="020B0604020202020204" pitchFamily="34" charset="0"/>
                <a:cs typeface="Arial" panose="020B0604020202020204" pitchFamily="34" charset="0"/>
              </a:defRPr>
            </a:lvl4pPr>
            <a:lvl5pPr marL="2169117" indent="-241013" defTabSz="960705" eaLnBrk="0" hangingPunct="0">
              <a:defRPr sz="2500" b="1" i="1">
                <a:solidFill>
                  <a:schemeClr val="bg1"/>
                </a:solidFill>
                <a:latin typeface="Arial" panose="020B0604020202020204" pitchFamily="34" charset="0"/>
                <a:cs typeface="Arial" panose="020B0604020202020204" pitchFamily="34" charset="0"/>
              </a:defRPr>
            </a:lvl5pPr>
            <a:lvl6pPr marL="2651143"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6pPr>
            <a:lvl7pPr marL="3133169"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7pPr>
            <a:lvl8pPr marL="3615195"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8pPr>
            <a:lvl9pPr marL="4097221" indent="-241013" defTabSz="960705" eaLnBrk="0" fontAlgn="base" hangingPunct="0">
              <a:spcBef>
                <a:spcPct val="0"/>
              </a:spcBef>
              <a:spcAft>
                <a:spcPct val="0"/>
              </a:spcAft>
              <a:defRPr sz="2500" b="1" i="1">
                <a:solidFill>
                  <a:schemeClr val="bg1"/>
                </a:solidFill>
                <a:latin typeface="Arial" panose="020B0604020202020204" pitchFamily="34" charset="0"/>
                <a:cs typeface="Arial" panose="020B0604020202020204" pitchFamily="34" charset="0"/>
              </a:defRPr>
            </a:lvl9pPr>
          </a:lstStyle>
          <a:p>
            <a:fld id="{194AA617-E635-48A0-A4AC-B46513917F2E}" type="slidenum">
              <a:rPr lang="en-US" altLang="en-US" sz="1300"/>
              <a:pPr/>
              <a:t>85</a:t>
            </a:fld>
            <a:endParaRPr lang="en-US" altLang="en-US" sz="1300" dirty="0"/>
          </a:p>
        </p:txBody>
      </p:sp>
    </p:spTree>
    <p:extLst>
      <p:ext uri="{BB962C8B-B14F-4D97-AF65-F5344CB8AC3E}">
        <p14:creationId xmlns:p14="http://schemas.microsoft.com/office/powerpoint/2010/main" val="4937327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86</a:t>
            </a:fld>
            <a:endParaRPr lang="en-US"/>
          </a:p>
        </p:txBody>
      </p:sp>
    </p:spTree>
    <p:extLst>
      <p:ext uri="{BB962C8B-B14F-4D97-AF65-F5344CB8AC3E}">
        <p14:creationId xmlns:p14="http://schemas.microsoft.com/office/powerpoint/2010/main" val="23537683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Stop and make students do this!</a:t>
            </a:r>
          </a:p>
          <a:p>
            <a:endParaRPr lang="en-US" baseline="0" dirty="0"/>
          </a:p>
          <a:p>
            <a:r>
              <a:rPr lang="en-US" altLang="en-US" dirty="0">
                <a:latin typeface="Arial" panose="020B0604020202020204" pitchFamily="34" charset="0"/>
              </a:rPr>
              <a:t>Make sure all the students have the right material and can easily find it.</a:t>
            </a:r>
          </a:p>
          <a:p>
            <a:r>
              <a:rPr lang="en-US" altLang="en-US" dirty="0">
                <a:latin typeface="Arial" panose="020B0604020202020204" pitchFamily="34" charset="0"/>
              </a:rPr>
              <a:t>Make sure they know where to get legitimate new copies.</a:t>
            </a:r>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87</a:t>
            </a:fld>
            <a:endParaRPr lang="en-US" dirty="0"/>
          </a:p>
        </p:txBody>
      </p:sp>
    </p:spTree>
    <p:extLst>
      <p:ext uri="{BB962C8B-B14F-4D97-AF65-F5344CB8AC3E}">
        <p14:creationId xmlns:p14="http://schemas.microsoft.com/office/powerpoint/2010/main" val="15327393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Use only if students are unfamiliar with laptops.</a:t>
            </a:r>
          </a:p>
          <a:p>
            <a:r>
              <a:rPr lang="en-US" altLang="en-US" dirty="0">
                <a:latin typeface="Arial" panose="020B0604020202020204" pitchFamily="34" charset="0"/>
              </a:rPr>
              <a:t>Home visit prayers </a:t>
            </a:r>
            <a:r>
              <a:rPr lang="mr-IN" altLang="en-US" dirty="0">
                <a:latin typeface="Arial" panose="020B0604020202020204" pitchFamily="34" charset="0"/>
              </a:rPr>
              <a:t>–</a:t>
            </a:r>
            <a:r>
              <a:rPr lang="en-US" altLang="en-US" dirty="0">
                <a:latin typeface="Arial" panose="020B0604020202020204" pitchFamily="34" charset="0"/>
              </a:rPr>
              <a:t> optional handouts</a:t>
            </a:r>
          </a:p>
          <a:p>
            <a:r>
              <a:rPr lang="en-US" altLang="en-US" dirty="0">
                <a:latin typeface="Arial" panose="020B0604020202020204" pitchFamily="34" charset="0"/>
              </a:rPr>
              <a:t>OO certificate </a:t>
            </a:r>
            <a:r>
              <a:rPr lang="mr-IN" altLang="en-US" dirty="0">
                <a:latin typeface="Arial" panose="020B0604020202020204" pitchFamily="34" charset="0"/>
              </a:rPr>
              <a:t>–</a:t>
            </a:r>
            <a:r>
              <a:rPr lang="en-US" altLang="en-US" dirty="0">
                <a:latin typeface="Arial" panose="020B0604020202020204" pitchFamily="34" charset="0"/>
              </a:rPr>
              <a:t> </a:t>
            </a:r>
            <a:r>
              <a:rPr lang="en-US" altLang="en-US" dirty="0" err="1">
                <a:latin typeface="Arial" panose="020B0604020202020204" pitchFamily="34" charset="0"/>
              </a:rPr>
              <a:t>Formator</a:t>
            </a:r>
            <a:r>
              <a:rPr lang="en-US" altLang="en-US" dirty="0">
                <a:latin typeface="Arial" panose="020B0604020202020204" pitchFamily="34" charset="0"/>
              </a:rPr>
              <a:t> Tools and Documents</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88</a:t>
            </a:fld>
            <a:endParaRPr lang="en-US" altLang="en-US" sz="1200" dirty="0">
              <a:solidFill>
                <a:schemeClr val="bg1"/>
              </a:solidFill>
            </a:endParaRPr>
          </a:p>
        </p:txBody>
      </p:sp>
    </p:spTree>
    <p:extLst>
      <p:ext uri="{BB962C8B-B14F-4D97-AF65-F5344CB8AC3E}">
        <p14:creationId xmlns:p14="http://schemas.microsoft.com/office/powerpoint/2010/main" val="10114106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If they don’t have a copy of PowerPoint, they need to buy one. It is included in Microsoft Office.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If you don’t regularly use PowerPoint but will be the council formator, then the council might purchase a copy for your use.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You can decide if you want to advance slides yourself or if another presenter will do this for you.  Be sure to have a sign to let them know when to move on. You may want to consider getting A wireless remote, so that you can advance the slides while moving around the room.</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89</a:t>
            </a:fld>
            <a:endParaRPr lang="en-US" dirty="0"/>
          </a:p>
        </p:txBody>
      </p:sp>
    </p:spTree>
    <p:extLst>
      <p:ext uri="{BB962C8B-B14F-4D97-AF65-F5344CB8AC3E}">
        <p14:creationId xmlns:p14="http://schemas.microsoft.com/office/powerpoint/2010/main" val="15245943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90</a:t>
            </a:fld>
            <a:endParaRPr lang="en-US" altLang="en-US" sz="1200" dirty="0">
              <a:solidFill>
                <a:schemeClr val="bg1"/>
              </a:solidFill>
            </a:endParaRPr>
          </a:p>
        </p:txBody>
      </p:sp>
    </p:spTree>
    <p:extLst>
      <p:ext uri="{BB962C8B-B14F-4D97-AF65-F5344CB8AC3E}">
        <p14:creationId xmlns:p14="http://schemas.microsoft.com/office/powerpoint/2010/main" val="17106917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You will need video troubleshooting guide – see next slide.</a:t>
            </a:r>
          </a:p>
          <a:p>
            <a:r>
              <a:rPr lang="en-US" altLang="en-US" dirty="0">
                <a:latin typeface="Arial" panose="020B0604020202020204" pitchFamily="34" charset="0"/>
              </a:rPr>
              <a:t>You will also need a flash drive with VLCPlayer install</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91</a:t>
            </a:fld>
            <a:endParaRPr lang="en-US" altLang="en-US" sz="1200" dirty="0">
              <a:solidFill>
                <a:schemeClr val="bg1"/>
              </a:solidFill>
            </a:endParaRPr>
          </a:p>
        </p:txBody>
      </p:sp>
    </p:spTree>
    <p:extLst>
      <p:ext uri="{BB962C8B-B14F-4D97-AF65-F5344CB8AC3E}">
        <p14:creationId xmlns:p14="http://schemas.microsoft.com/office/powerpoint/2010/main" val="1494112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r>
              <a:rPr lang="en-US" altLang="en-US" dirty="0">
                <a:latin typeface="Arial" panose="020B0604020202020204" pitchFamily="34" charset="0"/>
              </a:rPr>
              <a:t>Trainer:  download latest Errata file from the National website and make available to students who need it. </a:t>
            </a:r>
          </a:p>
          <a:p>
            <a:endParaRPr lang="en-US" altLang="en-US" dirty="0">
              <a:latin typeface="Arial" panose="020B0604020202020204" pitchFamily="34" charset="0"/>
            </a:endParaRPr>
          </a:p>
          <a:p>
            <a:r>
              <a:rPr lang="en-US" altLang="en-US" b="1" dirty="0">
                <a:latin typeface="Arial" panose="020B0604020202020204" pitchFamily="34" charset="0"/>
              </a:rPr>
              <a:t>(If they have an errata file on their flash drive, all of those changes are already incorporated into the slides on that flash drive)</a:t>
            </a:r>
          </a:p>
        </p:txBody>
      </p:sp>
      <p:sp>
        <p:nvSpPr>
          <p:cNvPr id="16388" name="Slide Number Placeholder 3"/>
          <p:cNvSpPr>
            <a:spLocks noGrp="1"/>
          </p:cNvSpPr>
          <p:nvPr>
            <p:ph type="sldNum" sz="quarter" idx="5"/>
          </p:nvPr>
        </p:nvSpPr>
        <p:spPr>
          <a:noFill/>
        </p:spPr>
        <p:txBody>
          <a:bodyPr/>
          <a:lstStyle>
            <a:lvl1pPr defTabSz="911225">
              <a:defRPr sz="2400" b="1" i="1">
                <a:solidFill>
                  <a:schemeClr val="tx1"/>
                </a:solidFill>
                <a:latin typeface="Arial" panose="020B0604020202020204" pitchFamily="34" charset="0"/>
              </a:defRPr>
            </a:lvl1pPr>
            <a:lvl2pPr marL="742950" indent="-285750" defTabSz="911225">
              <a:defRPr sz="2400" b="1" i="1">
                <a:solidFill>
                  <a:schemeClr val="tx1"/>
                </a:solidFill>
                <a:latin typeface="Arial" panose="020B0604020202020204" pitchFamily="34" charset="0"/>
              </a:defRPr>
            </a:lvl2pPr>
            <a:lvl3pPr marL="1143000" indent="-228600" defTabSz="911225">
              <a:defRPr sz="2400" b="1" i="1">
                <a:solidFill>
                  <a:schemeClr val="tx1"/>
                </a:solidFill>
                <a:latin typeface="Arial" panose="020B0604020202020204" pitchFamily="34" charset="0"/>
              </a:defRPr>
            </a:lvl3pPr>
            <a:lvl4pPr marL="1600200" indent="-228600" defTabSz="911225">
              <a:defRPr sz="2400" b="1" i="1">
                <a:solidFill>
                  <a:schemeClr val="tx1"/>
                </a:solidFill>
                <a:latin typeface="Arial" panose="020B0604020202020204" pitchFamily="34" charset="0"/>
              </a:defRPr>
            </a:lvl4pPr>
            <a:lvl5pPr marL="2057400" indent="-228600" defTabSz="911225">
              <a:defRPr sz="2400" b="1" i="1">
                <a:solidFill>
                  <a:schemeClr val="tx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tx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tx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tx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tx1"/>
                </a:solidFill>
                <a:latin typeface="Arial" panose="020B0604020202020204" pitchFamily="34" charset="0"/>
              </a:defRPr>
            </a:lvl9pPr>
          </a:lstStyle>
          <a:p>
            <a:fld id="{D8A473B9-AA5F-43C3-A8BF-67E65E8A1884}" type="slidenum">
              <a:rPr lang="en-US" altLang="en-US" sz="1200">
                <a:solidFill>
                  <a:schemeClr val="bg1"/>
                </a:solidFill>
              </a:rPr>
              <a:pPr/>
              <a:t>93</a:t>
            </a:fld>
            <a:endParaRPr lang="en-US" altLang="en-US" sz="1200" dirty="0">
              <a:solidFill>
                <a:schemeClr val="bg1"/>
              </a:solidFill>
            </a:endParaRPr>
          </a:p>
        </p:txBody>
      </p:sp>
    </p:spTree>
    <p:extLst>
      <p:ext uri="{BB962C8B-B14F-4D97-AF65-F5344CB8AC3E}">
        <p14:creationId xmlns:p14="http://schemas.microsoft.com/office/powerpoint/2010/main" val="4584858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94</a:t>
            </a:fld>
            <a:endParaRPr lang="en-US" dirty="0"/>
          </a:p>
        </p:txBody>
      </p:sp>
    </p:spTree>
    <p:extLst>
      <p:ext uri="{BB962C8B-B14F-4D97-AF65-F5344CB8AC3E}">
        <p14:creationId xmlns:p14="http://schemas.microsoft.com/office/powerpoint/2010/main" val="19752109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painter’s tape will</a:t>
            </a:r>
            <a:r>
              <a:rPr lang="en-US" baseline="0" dirty="0"/>
              <a:t> hold a cord down to prevent tripping,  Try not to use duct tape as it leaves a sticky residue </a:t>
            </a:r>
            <a:r>
              <a:rPr lang="mr-IN" baseline="0" dirty="0"/>
              <a:t>–</a:t>
            </a:r>
            <a:r>
              <a:rPr lang="en-US" baseline="0" dirty="0"/>
              <a:t> forever.  </a:t>
            </a:r>
          </a:p>
          <a:p>
            <a:r>
              <a:rPr lang="en-US" baseline="0" dirty="0"/>
              <a:t>I never assume any equipment will be available</a:t>
            </a:r>
          </a:p>
          <a:p>
            <a:endParaRPr lang="en-US" baseline="0" dirty="0"/>
          </a:p>
          <a:p>
            <a:r>
              <a:rPr lang="en-US" baseline="0" dirty="0"/>
              <a:t>Always ask ahead of time if the projector requires a VGA connection. This is rare, as VGA technology is quite old, and most computers don’t support it. You will need to do some research to see if you can find a laptop or adapter to support VGA.</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95</a:t>
            </a:fld>
            <a:endParaRPr lang="en-US" dirty="0"/>
          </a:p>
        </p:txBody>
      </p:sp>
    </p:spTree>
    <p:extLst>
      <p:ext uri="{BB962C8B-B14F-4D97-AF65-F5344CB8AC3E}">
        <p14:creationId xmlns:p14="http://schemas.microsoft.com/office/powerpoint/2010/main" val="4594900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t>Trainer:</a:t>
            </a:r>
            <a:r>
              <a:rPr lang="en-US" altLang="en-US" baseline="0" dirty="0"/>
              <a:t>  The background for this slide is in the Formator’s Guide as stated.</a:t>
            </a:r>
          </a:p>
          <a:p>
            <a:endParaRPr lang="en-US" altLang="en-US" baseline="0" dirty="0"/>
          </a:p>
          <a:p>
            <a:endParaRPr lang="en-US" altLang="en-US" baseline="0" dirty="0"/>
          </a:p>
          <a:p>
            <a:endParaRPr lang="en-US" altLang="en-US" dirty="0"/>
          </a:p>
        </p:txBody>
      </p:sp>
      <p:sp>
        <p:nvSpPr>
          <p:cNvPr id="8196"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302D3624-5D8E-4450-A0A3-0EB7C280085C}" type="slidenum">
              <a:rPr lang="en-US" altLang="en-US" sz="1200"/>
              <a:pPr/>
              <a:t>97</a:t>
            </a:fld>
            <a:endParaRPr lang="en-US" altLang="en-US" sz="1200" dirty="0"/>
          </a:p>
        </p:txBody>
      </p:sp>
    </p:spTree>
    <p:extLst>
      <p:ext uri="{BB962C8B-B14F-4D97-AF65-F5344CB8AC3E}">
        <p14:creationId xmlns:p14="http://schemas.microsoft.com/office/powerpoint/2010/main" val="6976186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during for small groups, if you can control.</a:t>
            </a:r>
          </a:p>
          <a:p>
            <a:r>
              <a:rPr lang="en-US" dirty="0"/>
              <a:t>Otherwise after and during discussion groups and breaks.</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98</a:t>
            </a:fld>
            <a:endParaRPr lang="en-US" dirty="0"/>
          </a:p>
        </p:txBody>
      </p:sp>
    </p:spTree>
    <p:extLst>
      <p:ext uri="{BB962C8B-B14F-4D97-AF65-F5344CB8AC3E}">
        <p14:creationId xmlns:p14="http://schemas.microsoft.com/office/powerpoint/2010/main" val="25597713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learning objectives have</a:t>
            </a:r>
            <a:r>
              <a:rPr lang="en-US" baseline="0" dirty="0"/>
              <a:t> been added for the benefit of </a:t>
            </a:r>
            <a:r>
              <a:rPr lang="en-US" dirty="0"/>
              <a:t>the formators</a:t>
            </a:r>
          </a:p>
          <a:p>
            <a:r>
              <a:rPr lang="en-US" dirty="0"/>
              <a:t>--</a:t>
            </a:r>
            <a:r>
              <a:rPr lang="en-US" baseline="0" dirty="0"/>
              <a:t> explain what a learning objective is – it’s from education</a:t>
            </a:r>
          </a:p>
          <a:p>
            <a:r>
              <a:rPr lang="en-US" baseline="0" dirty="0"/>
              <a:t>-- a learning objective states what we expect the participant to learn (not the same as what we intend to cover)</a:t>
            </a:r>
            <a:endParaRPr lang="en-US" dirty="0"/>
          </a:p>
          <a:p>
            <a:r>
              <a:rPr lang="en-US" dirty="0"/>
              <a:t>--</a:t>
            </a:r>
            <a:r>
              <a:rPr lang="en-US" baseline="0" dirty="0"/>
              <a:t> the objectives help you teach by</a:t>
            </a:r>
          </a:p>
          <a:p>
            <a:r>
              <a:rPr lang="en-US" baseline="0" dirty="0"/>
              <a:t>-- providing a target for you to focus on</a:t>
            </a:r>
          </a:p>
          <a:p>
            <a:r>
              <a:rPr lang="en-US" baseline="0" dirty="0"/>
              <a:t>-- lets you know what you *don’t* need to cover – easier to stay on time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99</a:t>
            </a:fld>
            <a:endParaRPr lang="en-US" dirty="0"/>
          </a:p>
        </p:txBody>
      </p:sp>
    </p:spTree>
    <p:extLst>
      <p:ext uri="{BB962C8B-B14F-4D97-AF65-F5344CB8AC3E}">
        <p14:creationId xmlns:p14="http://schemas.microsoft.com/office/powerpoint/2010/main" val="34532761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References are collected at the end of each section instead of the little blue boxes.  Easier to read in the participant’s guide.</a:t>
            </a:r>
          </a:p>
          <a:p>
            <a:r>
              <a:rPr lang="en-US" dirty="0"/>
              <a:t>(and frankly, easier for the authors)</a:t>
            </a:r>
          </a:p>
          <a:p>
            <a:r>
              <a:rPr lang="en-US" dirty="0"/>
              <a:t>Lets Formator know what he/she should read to prepare for teaching the section.</a:t>
            </a:r>
          </a:p>
          <a:p>
            <a:endParaRPr lang="en-US" dirty="0"/>
          </a:p>
          <a:p>
            <a:pPr>
              <a:lnSpc>
                <a:spcPct val="90000"/>
              </a:lnSpc>
              <a:spcBef>
                <a:spcPct val="30000"/>
              </a:spcBef>
              <a:defRPr/>
            </a:pPr>
            <a:r>
              <a:rPr lang="en-US" dirty="0"/>
              <a:t>Point out the resources after each section</a:t>
            </a:r>
          </a:p>
          <a:p>
            <a:pPr lvl="1">
              <a:spcBef>
                <a:spcPct val="30000"/>
              </a:spcBef>
              <a:defRPr/>
            </a:pPr>
            <a:r>
              <a:rPr lang="en-US" sz="2800" dirty="0"/>
              <a:t>Encourage familiarity with the Rule and Manual</a:t>
            </a:r>
          </a:p>
          <a:p>
            <a:pPr lvl="1">
              <a:spcBef>
                <a:spcPct val="30000"/>
              </a:spcBef>
              <a:defRPr/>
            </a:pPr>
            <a:r>
              <a:rPr lang="en-US" sz="2800" dirty="0"/>
              <a:t>Don’t recite every resource on the slide</a:t>
            </a:r>
          </a:p>
          <a:p>
            <a:endParaRPr lang="en-US" dirty="0"/>
          </a:p>
        </p:txBody>
      </p:sp>
      <p:sp>
        <p:nvSpPr>
          <p:cNvPr id="8" name="Slide Number Placeholder 7"/>
          <p:cNvSpPr>
            <a:spLocks noGrp="1"/>
          </p:cNvSpPr>
          <p:nvPr>
            <p:ph type="sldNum" sz="quarter" idx="11"/>
          </p:nvPr>
        </p:nvSpPr>
        <p:spPr/>
        <p:txBody>
          <a:bodyPr/>
          <a:lstStyle/>
          <a:p>
            <a:fld id="{3CFB1C77-C5F0-455A-A92C-2CB6ACF20C9D}" type="slidenum">
              <a:rPr lang="en-US" smtClean="0">
                <a:solidFill>
                  <a:srgbClr val="000000"/>
                </a:solidFill>
              </a:rPr>
              <a:pPr/>
              <a:t>100</a:t>
            </a:fld>
            <a:endParaRPr lang="en-US" dirty="0">
              <a:solidFill>
                <a:srgbClr val="000000"/>
              </a:solidFill>
            </a:endParaRPr>
          </a:p>
        </p:txBody>
      </p:sp>
      <p:sp>
        <p:nvSpPr>
          <p:cNvPr id="9" name="Header Placeholder 8"/>
          <p:cNvSpPr>
            <a:spLocks noGrp="1"/>
          </p:cNvSpPr>
          <p:nvPr>
            <p:ph type="hdr" sz="quarter" idx="12"/>
          </p:nvPr>
        </p:nvSpPr>
        <p:spPr/>
        <p:txBody>
          <a:bodyPr/>
          <a:lstStyle/>
          <a:p>
            <a:r>
              <a:rPr lang="en-US" dirty="0">
                <a:solidFill>
                  <a:srgbClr val="000000"/>
                </a:solidFill>
              </a:rPr>
              <a:t>Ozanam Orientation Speaker Notes</a:t>
            </a:r>
          </a:p>
        </p:txBody>
      </p:sp>
      <p:sp>
        <p:nvSpPr>
          <p:cNvPr id="4" name="Footer Placeholder 3"/>
          <p:cNvSpPr>
            <a:spLocks noGrp="1"/>
          </p:cNvSpPr>
          <p:nvPr>
            <p:ph type="ftr" sz="quarter" idx="13"/>
          </p:nvPr>
        </p:nvSpPr>
        <p:spPr/>
        <p:txBody>
          <a:bodyPr/>
          <a:lstStyle/>
          <a:p>
            <a:r>
              <a:rPr lang="en-US" dirty="0">
                <a:solidFill>
                  <a:srgbClr val="000000"/>
                </a:solidFill>
              </a:rPr>
              <a:t>National Ozanam Orientation 2020</a:t>
            </a:r>
          </a:p>
        </p:txBody>
      </p:sp>
      <p:sp>
        <p:nvSpPr>
          <p:cNvPr id="11" name="Slide Image Placeholder 10"/>
          <p:cNvSpPr>
            <a:spLocks noGrp="1" noRot="1" noChangeAspect="1"/>
          </p:cNvSpPr>
          <p:nvPr>
            <p:ph type="sldImg"/>
          </p:nvPr>
        </p:nvSpPr>
        <p:spPr/>
      </p:sp>
    </p:spTree>
    <p:extLst>
      <p:ext uri="{BB962C8B-B14F-4D97-AF65-F5344CB8AC3E}">
        <p14:creationId xmlns:p14="http://schemas.microsoft.com/office/powerpoint/2010/main" val="36896752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101</a:t>
            </a:fld>
            <a:endParaRPr lang="en-US" dirty="0"/>
          </a:p>
        </p:txBody>
      </p:sp>
    </p:spTree>
    <p:extLst>
      <p:ext uri="{BB962C8B-B14F-4D97-AF65-F5344CB8AC3E}">
        <p14:creationId xmlns:p14="http://schemas.microsoft.com/office/powerpoint/2010/main" val="15996366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 points – you must cover these</a:t>
            </a:r>
          </a:p>
          <a:p>
            <a:r>
              <a:rPr lang="en-US" dirty="0"/>
              <a:t>Text – use it, or paraphrase</a:t>
            </a:r>
            <a:r>
              <a:rPr lang="en-US" baseline="0" dirty="0"/>
              <a:t> it, or do your own.</a:t>
            </a:r>
          </a:p>
          <a:p>
            <a:r>
              <a:rPr lang="en-US" baseline="0" dirty="0"/>
              <a:t>Suggestions for formator – tips from experienced formators.</a:t>
            </a:r>
          </a:p>
          <a:p>
            <a:endParaRPr lang="en-US" baseline="0" dirty="0"/>
          </a:p>
          <a:p>
            <a:r>
              <a:rPr lang="en-US" baseline="0" dirty="0"/>
              <a:t>Printed in formator’s guide directly from PowerPoint slides, so the Formator’s Guide is identical to the PowerPoint slides.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102</a:t>
            </a:fld>
            <a:endParaRPr lang="en-US" dirty="0"/>
          </a:p>
        </p:txBody>
      </p:sp>
    </p:spTree>
    <p:extLst>
      <p:ext uri="{BB962C8B-B14F-4D97-AF65-F5344CB8AC3E}">
        <p14:creationId xmlns:p14="http://schemas.microsoft.com/office/powerpoint/2010/main" val="13641030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Using your computer – Navigation and starting videos, trouble-shooting</a:t>
            </a:r>
          </a:p>
          <a:p>
            <a:pPr marL="171450" indent="-171450">
              <a:buFontTx/>
              <a:buChar char="-"/>
            </a:pPr>
            <a:r>
              <a:rPr lang="en-US" baseline="0" dirty="0"/>
              <a:t>Section-by-section advice, which we will go over in a minute</a:t>
            </a:r>
          </a:p>
          <a:p>
            <a:pPr marL="171450" indent="-171450">
              <a:buFontTx/>
              <a:buChar char="-"/>
            </a:pPr>
            <a:r>
              <a:rPr lang="en-US" baseline="0" dirty="0"/>
              <a:t>Miscellaneous: Skipping slides: there are a few which aren’t relevant in some Orientations. These are spelled out in the Formator’s Guide.</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103</a:t>
            </a:fld>
            <a:endParaRPr lang="en-US" dirty="0"/>
          </a:p>
        </p:txBody>
      </p:sp>
    </p:spTree>
    <p:extLst>
      <p:ext uri="{BB962C8B-B14F-4D97-AF65-F5344CB8AC3E}">
        <p14:creationId xmlns:p14="http://schemas.microsoft.com/office/powerpoint/2010/main" val="20147837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4052">
              <a:defRPr/>
            </a:pPr>
            <a:r>
              <a:rPr lang="en-US" baseline="0" dirty="0"/>
              <a:t>SPECIAL NOTE: If your flash drive contains an Errata file, all of those changes have already been incorporated into the files on the drive. Check the date on the errata file online, and only download if it is newer than the one you already have.</a:t>
            </a:r>
          </a:p>
          <a:p>
            <a:pPr defTabSz="964052">
              <a:defRPr/>
            </a:pPr>
            <a:endParaRPr lang="en-US" baseline="0" dirty="0"/>
          </a:p>
          <a:p>
            <a:pPr defTabSz="964052">
              <a:defRPr/>
            </a:pPr>
            <a:r>
              <a:rPr lang="en-US" baseline="0" dirty="0"/>
              <a:t>SPECIAL NOTE 2: The Video Troubleshooting Guide is still available, but it is very outdated and unlikely to help unless the presenter is using an extremely old computer and operating system.</a:t>
            </a:r>
          </a:p>
          <a:p>
            <a:pPr defTabSz="964052">
              <a:defRPr/>
            </a:pPr>
            <a:endParaRPr lang="en-US" baseline="0" dirty="0"/>
          </a:p>
          <a:p>
            <a:pPr defTabSz="964052">
              <a:defRPr/>
            </a:pPr>
            <a:r>
              <a:rPr lang="en-US" baseline="0" dirty="0"/>
              <a:t>If anyone asks – National will not be distributing the contents of the Ozanam Orientation drive via the Internet.  Councils or Regions may distribute electronically only to their own formators, and only if they have a current list of formators and can ensure that only formators have access.   National does not have a list of formators – this is the responsibility of Region and Council.</a:t>
            </a:r>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104</a:t>
            </a:fld>
            <a:endParaRPr lang="en-US" dirty="0"/>
          </a:p>
        </p:txBody>
      </p:sp>
    </p:spTree>
    <p:extLst>
      <p:ext uri="{BB962C8B-B14F-4D97-AF65-F5344CB8AC3E}">
        <p14:creationId xmlns:p14="http://schemas.microsoft.com/office/powerpoint/2010/main" val="14869766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dirty="0"/>
              <a:t>Partially formation –</a:t>
            </a:r>
            <a:r>
              <a:rPr lang="en-US" altLang="en-US" baseline="0" dirty="0"/>
              <a:t> opening prayer, stress the spiritual aspect of the society.</a:t>
            </a:r>
          </a:p>
          <a:p>
            <a:r>
              <a:rPr lang="en-US" altLang="en-US" baseline="0" dirty="0"/>
              <a:t>It is dramatic.</a:t>
            </a:r>
          </a:p>
          <a:p>
            <a:r>
              <a:rPr lang="en-US" altLang="en-US" baseline="0" dirty="0"/>
              <a:t>This is the only place where the formator reads the slides – we are reading them for the benefit of those who cannot see well.</a:t>
            </a:r>
          </a:p>
          <a:p>
            <a:r>
              <a:rPr lang="en-US" altLang="en-US" baseline="0" dirty="0"/>
              <a:t>Read slowly and dramatically.</a:t>
            </a:r>
          </a:p>
          <a:p>
            <a:r>
              <a:rPr lang="en-US" altLang="en-US" baseline="0" dirty="0"/>
              <a:t>Read more about how to give the section in the Formator’s Guide.   You’ll want to go over the Formator’s Guide as a team.</a:t>
            </a:r>
          </a:p>
          <a:p>
            <a:endParaRPr lang="en-US" altLang="en-US" dirty="0"/>
          </a:p>
          <a:p>
            <a:endParaRPr lang="en-US" altLang="en-US" b="0"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108</a:t>
            </a:fld>
            <a:endParaRPr lang="en-US" altLang="en-US" sz="1200" dirty="0"/>
          </a:p>
        </p:txBody>
      </p:sp>
    </p:spTree>
    <p:extLst>
      <p:ext uri="{BB962C8B-B14F-4D97-AF65-F5344CB8AC3E}">
        <p14:creationId xmlns:p14="http://schemas.microsoft.com/office/powerpoint/2010/main" val="18719721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class might want to share observations on guiding small group</a:t>
            </a:r>
            <a:r>
              <a:rPr lang="en-US" baseline="0" dirty="0"/>
              <a:t> discussions in large and small Orientations.</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109</a:t>
            </a:fld>
            <a:endParaRPr lang="en-US" dirty="0"/>
          </a:p>
        </p:txBody>
      </p:sp>
    </p:spTree>
    <p:extLst>
      <p:ext uri="{BB962C8B-B14F-4D97-AF65-F5344CB8AC3E}">
        <p14:creationId xmlns:p14="http://schemas.microsoft.com/office/powerpoint/2010/main" val="27687083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normAutofit/>
          </a:bodyPr>
          <a:lstStyle/>
          <a:p>
            <a:r>
              <a:rPr lang="en-US" altLang="en-US" baseline="0" dirty="0"/>
              <a:t>This section is much more formation than training.  We want to open the participant’s hearts and minds to our fundamental principles and beliefs, through the human stories of our founders. Tell it as a story, not as history, and try to make the people come alive.</a:t>
            </a:r>
          </a:p>
          <a:p>
            <a:endParaRPr lang="en-US" altLang="en-US" baseline="0" dirty="0"/>
          </a:p>
          <a:p>
            <a:r>
              <a:rPr lang="en-US" sz="1200" kern="1200" dirty="0">
                <a:solidFill>
                  <a:schemeClr val="tx1"/>
                </a:solidFill>
                <a:effectLst/>
                <a:latin typeface="Arial" charset="0"/>
                <a:ea typeface="+mn-ea"/>
                <a:cs typeface="+mn-cs"/>
              </a:rPr>
              <a:t>Look for a presenter who is lively and feels strongly about the story. In English, typical English story-telling techniques can be employed: “Once upon a time”, events in chronological order, repetition, using quotes or dialog.</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French names can be a stumbling block.  In the “Julian Spiewak” video, a native French speaker pronounces some of the key names.</a:t>
            </a:r>
            <a:endParaRPr lang="en-US" altLang="en-US" baseline="0" dirty="0"/>
          </a:p>
          <a:p>
            <a:endParaRPr lang="en-US" altLang="en-US" baseline="0" dirty="0"/>
          </a:p>
          <a:p>
            <a:endParaRPr lang="en-US" altLang="en-US" baseline="0" dirty="0"/>
          </a:p>
        </p:txBody>
      </p:sp>
      <p:sp>
        <p:nvSpPr>
          <p:cNvPr id="10244"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D6B62B2D-6181-4315-B80A-1F74073F4A68}" type="slidenum">
              <a:rPr lang="en-US" altLang="en-US" sz="1200"/>
              <a:pPr/>
              <a:t>110</a:t>
            </a:fld>
            <a:endParaRPr lang="en-US" altLang="en-US" sz="1200" dirty="0"/>
          </a:p>
        </p:txBody>
      </p:sp>
    </p:spTree>
    <p:extLst>
      <p:ext uri="{BB962C8B-B14F-4D97-AF65-F5344CB8AC3E}">
        <p14:creationId xmlns:p14="http://schemas.microsoft.com/office/powerpoint/2010/main" val="4854717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baseline="0" dirty="0"/>
              <a:t>Trainer: You may want to demonstrate one of the stories in the Formator’s Guide or your own personal favorite.</a:t>
            </a:r>
          </a:p>
          <a:p>
            <a:r>
              <a:rPr lang="en-US" altLang="en-US" baseline="0" dirty="0"/>
              <a:t>Give the story (with slides) as you would in an Orientation.</a:t>
            </a:r>
          </a:p>
          <a:p>
            <a:r>
              <a:rPr lang="en-US" altLang="en-US" baseline="0" dirty="0"/>
              <a:t>Ask the students to identify the story-telling techniques which you used.</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111</a:t>
            </a:fld>
            <a:endParaRPr lang="en-US" dirty="0"/>
          </a:p>
        </p:txBody>
      </p:sp>
    </p:spTree>
    <p:extLst>
      <p:ext uri="{BB962C8B-B14F-4D97-AF65-F5344CB8AC3E}">
        <p14:creationId xmlns:p14="http://schemas.microsoft.com/office/powerpoint/2010/main" val="22437537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r>
              <a:rPr lang="en-US" sz="1200" kern="1200" dirty="0">
                <a:solidFill>
                  <a:schemeClr val="tx1"/>
                </a:solidFill>
                <a:effectLst/>
                <a:latin typeface="Arial" charset="0"/>
                <a:ea typeface="+mn-ea"/>
                <a:cs typeface="+mn-cs"/>
              </a:rPr>
              <a:t>This section is crucial – give it the time and care that it deserves.  Remember that the concept of the group as a SPIRITUAL group will be new to some attendees.  We need the feeling, not just the facts.</a:t>
            </a:r>
          </a:p>
          <a:p>
            <a:r>
              <a:rPr lang="en-US" sz="1200" kern="1200" dirty="0">
                <a:solidFill>
                  <a:schemeClr val="tx1"/>
                </a:solidFill>
                <a:effectLst/>
                <a:latin typeface="Arial" charset="0"/>
                <a:ea typeface="+mn-ea"/>
                <a:cs typeface="+mn-cs"/>
              </a:rPr>
              <a:t>The best presenter is someone who is passionate on this topic and is comfortable sharing their own Vincentian spirituality.  The presenter must be willing to share at least one personal example.</a:t>
            </a:r>
          </a:p>
          <a:p>
            <a:r>
              <a:rPr lang="en-US" sz="1200" kern="1200" dirty="0">
                <a:solidFill>
                  <a:schemeClr val="tx1"/>
                </a:solidFill>
                <a:effectLst/>
                <a:latin typeface="Arial" charset="0"/>
                <a:ea typeface="+mn-ea"/>
                <a:cs typeface="+mn-cs"/>
              </a:rPr>
              <a:t>It is critical that the presenter stay focused on </a:t>
            </a:r>
            <a:r>
              <a:rPr lang="en-US" sz="1200" b="1" u="sng" kern="1200" dirty="0">
                <a:solidFill>
                  <a:schemeClr val="tx1"/>
                </a:solidFill>
                <a:effectLst/>
                <a:latin typeface="Arial" charset="0"/>
                <a:ea typeface="+mn-ea"/>
                <a:cs typeface="+mn-cs"/>
              </a:rPr>
              <a:t>Vincentian</a:t>
            </a:r>
            <a:r>
              <a:rPr lang="en-US" sz="1200" kern="1200" dirty="0">
                <a:solidFill>
                  <a:schemeClr val="tx1"/>
                </a:solidFill>
                <a:effectLst/>
                <a:latin typeface="Arial" charset="0"/>
                <a:ea typeface="+mn-ea"/>
                <a:cs typeface="+mn-cs"/>
              </a:rPr>
              <a:t> spirituality.  The focus here is “seeing the face of Christ in the poor.”</a:t>
            </a:r>
          </a:p>
        </p:txBody>
      </p:sp>
      <p:sp>
        <p:nvSpPr>
          <p:cNvPr id="12292"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276E23D0-7C2F-4A90-9FC2-C1264EB5E88C}" type="slidenum">
              <a:rPr lang="en-US" altLang="en-US" sz="1200"/>
              <a:pPr/>
              <a:t>112</a:t>
            </a:fld>
            <a:endParaRPr lang="en-US" altLang="en-US" sz="1200" dirty="0"/>
          </a:p>
        </p:txBody>
      </p:sp>
    </p:spTree>
    <p:extLst>
      <p:ext uri="{BB962C8B-B14F-4D97-AF65-F5344CB8AC3E}">
        <p14:creationId xmlns:p14="http://schemas.microsoft.com/office/powerpoint/2010/main" val="4873532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normAutofit/>
          </a:bodyPr>
          <a:lstStyle/>
          <a:p>
            <a:pPr>
              <a:defRPr/>
            </a:pPr>
            <a:r>
              <a:rPr lang="en-US" altLang="en-US" dirty="0"/>
              <a:t>This section is mostly training rather than Formation.</a:t>
            </a:r>
          </a:p>
          <a:p>
            <a:r>
              <a:rPr lang="en-US" sz="1200" kern="1200" dirty="0">
                <a:solidFill>
                  <a:schemeClr val="tx1"/>
                </a:solidFill>
                <a:effectLst/>
                <a:latin typeface="Arial" charset="0"/>
                <a:ea typeface="+mn-ea"/>
                <a:cs typeface="+mn-cs"/>
              </a:rPr>
              <a:t>A current or former Conference President is a good choice as presenter, since there are often questions.</a:t>
            </a:r>
          </a:p>
          <a:p>
            <a:r>
              <a:rPr lang="en-US" sz="1200" kern="1200" dirty="0">
                <a:solidFill>
                  <a:schemeClr val="tx1"/>
                </a:solidFill>
                <a:effectLst/>
                <a:latin typeface="Arial" charset="0"/>
                <a:ea typeface="+mn-ea"/>
                <a:cs typeface="+mn-cs"/>
              </a:rPr>
              <a:t>If you have not already given each household a Rule and a Manual, do it now!</a:t>
            </a:r>
          </a:p>
          <a:p>
            <a:r>
              <a:rPr lang="en-US" sz="1200" kern="1200" dirty="0">
                <a:solidFill>
                  <a:schemeClr val="tx1"/>
                </a:solidFill>
                <a:effectLst/>
                <a:latin typeface="Arial" charset="0"/>
                <a:ea typeface="+mn-ea"/>
                <a:cs typeface="+mn-cs"/>
              </a:rPr>
              <a:t>On some slides, you’ll be citing rules which you know are not followed by some of the attending Conferences. (e.g. meeting frequency).  Don’t skip the rule even if it’s a sore point.  If you know about a serious discrepancy, read up in advance in the Rule and Manual so you know why that expectation exists.</a:t>
            </a:r>
          </a:p>
          <a:p>
            <a:pPr>
              <a:defRPr/>
            </a:pPr>
            <a:endParaRPr lang="en-US" altLang="en-US" baseline="0" dirty="0"/>
          </a:p>
          <a:p>
            <a:pPr>
              <a:defRPr/>
            </a:pPr>
            <a:r>
              <a:rPr lang="en-US" altLang="en-US" baseline="0" dirty="0"/>
              <a:t>Why not just do all this training separately for officers only?</a:t>
            </a:r>
          </a:p>
          <a:p>
            <a:r>
              <a:rPr lang="en-US" sz="1200" kern="1200" dirty="0">
                <a:solidFill>
                  <a:schemeClr val="tx1"/>
                </a:solidFill>
                <a:effectLst/>
                <a:latin typeface="Arial" charset="0"/>
                <a:ea typeface="+mn-ea"/>
                <a:cs typeface="+mn-cs"/>
              </a:rPr>
              <a:t>A Conference runs much more easily if all the members have some idea of how a Conference is run.  While we don’t want to delve into details endlessly, we want participants to leave with a general understanding of how things work.</a:t>
            </a:r>
          </a:p>
          <a:p>
            <a:r>
              <a:rPr lang="en-US" sz="1200" kern="1200" dirty="0">
                <a:solidFill>
                  <a:schemeClr val="tx1"/>
                </a:solidFill>
                <a:effectLst/>
                <a:latin typeface="Arial" charset="0"/>
                <a:ea typeface="+mn-ea"/>
                <a:cs typeface="+mn-cs"/>
              </a:rPr>
              <a:t>Also, today’s member is tomorrow’s president!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Don’t skip the diversity/recruitment slides.  A welcoming Conference is created by </a:t>
            </a:r>
            <a:r>
              <a:rPr lang="en-US" sz="1200" b="1" i="1" kern="1200" dirty="0">
                <a:solidFill>
                  <a:schemeClr val="tx1"/>
                </a:solidFill>
                <a:effectLst/>
                <a:latin typeface="Arial" charset="0"/>
                <a:ea typeface="+mn-ea"/>
                <a:cs typeface="+mn-cs"/>
              </a:rPr>
              <a:t>all the members </a:t>
            </a:r>
            <a:r>
              <a:rPr lang="en-US" sz="1200" kern="1200" dirty="0">
                <a:solidFill>
                  <a:schemeClr val="tx1"/>
                </a:solidFill>
                <a:effectLst/>
                <a:latin typeface="Arial" charset="0"/>
                <a:ea typeface="+mn-ea"/>
                <a:cs typeface="+mn-cs"/>
              </a:rPr>
              <a:t>together, not just the officers.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All</a:t>
            </a:r>
            <a:r>
              <a:rPr lang="en-US" sz="1200" kern="1200" baseline="0" dirty="0">
                <a:solidFill>
                  <a:schemeClr val="tx1"/>
                </a:solidFill>
                <a:effectLst/>
                <a:latin typeface="Arial" charset="0"/>
                <a:ea typeface="+mn-ea"/>
                <a:cs typeface="+mn-cs"/>
              </a:rPr>
              <a:t> that said, there is a little trimming possible if the officers attend separate, mandatory training.  See Formator’s Guide.</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pPr>
              <a:defRPr/>
            </a:pPr>
            <a:endParaRPr lang="en-US" altLang="en-US" baseline="0" dirty="0"/>
          </a:p>
        </p:txBody>
      </p:sp>
      <p:sp>
        <p:nvSpPr>
          <p:cNvPr id="16388"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F5E9D77C-A4DB-4B65-8404-EC988F3F5AAC}" type="slidenum">
              <a:rPr lang="en-US" altLang="en-US" sz="1200"/>
              <a:pPr/>
              <a:t>113</a:t>
            </a:fld>
            <a:endParaRPr lang="en-US" altLang="en-US" sz="1200" dirty="0"/>
          </a:p>
        </p:txBody>
      </p:sp>
    </p:spTree>
    <p:extLst>
      <p:ext uri="{BB962C8B-B14F-4D97-AF65-F5344CB8AC3E}">
        <p14:creationId xmlns:p14="http://schemas.microsoft.com/office/powerpoint/2010/main" val="23209403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normAutofit/>
          </a:bodyPr>
          <a:lstStyle/>
          <a:p>
            <a:r>
              <a:rPr lang="en-US" altLang="en-US" dirty="0"/>
              <a:t>Mostly</a:t>
            </a:r>
            <a:r>
              <a:rPr lang="en-US" altLang="en-US" baseline="0" dirty="0"/>
              <a:t> training.</a:t>
            </a:r>
          </a:p>
          <a:p>
            <a:r>
              <a:rPr lang="en-US" altLang="en-US" dirty="0"/>
              <a:t>Note that there are some sample Council</a:t>
            </a:r>
            <a:r>
              <a:rPr lang="en-US" altLang="en-US" baseline="0" dirty="0"/>
              <a:t> slides on the flash drive, under “Formator Tools”</a:t>
            </a:r>
          </a:p>
          <a:p>
            <a:endParaRPr lang="en-US" altLang="en-US" baseline="0" dirty="0"/>
          </a:p>
          <a:p>
            <a:r>
              <a:rPr lang="en-US" altLang="en-US" baseline="0" dirty="0"/>
              <a:t>Major issues are sometimes raised during this section.  Allowing a few minutes to talk through something a council is struggling with may be ok, but more than 5 minutes will put you badly behind schedule.  Ask the participants to check with you during lunch, a later break, or after the OO.</a:t>
            </a:r>
          </a:p>
          <a:p>
            <a:endParaRPr lang="en-US" altLang="en-US" baseline="0" dirty="0"/>
          </a:p>
          <a:p>
            <a:endParaRPr lang="en-US" altLang="en-US" baseline="0" dirty="0"/>
          </a:p>
          <a:p>
            <a:endParaRPr lang="en-US" altLang="en-US" baseline="0" dirty="0"/>
          </a:p>
          <a:p>
            <a:endParaRPr lang="en-US" altLang="en-US" dirty="0"/>
          </a:p>
        </p:txBody>
      </p:sp>
      <p:sp>
        <p:nvSpPr>
          <p:cNvPr id="14340" name="Slide Number Placeholder 3"/>
          <p:cNvSpPr>
            <a:spLocks noGrp="1"/>
          </p:cNvSpPr>
          <p:nvPr>
            <p:ph type="sldNum" sz="quarter" idx="5"/>
          </p:nvPr>
        </p:nvSpPr>
        <p:spPr>
          <a:noFill/>
        </p:spPr>
        <p:txBody>
          <a:bodyPr/>
          <a:lstStyle>
            <a:lvl1pPr defTabSz="911225">
              <a:defRPr sz="2400" b="1" i="1">
                <a:solidFill>
                  <a:schemeClr val="bg1"/>
                </a:solidFill>
                <a:latin typeface="Arial" panose="020B0604020202020204" pitchFamily="34" charset="0"/>
              </a:defRPr>
            </a:lvl1pPr>
            <a:lvl2pPr marL="742950" indent="-285750" defTabSz="911225">
              <a:defRPr sz="2400" b="1" i="1">
                <a:solidFill>
                  <a:schemeClr val="bg1"/>
                </a:solidFill>
                <a:latin typeface="Arial" panose="020B0604020202020204" pitchFamily="34" charset="0"/>
              </a:defRPr>
            </a:lvl2pPr>
            <a:lvl3pPr marL="1143000" indent="-228600" defTabSz="911225">
              <a:defRPr sz="2400" b="1" i="1">
                <a:solidFill>
                  <a:schemeClr val="bg1"/>
                </a:solidFill>
                <a:latin typeface="Arial" panose="020B0604020202020204" pitchFamily="34" charset="0"/>
              </a:defRPr>
            </a:lvl3pPr>
            <a:lvl4pPr marL="1600200" indent="-228600" defTabSz="911225">
              <a:defRPr sz="2400" b="1" i="1">
                <a:solidFill>
                  <a:schemeClr val="bg1"/>
                </a:solidFill>
                <a:latin typeface="Arial" panose="020B0604020202020204" pitchFamily="34" charset="0"/>
              </a:defRPr>
            </a:lvl4pPr>
            <a:lvl5pPr marL="2057400" indent="-228600" defTabSz="911225">
              <a:defRPr sz="2400" b="1" i="1">
                <a:solidFill>
                  <a:schemeClr val="bg1"/>
                </a:solidFill>
                <a:latin typeface="Arial" panose="020B0604020202020204" pitchFamily="34" charset="0"/>
              </a:defRPr>
            </a:lvl5pPr>
            <a:lvl6pPr marL="2514600" indent="-228600" defTabSz="911225" eaLnBrk="0" fontAlgn="base" hangingPunct="0">
              <a:spcBef>
                <a:spcPct val="0"/>
              </a:spcBef>
              <a:spcAft>
                <a:spcPct val="0"/>
              </a:spcAft>
              <a:defRPr sz="2400" b="1" i="1">
                <a:solidFill>
                  <a:schemeClr val="bg1"/>
                </a:solidFill>
                <a:latin typeface="Arial" panose="020B0604020202020204" pitchFamily="34" charset="0"/>
              </a:defRPr>
            </a:lvl6pPr>
            <a:lvl7pPr marL="2971800" indent="-228600" defTabSz="911225" eaLnBrk="0" fontAlgn="base" hangingPunct="0">
              <a:spcBef>
                <a:spcPct val="0"/>
              </a:spcBef>
              <a:spcAft>
                <a:spcPct val="0"/>
              </a:spcAft>
              <a:defRPr sz="2400" b="1" i="1">
                <a:solidFill>
                  <a:schemeClr val="bg1"/>
                </a:solidFill>
                <a:latin typeface="Arial" panose="020B0604020202020204" pitchFamily="34" charset="0"/>
              </a:defRPr>
            </a:lvl7pPr>
            <a:lvl8pPr marL="3429000" indent="-228600" defTabSz="911225" eaLnBrk="0" fontAlgn="base" hangingPunct="0">
              <a:spcBef>
                <a:spcPct val="0"/>
              </a:spcBef>
              <a:spcAft>
                <a:spcPct val="0"/>
              </a:spcAft>
              <a:defRPr sz="2400" b="1" i="1">
                <a:solidFill>
                  <a:schemeClr val="bg1"/>
                </a:solidFill>
                <a:latin typeface="Arial" panose="020B0604020202020204" pitchFamily="34" charset="0"/>
              </a:defRPr>
            </a:lvl8pPr>
            <a:lvl9pPr marL="3886200" indent="-228600" defTabSz="911225" eaLnBrk="0" fontAlgn="base" hangingPunct="0">
              <a:spcBef>
                <a:spcPct val="0"/>
              </a:spcBef>
              <a:spcAft>
                <a:spcPct val="0"/>
              </a:spcAft>
              <a:defRPr sz="2400" b="1" i="1">
                <a:solidFill>
                  <a:schemeClr val="bg1"/>
                </a:solidFill>
                <a:latin typeface="Arial" panose="020B0604020202020204" pitchFamily="34" charset="0"/>
              </a:defRPr>
            </a:lvl9pPr>
          </a:lstStyle>
          <a:p>
            <a:fld id="{F96649FB-36C6-4ADD-9CBC-7A931A3325E2}" type="slidenum">
              <a:rPr lang="en-US" altLang="en-US" sz="1200"/>
              <a:pPr/>
              <a:t>114</a:t>
            </a:fld>
            <a:endParaRPr lang="en-US" altLang="en-US" sz="1200" dirty="0"/>
          </a:p>
        </p:txBody>
      </p:sp>
    </p:spTree>
    <p:extLst>
      <p:ext uri="{BB962C8B-B14F-4D97-AF65-F5344CB8AC3E}">
        <p14:creationId xmlns:p14="http://schemas.microsoft.com/office/powerpoint/2010/main" val="24186502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7" name="Rectangle 3"/>
          <p:cNvSpPr>
            <a:spLocks noGrp="1" noChangeArrowheads="1"/>
          </p:cNvSpPr>
          <p:nvPr>
            <p:ph type="body" idx="1"/>
          </p:nvPr>
        </p:nvSpPr>
        <p:spPr/>
        <p:txBody>
          <a:bodyPr/>
          <a:lstStyle/>
          <a:p>
            <a:pPr lvl="0"/>
            <a:r>
              <a:rPr lang="en-US" dirty="0"/>
              <a:t>Both </a:t>
            </a:r>
            <a:r>
              <a:rPr lang="en-US" baseline="0" dirty="0"/>
              <a:t> Conference</a:t>
            </a:r>
            <a:r>
              <a:rPr lang="en-US" dirty="0"/>
              <a:t> Life</a:t>
            </a:r>
            <a:r>
              <a:rPr lang="en-US" baseline="0" dirty="0"/>
              <a:t> and Council Life e</a:t>
            </a:r>
            <a:r>
              <a:rPr lang="en-US" dirty="0"/>
              <a:t>mphasize</a:t>
            </a:r>
            <a:r>
              <a:rPr lang="en-US" baseline="0" dirty="0"/>
              <a:t> that our structure is to serve the Conferences. </a:t>
            </a:r>
          </a:p>
          <a:p>
            <a:pPr lvl="0"/>
            <a:endParaRPr lang="en-US" baseline="0" dirty="0"/>
          </a:p>
          <a:p>
            <a:pPr lvl="0"/>
            <a:r>
              <a:rPr lang="en-US" baseline="0" dirty="0"/>
              <a:t>This section focuses on how the levels of Councils serve the Conferences, and what each level can ask or expect of the level above (or in this picture, below it).</a:t>
            </a:r>
          </a:p>
          <a:p>
            <a:pPr lvl="0"/>
            <a:r>
              <a:rPr lang="en-US" baseline="0" dirty="0"/>
              <a:t>The formators and presenters should make the examples locally relevant whenever possible. </a:t>
            </a:r>
          </a:p>
          <a:p>
            <a:pPr lvl="0"/>
            <a:r>
              <a:rPr lang="en-US" baseline="0" dirty="0"/>
              <a:t>Regions or Diocesan Councils may want to add a slide or two about what they provide to their Conferences.</a:t>
            </a:r>
            <a:endParaRPr lang="en-US" dirty="0"/>
          </a:p>
          <a:p>
            <a:endParaRPr lang="en-US" dirty="0"/>
          </a:p>
        </p:txBody>
      </p:sp>
      <p:sp>
        <p:nvSpPr>
          <p:cNvPr id="2" name="Footer Placeholder 1"/>
          <p:cNvSpPr>
            <a:spLocks noGrp="1"/>
          </p:cNvSpPr>
          <p:nvPr>
            <p:ph type="ftr" sz="quarter" idx="10"/>
          </p:nvPr>
        </p:nvSpPr>
        <p:spPr/>
        <p:txBody>
          <a:bodyPr/>
          <a:lstStyle/>
          <a:p>
            <a:r>
              <a:rPr lang="en-US" dirty="0"/>
              <a:t>National Ozanam Orientation 2020</a:t>
            </a:r>
          </a:p>
        </p:txBody>
      </p:sp>
      <p:sp>
        <p:nvSpPr>
          <p:cNvPr id="3" name="Slide Number Placeholder 2"/>
          <p:cNvSpPr>
            <a:spLocks noGrp="1"/>
          </p:cNvSpPr>
          <p:nvPr>
            <p:ph type="sldNum" sz="quarter" idx="11"/>
          </p:nvPr>
        </p:nvSpPr>
        <p:spPr/>
        <p:txBody>
          <a:bodyPr/>
          <a:lstStyle/>
          <a:p>
            <a:fld id="{3CFB1C77-C5F0-455A-A92C-2CB6ACF20C9D}" type="slidenum">
              <a:rPr lang="en-US" smtClean="0"/>
              <a:pPr/>
              <a:t>115</a:t>
            </a:fld>
            <a:endParaRPr lang="en-US" dirty="0"/>
          </a:p>
        </p:txBody>
      </p:sp>
      <p:sp>
        <p:nvSpPr>
          <p:cNvPr id="4" name="Header Placeholder 3"/>
          <p:cNvSpPr>
            <a:spLocks noGrp="1"/>
          </p:cNvSpPr>
          <p:nvPr>
            <p:ph type="hdr" sz="quarter" idx="12"/>
          </p:nvPr>
        </p:nvSpPr>
        <p:spPr/>
        <p:txBody>
          <a:bodyPr/>
          <a:lstStyle/>
          <a:p>
            <a:r>
              <a:rPr lang="en-US" dirty="0"/>
              <a:t>Ozanam Orientation Speaker Notes</a:t>
            </a:r>
          </a:p>
        </p:txBody>
      </p:sp>
      <p:sp>
        <p:nvSpPr>
          <p:cNvPr id="10" name="Slide Image Placeholder 9"/>
          <p:cNvSpPr>
            <a:spLocks noGrp="1" noRot="1" noChangeAspect="1"/>
          </p:cNvSpPr>
          <p:nvPr>
            <p:ph type="sldImg"/>
          </p:nvPr>
        </p:nvSpPr>
        <p:spPr>
          <a:xfrm>
            <a:off x="1557338" y="727075"/>
            <a:ext cx="4178300" cy="2351088"/>
          </a:xfrm>
        </p:spPr>
      </p:sp>
    </p:spTree>
    <p:extLst>
      <p:ext uri="{BB962C8B-B14F-4D97-AF65-F5344CB8AC3E}">
        <p14:creationId xmlns:p14="http://schemas.microsoft.com/office/powerpoint/2010/main" val="781350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57250" y="766763"/>
            <a:ext cx="5233988" cy="2944812"/>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People love to see themselves.  Include a local slide if possible.</a:t>
            </a:r>
          </a:p>
        </p:txBody>
      </p:sp>
      <p:sp>
        <p:nvSpPr>
          <p:cNvPr id="181252" name="Date Placeholder 3"/>
          <p:cNvSpPr>
            <a:spLocks noGrp="1"/>
          </p:cNvSpPr>
          <p:nvPr>
            <p:ph type="dt" sz="quarter" idx="1"/>
          </p:nvPr>
        </p:nvSpPr>
        <p:spPr>
          <a:xfrm>
            <a:off x="4021026" y="0"/>
            <a:ext cx="3076682" cy="51190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405" tIns="48203" rIns="96405" bIns="48203"/>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t>9/17/2011</a:t>
            </a:r>
          </a:p>
        </p:txBody>
      </p:sp>
      <p:sp>
        <p:nvSpPr>
          <p:cNvPr id="181253" name="Header Placeholder 4"/>
          <p:cNvSpPr>
            <a:spLocks noGrp="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622">
              <a:defRPr sz="2600" b="1" i="1">
                <a:solidFill>
                  <a:schemeClr val="bg1"/>
                </a:solidFill>
                <a:latin typeface="Arial" charset="0"/>
              </a:defRPr>
            </a:lvl1pPr>
            <a:lvl2pPr marL="806869" indent="-310334" defTabSz="989622">
              <a:defRPr sz="2600" b="1" i="1">
                <a:solidFill>
                  <a:schemeClr val="bg1"/>
                </a:solidFill>
                <a:latin typeface="Arial" charset="0"/>
              </a:defRPr>
            </a:lvl2pPr>
            <a:lvl3pPr marL="1241337" indent="-248268" defTabSz="989622">
              <a:defRPr sz="2600" b="1" i="1">
                <a:solidFill>
                  <a:schemeClr val="bg1"/>
                </a:solidFill>
                <a:latin typeface="Arial" charset="0"/>
              </a:defRPr>
            </a:lvl3pPr>
            <a:lvl4pPr marL="1737872" indent="-248268" defTabSz="989622">
              <a:defRPr sz="2600" b="1" i="1">
                <a:solidFill>
                  <a:schemeClr val="bg1"/>
                </a:solidFill>
                <a:latin typeface="Arial" charset="0"/>
              </a:defRPr>
            </a:lvl4pPr>
            <a:lvl5pPr marL="2234408" indent="-248268" defTabSz="989622">
              <a:defRPr sz="2600" b="1" i="1">
                <a:solidFill>
                  <a:schemeClr val="bg1"/>
                </a:solidFill>
                <a:latin typeface="Arial" charset="0"/>
              </a:defRPr>
            </a:lvl5pPr>
            <a:lvl6pPr marL="2730942" indent="-248268" defTabSz="989622" eaLnBrk="0" fontAlgn="base" hangingPunct="0">
              <a:spcBef>
                <a:spcPct val="0"/>
              </a:spcBef>
              <a:spcAft>
                <a:spcPct val="0"/>
              </a:spcAft>
              <a:defRPr sz="2600" b="1" i="1">
                <a:solidFill>
                  <a:schemeClr val="bg1"/>
                </a:solidFill>
                <a:latin typeface="Arial" charset="0"/>
              </a:defRPr>
            </a:lvl6pPr>
            <a:lvl7pPr marL="3227477" indent="-248268" defTabSz="989622" eaLnBrk="0" fontAlgn="base" hangingPunct="0">
              <a:spcBef>
                <a:spcPct val="0"/>
              </a:spcBef>
              <a:spcAft>
                <a:spcPct val="0"/>
              </a:spcAft>
              <a:defRPr sz="2600" b="1" i="1">
                <a:solidFill>
                  <a:schemeClr val="bg1"/>
                </a:solidFill>
                <a:latin typeface="Arial" charset="0"/>
              </a:defRPr>
            </a:lvl7pPr>
            <a:lvl8pPr marL="3724012" indent="-248268" defTabSz="989622" eaLnBrk="0" fontAlgn="base" hangingPunct="0">
              <a:spcBef>
                <a:spcPct val="0"/>
              </a:spcBef>
              <a:spcAft>
                <a:spcPct val="0"/>
              </a:spcAft>
              <a:defRPr sz="2600" b="1" i="1">
                <a:solidFill>
                  <a:schemeClr val="bg1"/>
                </a:solidFill>
                <a:latin typeface="Arial" charset="0"/>
              </a:defRPr>
            </a:lvl8pPr>
            <a:lvl9pPr marL="4220547" indent="-248268" defTabSz="989622" eaLnBrk="0" fontAlgn="base" hangingPunct="0">
              <a:spcBef>
                <a:spcPct val="0"/>
              </a:spcBef>
              <a:spcAft>
                <a:spcPct val="0"/>
              </a:spcAft>
              <a:defRPr sz="2600" b="1" i="1">
                <a:solidFill>
                  <a:schemeClr val="bg1"/>
                </a:solidFill>
                <a:latin typeface="Arial" charset="0"/>
              </a:defRPr>
            </a:lvl9pPr>
          </a:lstStyle>
          <a:p>
            <a:r>
              <a:rPr lang="en-US" altLang="en-US" sz="1300" dirty="0"/>
              <a:t>Ozanam Orientation</a:t>
            </a:r>
          </a:p>
        </p:txBody>
      </p:sp>
      <p:sp>
        <p:nvSpPr>
          <p:cNvPr id="2" name="Slide Number Placeholder 1"/>
          <p:cNvSpPr>
            <a:spLocks noGrp="1"/>
          </p:cNvSpPr>
          <p:nvPr>
            <p:ph type="sldNum" sz="quarter" idx="10"/>
          </p:nvPr>
        </p:nvSpPr>
        <p:spPr>
          <a:xfrm>
            <a:off x="4021026" y="9720974"/>
            <a:ext cx="3076682" cy="511905"/>
          </a:xfrm>
          <a:prstGeom prst="rect">
            <a:avLst/>
          </a:prstGeom>
        </p:spPr>
        <p:txBody>
          <a:bodyPr lIns="96405" tIns="48203" rIns="96405" bIns="48203"/>
          <a:lstStyle/>
          <a:p>
            <a:pPr>
              <a:defRPr/>
            </a:pPr>
            <a:fld id="{2509F0ED-C365-4804-863D-536BE9D82046}" type="slidenum">
              <a:rPr lang="en-US" altLang="en-US" smtClean="0"/>
              <a:pPr>
                <a:defRPr/>
              </a:pPr>
              <a:t>116</a:t>
            </a:fld>
            <a:endParaRPr lang="en-US" altLang="en-US" dirty="0"/>
          </a:p>
        </p:txBody>
      </p:sp>
    </p:spTree>
    <p:extLst>
      <p:ext uri="{BB962C8B-B14F-4D97-AF65-F5344CB8AC3E}">
        <p14:creationId xmlns:p14="http://schemas.microsoft.com/office/powerpoint/2010/main" val="4894955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20000"/>
              </a:lnSpc>
            </a:pPr>
            <a:r>
              <a:rPr lang="en-US" sz="1200" dirty="0"/>
              <a:t>Note</a:t>
            </a:r>
            <a:r>
              <a:rPr lang="en-US" sz="1200" baseline="0" dirty="0"/>
              <a:t> to trainer  if participants in Formator training are from different dioceses, discussing these issues in detail may bog down your training because each diocese handles the first three a little differently.  See Formator’s Guide.</a:t>
            </a:r>
          </a:p>
          <a:p>
            <a:pPr>
              <a:lnSpc>
                <a:spcPct val="120000"/>
              </a:lnSpc>
            </a:pPr>
            <a:r>
              <a:rPr lang="en-US" sz="1200" baseline="0" dirty="0"/>
              <a:t>If your participants are all from one Diocesan Council, you may want to check whether the Council already has agreed-upon answers for the first three. </a:t>
            </a:r>
            <a:endParaRPr lang="en-US" sz="120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119</a:t>
            </a:fld>
            <a:endParaRPr lang="en-US" dirty="0"/>
          </a:p>
        </p:txBody>
      </p:sp>
    </p:spTree>
    <p:extLst>
      <p:ext uri="{BB962C8B-B14F-4D97-AF65-F5344CB8AC3E}">
        <p14:creationId xmlns:p14="http://schemas.microsoft.com/office/powerpoint/2010/main" val="154424459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This is a hard section, and it is not realistic to think that all presenters will be able to do</a:t>
            </a:r>
            <a:r>
              <a:rPr lang="en-US" baseline="0" dirty="0"/>
              <a:t> it justice.   Not only is it long and complicated, it is unfortunately easy to unintentionally give the impression of condescension, racism, or arrogance.</a:t>
            </a:r>
          </a:p>
          <a:p>
            <a:endParaRPr lang="en-US" baseline="0" dirty="0"/>
          </a:p>
          <a:p>
            <a:r>
              <a:rPr lang="en-US" baseline="0" dirty="0"/>
              <a:t>Best presenter:  more experience with people in poverty the better – e.g. someone who works with people in poverty as part of their job – and someone who is aware of their language.  That often means someone who has worked or lived in a culture other than the one they grew up in.</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Hints about language to use and *not* use and approaches to particularly challenging slides are in the speaker notes and Formator’s Guide.</a:t>
            </a:r>
          </a:p>
          <a:p>
            <a:r>
              <a:rPr lang="en-US" baseline="0" dirty="0"/>
              <a:t>For instance,  “those people” doesn’t come across well.  And it’s too easy to say this.</a:t>
            </a:r>
          </a:p>
          <a:p>
            <a:endParaRPr lang="en-US" baseline="0" dirty="0"/>
          </a:p>
          <a:p>
            <a:r>
              <a:rPr lang="en-US" baseline="0" dirty="0"/>
              <a:t>New “Cultural Change” is in this section.  Do read the handout and comments in Formator’s Guide on this topic.</a:t>
            </a:r>
          </a:p>
          <a:p>
            <a:endParaRPr lang="en-US" baseline="0" dirty="0"/>
          </a:p>
          <a:p>
            <a:r>
              <a:rPr lang="en-US" baseline="0" dirty="0"/>
              <a:t>Despite the amount of work needed to prepare, this can be a very rewarding section.  The Formator often gets to see a participant have an “Aha!” moment right during the class.  We’ve seen people changing their minds, gaining new understanding and new empathy for some of the people we serve.</a:t>
            </a:r>
            <a:endParaRPr lang="en-US" dirty="0"/>
          </a:p>
          <a:p>
            <a:endParaRPr lang="en-US" baseline="0" dirty="0"/>
          </a:p>
          <a:p>
            <a:r>
              <a:rPr lang="en-US" baseline="0" dirty="0"/>
              <a:t>To person running the formator training:</a:t>
            </a:r>
          </a:p>
          <a:p>
            <a:r>
              <a:rPr lang="en-US" baseline="0" dirty="0"/>
              <a:t>We very strongly recommend that you expect any presenter wanting to give this section to first read the first half of “Bridges to Sustainable Communities”.  This explains the concepts in more detail than the Orientation does.</a:t>
            </a:r>
          </a:p>
          <a:p>
            <a:endParaRPr lang="en-US" baseline="0" dirty="0"/>
          </a:p>
          <a:p>
            <a:r>
              <a:rPr lang="en-US" dirty="0"/>
              <a:t>Then, m</a:t>
            </a:r>
            <a:r>
              <a:rPr lang="en-US" baseline="0" dirty="0"/>
              <a:t>ake sure trainee has read and understands the advice in speaker notes and Formator’s Guide concerning language. The advice isn’t covering everything but it helps.</a:t>
            </a:r>
          </a:p>
          <a:p>
            <a:r>
              <a:rPr lang="en-US" baseline="0" dirty="0"/>
              <a:t>A short discussion among all trainees about what this means, and asking them to give some examples of what to say and not say, might help.</a:t>
            </a:r>
          </a:p>
          <a:p>
            <a:r>
              <a:rPr lang="en-US" baseline="0" dirty="0"/>
              <a:t>In practice sessions, do point out when trainees go over the line.  They usually don’t know they’re doing it.  Many just need to be made aware of certain habits, and they’ll be fine.  </a:t>
            </a:r>
          </a:p>
          <a:p>
            <a:endParaRPr lang="en-US" baseline="0" dirty="0"/>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120</a:t>
            </a:fld>
            <a:endParaRPr lang="en-US" dirty="0"/>
          </a:p>
        </p:txBody>
      </p:sp>
    </p:spTree>
    <p:extLst>
      <p:ext uri="{BB962C8B-B14F-4D97-AF65-F5344CB8AC3E}">
        <p14:creationId xmlns:p14="http://schemas.microsoft.com/office/powerpoint/2010/main" val="34344458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has been completely rewritten</a:t>
            </a:r>
          </a:p>
          <a:p>
            <a:r>
              <a:rPr lang="en-US" dirty="0"/>
              <a:t>The</a:t>
            </a:r>
            <a:r>
              <a:rPr lang="en-US" baseline="0" dirty="0"/>
              <a:t> aims or learning objectives were redefined:</a:t>
            </a:r>
          </a:p>
          <a:p>
            <a:r>
              <a:rPr lang="en-US" baseline="0" dirty="0"/>
              <a:t>Give Vincentians language and concepts that help with judgementalism.  Better understand what life is like for people in poverty, especially long-term or generational poverty.</a:t>
            </a:r>
          </a:p>
          <a:p>
            <a:r>
              <a:rPr lang="en-US" baseline="0" dirty="0"/>
              <a:t>Get Vincentians interested enough to learn more about what it’s like to be poor, why people are poor, what’s stopping the climb out of poverty in your area.</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121</a:t>
            </a:fld>
            <a:endParaRPr lang="en-US" dirty="0"/>
          </a:p>
        </p:txBody>
      </p:sp>
    </p:spTree>
    <p:extLst>
      <p:ext uri="{BB962C8B-B14F-4D97-AF65-F5344CB8AC3E}">
        <p14:creationId xmlns:p14="http://schemas.microsoft.com/office/powerpoint/2010/main" val="25227985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In each community, poverty has different "faces".   There will be a different mix of situational poverty, life-long challenges, generational poverty, recent immigrants, and other patterns.  Slide 101 provides an opportunity for the group to talk about their particular community.  We recommend that you inquire about patterns of poverty in the community before the Orientation, so you are more familiar with the assumptions of your participants.  In addition, Vincentians themselves are not always middle-class Americans of European extraction.  When your audience is diverse, you may need to adjust the presentation.  Remember that your goal is to give the participants some background so they better understand the challenges faced by people they serve.</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122</a:t>
            </a:fld>
            <a:endParaRPr lang="en-US" dirty="0"/>
          </a:p>
        </p:txBody>
      </p:sp>
    </p:spTree>
    <p:extLst>
      <p:ext uri="{BB962C8B-B14F-4D97-AF65-F5344CB8AC3E}">
        <p14:creationId xmlns:p14="http://schemas.microsoft.com/office/powerpoint/2010/main" val="219275311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chemeClr val="tx1"/>
                </a:solidFill>
              </a:rPr>
              <a:t>Make sure you understand and communicate the point of this sequence:</a:t>
            </a:r>
          </a:p>
          <a:p>
            <a:pPr marL="342900" indent="-342900">
              <a:buFont typeface="Arial" panose="020B0604020202020204" pitchFamily="34" charset="0"/>
              <a:buChar char="•"/>
            </a:pPr>
            <a:r>
              <a:rPr lang="en-US" b="0" i="0" dirty="0">
                <a:solidFill>
                  <a:schemeClr val="tx1"/>
                </a:solidFill>
              </a:rPr>
              <a:t>People in long-term poverty usually have many valid experiences where their efforts fail to change their future.  Think sharecropping.  This is more true when the community in poverty is bigger.  They are real experiences, not mistaken beliefs.  The “hidden rules” are different from what you’re used to.</a:t>
            </a:r>
          </a:p>
          <a:p>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experience leads to believing that your actions have little effect on your future. </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belief leads to focusing on survival and on relationships with people in your community, who will help you.</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And this leads to making decisions to benefit you and yours in the short term.   And thus the big-screen TV in a household that’s having trouble paying rent.</a:t>
            </a:r>
          </a:p>
          <a:p>
            <a:pPr marL="342900" indent="-342900">
              <a:buFont typeface="Arial" panose="020B0604020202020204" pitchFamily="34" charset="0"/>
              <a:buChar char="•"/>
            </a:pPr>
            <a:endParaRPr lang="en-US" b="0" i="0" dirty="0">
              <a:solidFill>
                <a:schemeClr val="tx1"/>
              </a:solidFill>
            </a:endParaRPr>
          </a:p>
          <a:p>
            <a:pPr marL="0" indent="0">
              <a:buFont typeface="Arial" panose="020B0604020202020204" pitchFamily="34" charset="0"/>
              <a:buNone/>
            </a:pPr>
            <a:r>
              <a:rPr lang="en-US" b="0" i="0" dirty="0">
                <a:solidFill>
                  <a:schemeClr val="tx1"/>
                </a:solidFill>
              </a:rPr>
              <a:t>These are real experiences.  Read Bridges Out of Poverty for examples.</a:t>
            </a:r>
          </a:p>
          <a:p>
            <a:pPr marL="0" indent="0">
              <a:buFont typeface="Arial" panose="020B0604020202020204" pitchFamily="34" charset="0"/>
              <a:buNone/>
            </a:pPr>
            <a:endParaRPr lang="en-US" b="0" i="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t>If your participants are not primarily middle-class, you may need to present this differently.</a:t>
            </a:r>
          </a:p>
          <a:p>
            <a:pPr marL="0" indent="0">
              <a:buFont typeface="Arial" panose="020B0604020202020204" pitchFamily="34" charset="0"/>
              <a:buNone/>
            </a:pPr>
            <a:endParaRPr lang="en-US" b="0" i="1" dirty="0">
              <a:solidFill>
                <a:schemeClr val="tx1"/>
              </a:solidFill>
            </a:endParaRP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124</a:t>
            </a:fld>
            <a:endParaRPr lang="en-US" dirty="0"/>
          </a:p>
        </p:txBody>
      </p:sp>
    </p:spTree>
    <p:extLst>
      <p:ext uri="{BB962C8B-B14F-4D97-AF65-F5344CB8AC3E}">
        <p14:creationId xmlns:p14="http://schemas.microsoft.com/office/powerpoint/2010/main" val="39817964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chemeClr val="tx1"/>
                </a:solidFill>
              </a:rPr>
              <a:t>Make sure you understand and communicate the point of this sequence:</a:t>
            </a:r>
          </a:p>
          <a:p>
            <a:pPr marL="342900" indent="-342900">
              <a:buFont typeface="Arial" panose="020B0604020202020204" pitchFamily="34" charset="0"/>
              <a:buChar char="•"/>
            </a:pPr>
            <a:r>
              <a:rPr lang="en-US" b="0" i="0" dirty="0">
                <a:solidFill>
                  <a:schemeClr val="tx1"/>
                </a:solidFill>
              </a:rPr>
              <a:t>People in long-term poverty usually have many valid experiences where their efforts fail to change their future.  Think sharecropping.  This is more true when the community in poverty is bigger.  They are real experiences, not mistaken beliefs.  The “hidden rules” are different from what you’re used to.</a:t>
            </a:r>
          </a:p>
          <a:p>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experience leads to believing that your actions have little effect on your future. </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This belief leads to focusing on survival and on relationships with people in your community, who will help you.</a:t>
            </a:r>
          </a:p>
          <a:p>
            <a:pPr marL="342900" indent="-342900">
              <a:buFont typeface="Arial" panose="020B0604020202020204" pitchFamily="34" charset="0"/>
              <a:buChar char="•"/>
            </a:pPr>
            <a:endParaRPr lang="en-US" b="0" i="0" dirty="0">
              <a:solidFill>
                <a:schemeClr val="tx1"/>
              </a:solidFill>
            </a:endParaRPr>
          </a:p>
          <a:p>
            <a:pPr marL="342900" indent="-342900">
              <a:buFont typeface="Arial" panose="020B0604020202020204" pitchFamily="34" charset="0"/>
              <a:buChar char="•"/>
            </a:pPr>
            <a:r>
              <a:rPr lang="en-US" b="0" i="0" dirty="0">
                <a:solidFill>
                  <a:schemeClr val="tx1"/>
                </a:solidFill>
              </a:rPr>
              <a:t>And this leads to making decisions to benefit you and yours in the short term.   And thus the big-screen TV in a household that’s having trouble paying rent.</a:t>
            </a:r>
          </a:p>
          <a:p>
            <a:pPr marL="342900" indent="-342900">
              <a:buFont typeface="Arial" panose="020B0604020202020204" pitchFamily="34" charset="0"/>
              <a:buChar char="•"/>
            </a:pPr>
            <a:endParaRPr lang="en-US" b="0" i="0" dirty="0">
              <a:solidFill>
                <a:schemeClr val="tx1"/>
              </a:solidFill>
            </a:endParaRPr>
          </a:p>
          <a:p>
            <a:pPr marL="0" indent="0">
              <a:buFont typeface="Arial" panose="020B0604020202020204" pitchFamily="34" charset="0"/>
              <a:buNone/>
            </a:pPr>
            <a:r>
              <a:rPr lang="en-US" b="0" i="0" dirty="0">
                <a:solidFill>
                  <a:schemeClr val="tx1"/>
                </a:solidFill>
              </a:rPr>
              <a:t>These are real experiences.  Read Bridges Out of Poverty for examples.</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125</a:t>
            </a:fld>
            <a:endParaRPr lang="en-US" dirty="0"/>
          </a:p>
        </p:txBody>
      </p:sp>
    </p:spTree>
    <p:extLst>
      <p:ext uri="{BB962C8B-B14F-4D97-AF65-F5344CB8AC3E}">
        <p14:creationId xmlns:p14="http://schemas.microsoft.com/office/powerpoint/2010/main" val="238071140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In each community, poverty has different "faces".   There will be a different mix of situational poverty, life-long challenges, generational poverty, recent immigrants, and other patterns.  Slide 101 provides an opportunity for the group to talk about their particular community.  We recommend that you inquire about patterns of poverty in the community before the Orientation, so you are more familiar with the assumptions of your participants.  In addition, Vincentians themselves are not always middle-class Americans of European extraction.  When your audience is diverse, you may need to adjust the presentation.  Remember that your goal is to give the participants some background so they better understand the challenges faced by people they serve.</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Note for slide 107: Recent immigrants, despite a history of poverty, often fall into the “situational poverty” pattern rather than the “generational poverty” pattern.  Immigrants tend to believe that they </a:t>
            </a:r>
            <a:r>
              <a:rPr lang="en-US" sz="1200" b="1" u="sng" kern="1200" dirty="0">
                <a:solidFill>
                  <a:schemeClr val="tx1"/>
                </a:solidFill>
                <a:effectLst/>
                <a:latin typeface="Arial" charset="0"/>
                <a:ea typeface="+mn-ea"/>
                <a:cs typeface="+mn-cs"/>
              </a:rPr>
              <a:t>can</a:t>
            </a:r>
            <a:r>
              <a:rPr lang="en-US" sz="1200" kern="1200" dirty="0">
                <a:solidFill>
                  <a:schemeClr val="tx1"/>
                </a:solidFill>
                <a:effectLst/>
                <a:latin typeface="Arial" charset="0"/>
                <a:ea typeface="+mn-ea"/>
                <a:cs typeface="+mn-cs"/>
              </a:rPr>
              <a:t> change their future by their actions.  Immigrating itself is taking a huge action to change your future.  There can also be other cultural differences, depending on the country of origin.</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126</a:t>
            </a:fld>
            <a:endParaRPr lang="en-US" dirty="0"/>
          </a:p>
        </p:txBody>
      </p:sp>
    </p:spTree>
    <p:extLst>
      <p:ext uri="{BB962C8B-B14F-4D97-AF65-F5344CB8AC3E}">
        <p14:creationId xmlns:p14="http://schemas.microsoft.com/office/powerpoint/2010/main" val="186703722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Pay close attention to your language.  It is very easy to unintentionally come across as arrogant, prejudiced, or racist. </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127</a:t>
            </a:fld>
            <a:endParaRPr lang="en-US"/>
          </a:p>
        </p:txBody>
      </p:sp>
    </p:spTree>
    <p:extLst>
      <p:ext uri="{BB962C8B-B14F-4D97-AF65-F5344CB8AC3E}">
        <p14:creationId xmlns:p14="http://schemas.microsoft.com/office/powerpoint/2010/main" val="27102814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Despite the amount of work needed to prepare, this can be a very rewarding section.  The Formator often gets to see a participant have an “Aha!” moment right during the class.  We’ve seen people changing their minds, gaining new understanding and new empathy for some of the people we serve.</a:t>
            </a:r>
            <a:endParaRPr lang="en-US" dirty="0"/>
          </a:p>
          <a:p>
            <a:endParaRPr lang="en-US" baseline="0"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128</a:t>
            </a:fld>
            <a:endParaRPr lang="en-US" dirty="0"/>
          </a:p>
        </p:txBody>
      </p:sp>
    </p:spTree>
    <p:extLst>
      <p:ext uri="{BB962C8B-B14F-4D97-AF65-F5344CB8AC3E}">
        <p14:creationId xmlns:p14="http://schemas.microsoft.com/office/powerpoint/2010/main" val="277129785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spcBef>
                <a:spcPts val="1000"/>
              </a:spcBef>
            </a:pPr>
            <a:r>
              <a:rPr lang="en-US" altLang="en-US" sz="1200" baseline="0" dirty="0"/>
              <a:t>This section is literally “why we do home visits and why you should too”</a:t>
            </a:r>
          </a:p>
          <a:p>
            <a:pPr>
              <a:lnSpc>
                <a:spcPct val="80000"/>
              </a:lnSpc>
              <a:spcBef>
                <a:spcPts val="1000"/>
              </a:spcBef>
            </a:pPr>
            <a:r>
              <a:rPr lang="en-US" altLang="en-US" sz="1200" baseline="0" dirty="0"/>
              <a:t>Objective is to persuade participant to try a home visit.</a:t>
            </a:r>
          </a:p>
          <a:p>
            <a:pPr marL="0" marR="0" indent="0" algn="l" defTabSz="914400" rtl="0" eaLnBrk="0" fontAlgn="base" latinLnBrk="0" hangingPunct="0">
              <a:lnSpc>
                <a:spcPct val="80000"/>
              </a:lnSpc>
              <a:spcBef>
                <a:spcPts val="1000"/>
              </a:spcBef>
              <a:spcAft>
                <a:spcPct val="0"/>
              </a:spcAft>
              <a:buClrTx/>
              <a:buSzTx/>
              <a:buFontTx/>
              <a:buNone/>
              <a:tabLst/>
              <a:defRPr/>
            </a:pPr>
            <a:r>
              <a:rPr lang="en-US" sz="1200" kern="1200" dirty="0">
                <a:solidFill>
                  <a:schemeClr val="tx1"/>
                </a:solidFill>
                <a:effectLst/>
                <a:latin typeface="Arial" charset="0"/>
                <a:ea typeface="+mn-ea"/>
                <a:cs typeface="+mn-cs"/>
              </a:rPr>
              <a:t>The presenters for this section </a:t>
            </a:r>
            <a:r>
              <a:rPr lang="en-US" sz="1200" u="sng" kern="1200" dirty="0">
                <a:solidFill>
                  <a:schemeClr val="tx1"/>
                </a:solidFill>
                <a:effectLst/>
                <a:latin typeface="Arial" charset="0"/>
                <a:ea typeface="+mn-ea"/>
                <a:cs typeface="+mn-cs"/>
              </a:rPr>
              <a:t>must</a:t>
            </a:r>
            <a:r>
              <a:rPr lang="en-US" sz="1200" kern="1200" dirty="0">
                <a:solidFill>
                  <a:schemeClr val="tx1"/>
                </a:solidFill>
                <a:effectLst/>
                <a:latin typeface="Arial" charset="0"/>
                <a:ea typeface="+mn-ea"/>
                <a:cs typeface="+mn-cs"/>
              </a:rPr>
              <a:t> themselves have home visit experience.</a:t>
            </a:r>
          </a:p>
          <a:p>
            <a:pPr marL="0" marR="0" indent="0" algn="l" defTabSz="914400" rtl="0" eaLnBrk="0" fontAlgn="base" latinLnBrk="0" hangingPunct="0">
              <a:lnSpc>
                <a:spcPct val="80000"/>
              </a:lnSpc>
              <a:spcBef>
                <a:spcPts val="1000"/>
              </a:spcBef>
              <a:spcAft>
                <a:spcPct val="0"/>
              </a:spcAft>
              <a:buClrTx/>
              <a:buSzTx/>
              <a:buFontTx/>
              <a:buNone/>
              <a:tabLst/>
              <a:defRPr/>
            </a:pPr>
            <a:r>
              <a:rPr lang="en-US" sz="1200" kern="1200" dirty="0">
                <a:solidFill>
                  <a:schemeClr val="tx1"/>
                </a:solidFill>
                <a:effectLst/>
                <a:latin typeface="Arial" charset="0"/>
                <a:ea typeface="+mn-ea"/>
                <a:cs typeface="+mn-cs"/>
              </a:rPr>
              <a:t>Since this is just an introduction, not a full home visit training, you won’t be able to cover everything you know about home visits. Do share a story about why you do home visits, or how you got started doing home visits, or what they mean to you.</a:t>
            </a:r>
          </a:p>
          <a:p>
            <a:pPr>
              <a:lnSpc>
                <a:spcPct val="80000"/>
              </a:lnSpc>
              <a:spcBef>
                <a:spcPts val="1000"/>
              </a:spcBef>
            </a:pPr>
            <a:endParaRPr lang="en-US" altLang="en-US" sz="1200" baseline="0" dirty="0"/>
          </a:p>
          <a:p>
            <a:r>
              <a:rPr lang="en-US" sz="1200" kern="1200" dirty="0">
                <a:solidFill>
                  <a:schemeClr val="tx1"/>
                </a:solidFill>
                <a:effectLst/>
                <a:latin typeface="Arial" charset="0"/>
                <a:ea typeface="+mn-ea"/>
                <a:cs typeface="+mn-cs"/>
              </a:rPr>
              <a:t>We still lecture about home visits, and show a video, and have a group discussion. This allows us to communicate with those who want to know what happens in a visit, and those who want to know what a visit would feel like.  We’re addressing different learning styles.</a:t>
            </a:r>
          </a:p>
          <a:p>
            <a:pPr>
              <a:lnSpc>
                <a:spcPct val="80000"/>
              </a:lnSpc>
              <a:spcBef>
                <a:spcPts val="1000"/>
              </a:spcBef>
            </a:pPr>
            <a:endParaRPr lang="en-US" altLang="en-US" sz="1200" baseline="0" dirty="0"/>
          </a:p>
          <a:p>
            <a:pPr>
              <a:lnSpc>
                <a:spcPct val="80000"/>
              </a:lnSpc>
              <a:spcBef>
                <a:spcPts val="1000"/>
              </a:spcBef>
            </a:pPr>
            <a:r>
              <a:rPr lang="en-US" altLang="en-US" sz="1200" baseline="0" dirty="0"/>
              <a:t>For those of you familiar with the older versions of LA Home Visit video, this version uses just Start to Pause1.</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129</a:t>
            </a:fld>
            <a:endParaRPr lang="en-US" dirty="0"/>
          </a:p>
        </p:txBody>
      </p:sp>
    </p:spTree>
    <p:extLst>
      <p:ext uri="{BB962C8B-B14F-4D97-AF65-F5344CB8AC3E}">
        <p14:creationId xmlns:p14="http://schemas.microsoft.com/office/powerpoint/2010/main" val="12331383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checklist</a:t>
            </a:r>
            <a:r>
              <a:rPr lang="en-US" baseline="0" dirty="0"/>
              <a:t> has been updated from the 2012 version.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We have a suggested way to use the questions:</a:t>
            </a:r>
          </a:p>
          <a:p>
            <a:endParaRPr lang="en-US" dirty="0"/>
          </a:p>
          <a:p>
            <a:r>
              <a:rPr lang="en-US" dirty="0"/>
              <a:t>To person</a:t>
            </a:r>
            <a:r>
              <a:rPr lang="en-US" baseline="0" dirty="0"/>
              <a:t> running formator training class:</a:t>
            </a:r>
          </a:p>
          <a:p>
            <a:r>
              <a:rPr lang="en-US" dirty="0"/>
              <a:t>You’ll want to hand</a:t>
            </a:r>
            <a:r>
              <a:rPr lang="en-US" baseline="0" dirty="0"/>
              <a:t> out checklist to trainees.</a:t>
            </a:r>
            <a:endParaRPr lang="en-US" dirty="0"/>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dirty="0"/>
              <a:t>Many of the trainees will</a:t>
            </a:r>
            <a:r>
              <a:rPr lang="en-US" altLang="en-US" sz="1200" baseline="0" dirty="0"/>
              <a:t> not have done the home visit video this way, so you may want to practice “Ask audience to share observations”.</a:t>
            </a:r>
          </a:p>
          <a:p>
            <a:pPr marL="0" marR="0" indent="0" algn="l" defTabSz="914400" rtl="0" eaLnBrk="0" fontAlgn="base" latinLnBrk="0" hangingPunct="0">
              <a:lnSpc>
                <a:spcPct val="80000"/>
              </a:lnSpc>
              <a:spcBef>
                <a:spcPts val="1000"/>
              </a:spcBef>
              <a:spcAft>
                <a:spcPct val="0"/>
              </a:spcAft>
              <a:buClrTx/>
              <a:buSzTx/>
              <a:buFontTx/>
              <a:buNone/>
              <a:tabLst/>
              <a:defRPr/>
            </a:pPr>
            <a:endParaRPr lang="en-US" altLang="en-US" sz="1200" baseline="0" dirty="0"/>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baseline="0" dirty="0"/>
              <a:t>Here’s one way:</a:t>
            </a:r>
          </a:p>
          <a:p>
            <a:pPr marL="0" marR="0" indent="0" algn="l" defTabSz="914400" rtl="0" eaLnBrk="0" fontAlgn="base" latinLnBrk="0" hangingPunct="0">
              <a:lnSpc>
                <a:spcPct val="80000"/>
              </a:lnSpc>
              <a:spcBef>
                <a:spcPts val="1000"/>
              </a:spcBef>
              <a:spcAft>
                <a:spcPct val="0"/>
              </a:spcAft>
              <a:buClrTx/>
              <a:buSzTx/>
              <a:buFontTx/>
              <a:buNone/>
              <a:tabLst/>
              <a:defRPr/>
            </a:pPr>
            <a:r>
              <a:rPr lang="en-US" altLang="en-US" sz="1200" baseline="0" dirty="0"/>
              <a:t>Split the class in half.  Half will be participants, half will be formators.</a:t>
            </a:r>
          </a:p>
          <a:p>
            <a:pPr>
              <a:lnSpc>
                <a:spcPct val="80000"/>
              </a:lnSpc>
              <a:spcBef>
                <a:spcPts val="1000"/>
              </a:spcBef>
            </a:pPr>
            <a:r>
              <a:rPr lang="en-US" altLang="en-US" sz="1200" dirty="0"/>
              <a:t>Give</a:t>
            </a:r>
            <a:r>
              <a:rPr lang="en-US" altLang="en-US" sz="1200" baseline="0" dirty="0"/>
              <a:t> each </a:t>
            </a:r>
            <a:r>
              <a:rPr lang="en-US" altLang="en-US" sz="1200" b="0" baseline="0" dirty="0"/>
              <a:t>of the student </a:t>
            </a:r>
            <a:r>
              <a:rPr lang="en-US" altLang="en-US" sz="1200" baseline="0" dirty="0"/>
              <a:t>formators a copy of </a:t>
            </a:r>
            <a:r>
              <a:rPr lang="en-US" altLang="en-US" sz="1200" dirty="0"/>
              <a:t>the Home Visit Video</a:t>
            </a:r>
            <a:r>
              <a:rPr lang="en-US" altLang="en-US" sz="1200" baseline="0" dirty="0"/>
              <a:t> Checklist.</a:t>
            </a:r>
          </a:p>
          <a:p>
            <a:pPr>
              <a:lnSpc>
                <a:spcPct val="80000"/>
              </a:lnSpc>
              <a:spcBef>
                <a:spcPts val="1000"/>
              </a:spcBef>
            </a:pPr>
            <a:r>
              <a:rPr lang="en-US" altLang="en-US" sz="1200" baseline="0" dirty="0"/>
              <a:t>Show the video (unless everyone already has it memorized).</a:t>
            </a:r>
          </a:p>
          <a:p>
            <a:pPr>
              <a:lnSpc>
                <a:spcPct val="80000"/>
              </a:lnSpc>
              <a:spcBef>
                <a:spcPts val="1000"/>
              </a:spcBef>
            </a:pPr>
            <a:r>
              <a:rPr lang="en-US" altLang="en-US" sz="1200" baseline="0" dirty="0"/>
              <a:t>Now the student formators stand up front and ask for observations.</a:t>
            </a:r>
          </a:p>
          <a:p>
            <a:pPr>
              <a:lnSpc>
                <a:spcPct val="80000"/>
              </a:lnSpc>
              <a:spcBef>
                <a:spcPts val="1000"/>
              </a:spcBef>
            </a:pPr>
            <a:r>
              <a:rPr lang="en-US" altLang="en-US" sz="1200" baseline="0" dirty="0"/>
              <a:t>As the “participants” give observations, the student formators check off the questions which have been covered.</a:t>
            </a:r>
          </a:p>
          <a:p>
            <a:pPr>
              <a:lnSpc>
                <a:spcPct val="80000"/>
              </a:lnSpc>
              <a:spcBef>
                <a:spcPts val="1000"/>
              </a:spcBef>
            </a:pPr>
            <a:r>
              <a:rPr lang="en-US" altLang="en-US" sz="1200" baseline="0" dirty="0"/>
              <a:t>After you think about 75% have been covered, stop the discussion.</a:t>
            </a:r>
          </a:p>
          <a:p>
            <a:pPr>
              <a:lnSpc>
                <a:spcPct val="80000"/>
              </a:lnSpc>
              <a:spcBef>
                <a:spcPts val="1000"/>
              </a:spcBef>
            </a:pPr>
            <a:r>
              <a:rPr lang="en-US" altLang="en-US" sz="1200" baseline="0" dirty="0"/>
              <a:t>Ask the student formators which ones have *not* been covered.</a:t>
            </a:r>
          </a:p>
          <a:p>
            <a:pPr>
              <a:lnSpc>
                <a:spcPct val="80000"/>
              </a:lnSpc>
              <a:spcBef>
                <a:spcPts val="1000"/>
              </a:spcBef>
            </a:pPr>
            <a:r>
              <a:rPr lang="en-US" altLang="en-US" sz="1200" baseline="0" dirty="0"/>
              <a:t>Then ask them to ask leading questions of the “participants” to get those remaining issues out on the table, such as “Do you think Mrs. Stanley is experiencing generational poverty or situational poverty?  Why do you think so?”</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130</a:t>
            </a:fld>
            <a:endParaRPr lang="en-US" dirty="0"/>
          </a:p>
        </p:txBody>
      </p:sp>
    </p:spTree>
    <p:extLst>
      <p:ext uri="{BB962C8B-B14F-4D97-AF65-F5344CB8AC3E}">
        <p14:creationId xmlns:p14="http://schemas.microsoft.com/office/powerpoint/2010/main" val="28652582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80000"/>
              </a:lnSpc>
            </a:pPr>
            <a:r>
              <a:rPr lang="en-US" altLang="en-US" dirty="0"/>
              <a:t>Remind formators</a:t>
            </a:r>
            <a:r>
              <a:rPr lang="en-US" altLang="en-US" baseline="0" dirty="0"/>
              <a:t> not to disparage the video – that doesn’t help the participants.</a:t>
            </a:r>
          </a:p>
          <a:p>
            <a:pPr lvl="0">
              <a:lnSpc>
                <a:spcPct val="80000"/>
              </a:lnSpc>
            </a:pPr>
            <a:r>
              <a:rPr lang="en-US" altLang="en-US" baseline="0" dirty="0"/>
              <a:t>The next time there is a home visit video, it will incorporate systemic change</a:t>
            </a:r>
          </a:p>
          <a:p>
            <a:pPr lvl="0">
              <a:lnSpc>
                <a:spcPct val="80000"/>
              </a:lnSpc>
            </a:pPr>
            <a:r>
              <a:rPr lang="en-US" altLang="en-US" baseline="0" dirty="0"/>
              <a:t>Home Visit Journal became available after OO was released.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131</a:t>
            </a:fld>
            <a:endParaRPr lang="en-US" dirty="0"/>
          </a:p>
        </p:txBody>
      </p:sp>
    </p:spTree>
    <p:extLst>
      <p:ext uri="{BB962C8B-B14F-4D97-AF65-F5344CB8AC3E}">
        <p14:creationId xmlns:p14="http://schemas.microsoft.com/office/powerpoint/2010/main" val="384985501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modify this depending on the number of participants. It is better to have three groups than seven individuals practicing, for example, so just assign a few of the sections to smaller groups. No one person is presenting </a:t>
            </a:r>
            <a:r>
              <a:rPr lang="en-US"/>
              <a:t>all seven, so it’s okay not to include all of them here.</a:t>
            </a:r>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132</a:t>
            </a:fld>
            <a:endParaRPr lang="en-US"/>
          </a:p>
        </p:txBody>
      </p:sp>
    </p:spTree>
    <p:extLst>
      <p:ext uri="{BB962C8B-B14F-4D97-AF65-F5344CB8AC3E}">
        <p14:creationId xmlns:p14="http://schemas.microsoft.com/office/powerpoint/2010/main" val="5701069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r>
              <a:rPr lang="en-US" dirty="0"/>
              <a:t>National Ozanam Orientation 2020</a:t>
            </a:r>
          </a:p>
        </p:txBody>
      </p:sp>
      <p:sp>
        <p:nvSpPr>
          <p:cNvPr id="6" name="Slide Number Placeholder 5"/>
          <p:cNvSpPr>
            <a:spLocks noGrp="1"/>
          </p:cNvSpPr>
          <p:nvPr>
            <p:ph type="sldNum" sz="quarter" idx="5"/>
          </p:nvPr>
        </p:nvSpPr>
        <p:spPr/>
        <p:txBody>
          <a:bodyPr/>
          <a:lstStyle/>
          <a:p>
            <a:fld id="{3CFB1C77-C5F0-455A-A92C-2CB6ACF20C9D}" type="slidenum">
              <a:rPr lang="en-US" smtClean="0"/>
              <a:pPr/>
              <a:t>133</a:t>
            </a:fld>
            <a:endParaRPr lang="en-US" dirty="0"/>
          </a:p>
        </p:txBody>
      </p:sp>
    </p:spTree>
    <p:extLst>
      <p:ext uri="{BB962C8B-B14F-4D97-AF65-F5344CB8AC3E}">
        <p14:creationId xmlns:p14="http://schemas.microsoft.com/office/powerpoint/2010/main" val="8129140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Formators often asked to give talk because they are good at talking</a:t>
            </a:r>
          </a:p>
          <a:p>
            <a:r>
              <a:rPr lang="en-US" dirty="0"/>
              <a:t>Don’t talk about how there is too much work.</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136</a:t>
            </a:fld>
            <a:endParaRPr lang="en-US" dirty="0"/>
          </a:p>
        </p:txBody>
      </p:sp>
    </p:spTree>
    <p:extLst>
      <p:ext uri="{BB962C8B-B14F-4D97-AF65-F5344CB8AC3E}">
        <p14:creationId xmlns:p14="http://schemas.microsoft.com/office/powerpoint/2010/main" val="40341663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139</a:t>
            </a:fld>
            <a:endParaRPr lang="en-US" dirty="0"/>
          </a:p>
        </p:txBody>
      </p:sp>
    </p:spTree>
    <p:extLst>
      <p:ext uri="{BB962C8B-B14F-4D97-AF65-F5344CB8AC3E}">
        <p14:creationId xmlns:p14="http://schemas.microsoft.com/office/powerpoint/2010/main" val="408507400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National Ozanam Orientation 2020</a:t>
            </a:r>
          </a:p>
        </p:txBody>
      </p:sp>
      <p:sp>
        <p:nvSpPr>
          <p:cNvPr id="6" name="Slide Number Placeholder 5"/>
          <p:cNvSpPr>
            <a:spLocks noGrp="1"/>
          </p:cNvSpPr>
          <p:nvPr>
            <p:ph type="sldNum" sz="quarter" idx="12"/>
          </p:nvPr>
        </p:nvSpPr>
        <p:spPr/>
        <p:txBody>
          <a:bodyPr/>
          <a:lstStyle/>
          <a:p>
            <a:fld id="{3CFB1C77-C5F0-455A-A92C-2CB6ACF20C9D}" type="slidenum">
              <a:rPr lang="en-US" smtClean="0"/>
              <a:pPr/>
              <a:t>140</a:t>
            </a:fld>
            <a:endParaRPr lang="en-US" dirty="0"/>
          </a:p>
        </p:txBody>
      </p:sp>
    </p:spTree>
    <p:extLst>
      <p:ext uri="{BB962C8B-B14F-4D97-AF65-F5344CB8AC3E}">
        <p14:creationId xmlns:p14="http://schemas.microsoft.com/office/powerpoint/2010/main" val="352344475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143</a:t>
            </a:fld>
            <a:endParaRPr lang="en-US"/>
          </a:p>
        </p:txBody>
      </p:sp>
    </p:spTree>
    <p:extLst>
      <p:ext uri="{BB962C8B-B14F-4D97-AF65-F5344CB8AC3E}">
        <p14:creationId xmlns:p14="http://schemas.microsoft.com/office/powerpoint/2010/main" val="4507145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9761220" y="36545"/>
            <a:ext cx="2430780" cy="1885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11720" y="3268980"/>
            <a:ext cx="11484040" cy="1827626"/>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311720" y="5142326"/>
            <a:ext cx="11484040" cy="721671"/>
          </a:xfrm>
        </p:spPr>
        <p:txBody>
          <a:bodyPr>
            <a:normAutofit/>
          </a:bodyPr>
          <a:lstStyle>
            <a:lvl1pPr marL="0" indent="0" algn="ctr">
              <a:buNone/>
              <a:defRPr sz="2800" b="1">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2" descr="Old Cathedral Under Wraps for Two Year Restoration">
            <a:extLst>
              <a:ext uri="{FF2B5EF4-FFF2-40B4-BE49-F238E27FC236}">
                <a16:creationId xmlns:a16="http://schemas.microsoft.com/office/drawing/2014/main" id="{BA9CD8D8-1FEB-4B65-A05F-2342F685942B}"/>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4651206" y="321205"/>
            <a:ext cx="2889587" cy="3810453"/>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FE8E61A-C282-47D3-A56F-87E95493103F}"/>
              </a:ext>
            </a:extLst>
          </p:cNvPr>
          <p:cNvSpPr/>
          <p:nvPr userDrawn="1"/>
        </p:nvSpPr>
        <p:spPr>
          <a:xfrm>
            <a:off x="4705815" y="402679"/>
            <a:ext cx="2765502" cy="3700970"/>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697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99" y="338039"/>
            <a:ext cx="10183091" cy="779464"/>
          </a:xfrm>
        </p:spPr>
        <p:txBody>
          <a:bodyPr/>
          <a:lstStyle/>
          <a:p>
            <a:r>
              <a:rPr lang="en-US"/>
              <a:t>Click to edit Master title style</a:t>
            </a:r>
          </a:p>
        </p:txBody>
      </p:sp>
      <p:sp>
        <p:nvSpPr>
          <p:cNvPr id="3" name="Content Placeholder 2"/>
          <p:cNvSpPr>
            <a:spLocks noGrp="1"/>
          </p:cNvSpPr>
          <p:nvPr>
            <p:ph idx="1"/>
          </p:nvPr>
        </p:nvSpPr>
        <p:spPr>
          <a:xfrm>
            <a:off x="609600" y="1219200"/>
            <a:ext cx="11049000" cy="4553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33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2" descr="Old Cathedral Under Wraps for Two Year Restoration">
            <a:extLst>
              <a:ext uri="{FF2B5EF4-FFF2-40B4-BE49-F238E27FC236}">
                <a16:creationId xmlns:a16="http://schemas.microsoft.com/office/drawing/2014/main" id="{F7D02286-32D1-4458-A929-D2E5E52EA444}"/>
              </a:ext>
            </a:extLst>
          </p:cNvPr>
          <p:cNvPicPr>
            <a:picLocks noChangeAspect="1" noChangeArrowheads="1"/>
          </p:cNvPicPr>
          <p:nvPr userDrawn="1"/>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artisticPhotocopy detail="5"/>
                    </a14:imgEffect>
                    <a14:imgEffect>
                      <a14:sharpenSoften amount="50000"/>
                    </a14:imgEffect>
                    <a14:imgEffect>
                      <a14:colorTemperature colorTemp="5817"/>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1694" b="8880"/>
          <a:stretch/>
        </p:blipFill>
        <p:spPr bwMode="auto">
          <a:xfrm>
            <a:off x="10245372" y="0"/>
            <a:ext cx="1829321" cy="2412298"/>
          </a:xfrm>
          <a:prstGeom prst="ellipse">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F9097F3-61FE-4F81-A90F-A6BC2BDED482}"/>
              </a:ext>
            </a:extLst>
          </p:cNvPr>
          <p:cNvSpPr/>
          <p:nvPr userDrawn="1"/>
        </p:nvSpPr>
        <p:spPr>
          <a:xfrm>
            <a:off x="10272413" y="81472"/>
            <a:ext cx="1732804" cy="2330825"/>
          </a:xfrm>
          <a:prstGeom prst="ellipse">
            <a:avLst/>
          </a:prstGeom>
          <a:noFill/>
          <a:ln w="25400" cmpd="thickThin">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09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026"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80760" y="1288953"/>
            <a:ext cx="5181600" cy="471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509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1177" y="355601"/>
            <a:ext cx="10109113" cy="823912"/>
          </a:xfrm>
        </p:spPr>
        <p:txBody>
          <a:bodyPr/>
          <a:lstStyle/>
          <a:p>
            <a:r>
              <a:rPr lang="en-US"/>
              <a:t>Click to edit Master title style</a:t>
            </a:r>
          </a:p>
        </p:txBody>
      </p:sp>
      <p:sp>
        <p:nvSpPr>
          <p:cNvPr id="3" name="Text Placeholder 2"/>
          <p:cNvSpPr>
            <a:spLocks noGrp="1"/>
          </p:cNvSpPr>
          <p:nvPr>
            <p:ph type="body" idx="1"/>
          </p:nvPr>
        </p:nvSpPr>
        <p:spPr>
          <a:xfrm>
            <a:off x="576898" y="126920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898" y="2182813"/>
            <a:ext cx="5157787"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09310" y="126920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09310" y="2182813"/>
            <a:ext cx="5183188" cy="400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309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7026" y="323025"/>
            <a:ext cx="10060974" cy="779464"/>
          </a:xfrm>
        </p:spPr>
        <p:txBody>
          <a:bodyPr/>
          <a:lstStyle/>
          <a:p>
            <a:r>
              <a:rPr lang="en-US"/>
              <a:t>Click to edit Master title style</a:t>
            </a:r>
          </a:p>
        </p:txBody>
      </p:sp>
    </p:spTree>
    <p:extLst>
      <p:ext uri="{BB962C8B-B14F-4D97-AF65-F5344CB8AC3E}">
        <p14:creationId xmlns:p14="http://schemas.microsoft.com/office/powerpoint/2010/main" val="119190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1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6" y="323025"/>
            <a:ext cx="9760656" cy="7794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7026" y="1242376"/>
            <a:ext cx="11017284" cy="45715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t>4/2/2025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3BE1-13A5-614E-8E5F-86176DC04FEC}" type="slidenum">
              <a:rPr lang="en-US" smtClean="0"/>
              <a:t>‹#›</a:t>
            </a:fld>
            <a:endParaRPr lang="en-US"/>
          </a:p>
        </p:txBody>
      </p:sp>
      <p:pic>
        <p:nvPicPr>
          <p:cNvPr id="7" name="Picture 6"/>
          <p:cNvPicPr>
            <a:picLocks noChangeAspect="1"/>
          </p:cNvPicPr>
          <p:nvPr userDrawn="1"/>
        </p:nvPicPr>
        <p:blipFill rotWithShape="1">
          <a:blip r:embed="rId9"/>
          <a:srcRect l="2106" r="3807"/>
          <a:stretch/>
        </p:blipFill>
        <p:spPr>
          <a:xfrm>
            <a:off x="-4" y="5969132"/>
            <a:ext cx="4917993" cy="888867"/>
          </a:xfrm>
          <a:prstGeom prst="rect">
            <a:avLst/>
          </a:prstGeom>
        </p:spPr>
      </p:pic>
      <p:sp>
        <p:nvSpPr>
          <p:cNvPr id="8" name="Rectangle 7"/>
          <p:cNvSpPr/>
          <p:nvPr userDrawn="1"/>
        </p:nvSpPr>
        <p:spPr>
          <a:xfrm>
            <a:off x="4629150" y="6216463"/>
            <a:ext cx="7562850"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305103" y="6541231"/>
            <a:ext cx="3067563" cy="161583"/>
          </a:xfrm>
          <a:prstGeom prst="rect">
            <a:avLst/>
          </a:prstGeom>
          <a:solidFill>
            <a:srgbClr val="006BA8"/>
          </a:solidFill>
        </p:spPr>
        <p:txBody>
          <a:bodyPr wrap="square" lIns="0" tIns="0" rIns="0" bIns="0" rtlCol="0">
            <a:spAutoFit/>
          </a:bodyPr>
          <a:lstStyle/>
          <a:p>
            <a:r>
              <a:rPr lang="en-US" sz="1050" dirty="0">
                <a:ln>
                  <a:noFill/>
                </a:ln>
                <a:solidFill>
                  <a:schemeClr val="bg1"/>
                </a:solidFill>
                <a:latin typeface="Helvetica Neue" charset="0"/>
                <a:ea typeface="Helvetica Neue" charset="0"/>
                <a:cs typeface="Helvetica Neue" charset="0"/>
              </a:rPr>
              <a:t>NATIONAL COUNCIL OF THE USA</a:t>
            </a:r>
          </a:p>
        </p:txBody>
      </p:sp>
      <p:pic>
        <p:nvPicPr>
          <p:cNvPr id="10" name="Picture 9">
            <a:extLst>
              <a:ext uri="{FF2B5EF4-FFF2-40B4-BE49-F238E27FC236}">
                <a16:creationId xmlns:a16="http://schemas.microsoft.com/office/drawing/2014/main" id="{7CB9F144-CA61-FD4F-AA12-20F76D3C1CB9}"/>
              </a:ext>
            </a:extLst>
          </p:cNvPr>
          <p:cNvPicPr>
            <a:picLocks noChangeAspect="1"/>
          </p:cNvPicPr>
          <p:nvPr userDrawn="1"/>
        </p:nvPicPr>
        <p:blipFill>
          <a:blip r:embed="rId10"/>
          <a:srcRect/>
          <a:stretch/>
        </p:blipFill>
        <p:spPr>
          <a:xfrm>
            <a:off x="10704773" y="95126"/>
            <a:ext cx="938350" cy="1235262"/>
          </a:xfrm>
          <a:prstGeom prst="rect">
            <a:avLst/>
          </a:prstGeom>
        </p:spPr>
      </p:pic>
    </p:spTree>
    <p:extLst>
      <p:ext uri="{BB962C8B-B14F-4D97-AF65-F5344CB8AC3E}">
        <p14:creationId xmlns:p14="http://schemas.microsoft.com/office/powerpoint/2010/main" val="211601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vdpusa.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30.jpeg"/><Relationship Id="rId26" Type="http://schemas.openxmlformats.org/officeDocument/2006/relationships/image" Target="../media/image38.jpeg"/><Relationship Id="rId3" Type="http://schemas.openxmlformats.org/officeDocument/2006/relationships/image" Target="../media/image17.png"/><Relationship Id="rId21" Type="http://schemas.openxmlformats.org/officeDocument/2006/relationships/image" Target="../media/image33.png"/><Relationship Id="rId34" Type="http://schemas.openxmlformats.org/officeDocument/2006/relationships/image" Target="../media/image45.jpg"/><Relationship Id="rId7" Type="http://schemas.openxmlformats.org/officeDocument/2006/relationships/image" Target="../media/image21.png"/><Relationship Id="rId12" Type="http://schemas.microsoft.com/office/2007/relationships/hdphoto" Target="../media/hdphoto3.wdp"/><Relationship Id="rId17" Type="http://schemas.openxmlformats.org/officeDocument/2006/relationships/image" Target="../media/image29.jpeg"/><Relationship Id="rId25" Type="http://schemas.openxmlformats.org/officeDocument/2006/relationships/image" Target="../media/image37.png"/><Relationship Id="rId33" Type="http://schemas.openxmlformats.org/officeDocument/2006/relationships/image" Target="../media/image44.png"/><Relationship Id="rId2" Type="http://schemas.openxmlformats.org/officeDocument/2006/relationships/notesSlide" Target="../notesSlides/notesSlide20.xml"/><Relationship Id="rId16" Type="http://schemas.openxmlformats.org/officeDocument/2006/relationships/image" Target="../media/image28.png"/><Relationship Id="rId20" Type="http://schemas.openxmlformats.org/officeDocument/2006/relationships/image" Target="../media/image32.png"/><Relationship Id="rId29"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20.jpg"/><Relationship Id="rId11" Type="http://schemas.openxmlformats.org/officeDocument/2006/relationships/image" Target="../media/image24.png"/><Relationship Id="rId24" Type="http://schemas.openxmlformats.org/officeDocument/2006/relationships/image" Target="../media/image36.png"/><Relationship Id="rId32" Type="http://schemas.openxmlformats.org/officeDocument/2006/relationships/image" Target="../media/image43.jpg"/><Relationship Id="rId5" Type="http://schemas.openxmlformats.org/officeDocument/2006/relationships/image" Target="../media/image19.png"/><Relationship Id="rId15" Type="http://schemas.openxmlformats.org/officeDocument/2006/relationships/image" Target="../media/image27.tiff"/><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47.png"/><Relationship Id="rId10" Type="http://schemas.openxmlformats.org/officeDocument/2006/relationships/image" Target="../media/image23.png"/><Relationship Id="rId19" Type="http://schemas.openxmlformats.org/officeDocument/2006/relationships/image" Target="../media/image31.png"/><Relationship Id="rId31" Type="http://schemas.openxmlformats.org/officeDocument/2006/relationships/image" Target="../media/image42.png"/><Relationship Id="rId4" Type="http://schemas.openxmlformats.org/officeDocument/2006/relationships/image" Target="../media/image18.png"/><Relationship Id="rId9" Type="http://schemas.openxmlformats.org/officeDocument/2006/relationships/image" Target="../media/image22.jpe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1.jpg"/><Relationship Id="rId35" Type="http://schemas.openxmlformats.org/officeDocument/2006/relationships/image" Target="../media/image46.png"/><Relationship Id="rId8"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53.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microsoft.com/office/2007/relationships/hdphoto" Target="../media/hdphoto5.wdp"/><Relationship Id="rId9" Type="http://schemas.microsoft.com/office/2007/relationships/diagramDrawing" Target="../diagrams/drawing2.xml"/><Relationship Id="rId14" Type="http://schemas.microsoft.com/office/2007/relationships/diagramDrawing" Target="../diagrams/drawing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jpeg"/></Relationships>
</file>

<file path=ppt/slides/_rels/slide1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hyperlink" Target="https://members.ssvpusa.org/growth-revitalization/outreach/" TargetMode="External"/><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2" dirty="0"/>
              <a:t>Ozanam Orientation</a:t>
            </a:r>
          </a:p>
        </p:txBody>
      </p:sp>
      <p:sp>
        <p:nvSpPr>
          <p:cNvPr id="3" name="Subtitle 2"/>
          <p:cNvSpPr>
            <a:spLocks noGrp="1"/>
          </p:cNvSpPr>
          <p:nvPr>
            <p:ph type="subTitle" idx="1"/>
          </p:nvPr>
        </p:nvSpPr>
        <p:spPr/>
        <p:txBody>
          <a:bodyPr>
            <a:normAutofit/>
          </a:bodyPr>
          <a:lstStyle/>
          <a:p>
            <a:r>
              <a:rPr lang="en-US" dirty="0"/>
              <a:t>Formator and Presenter Training</a:t>
            </a:r>
          </a:p>
        </p:txBody>
      </p:sp>
    </p:spTree>
    <p:extLst>
      <p:ext uri="{BB962C8B-B14F-4D97-AF65-F5344CB8AC3E}">
        <p14:creationId xmlns:p14="http://schemas.microsoft.com/office/powerpoint/2010/main" val="24190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9" name="Picture 13" descr="The Dove: A Symbol of the Holy Spir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3110">
            <a:off x="7680542" y="2354406"/>
            <a:ext cx="3541115" cy="30453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C71918-9248-4CE9-B79F-30E3B772488B}"/>
              </a:ext>
            </a:extLst>
          </p:cNvPr>
          <p:cNvSpPr>
            <a:spLocks noGrp="1"/>
          </p:cNvSpPr>
          <p:nvPr>
            <p:ph type="title"/>
          </p:nvPr>
        </p:nvSpPr>
        <p:spPr>
          <a:xfrm>
            <a:off x="609600" y="338039"/>
            <a:ext cx="10300570" cy="779464"/>
          </a:xfrm>
        </p:spPr>
        <p:txBody>
          <a:bodyPr>
            <a:normAutofit/>
          </a:bodyPr>
          <a:lstStyle/>
          <a:p>
            <a:r>
              <a:rPr lang="en-US" altLang="en-US" sz="4400" b="1" dirty="0">
                <a:latin typeface="Arial" charset="0"/>
              </a:rPr>
              <a:t>Opening Prayer</a:t>
            </a:r>
            <a:endParaRPr lang="en-US" dirty="0"/>
          </a:p>
        </p:txBody>
      </p:sp>
      <p:sp>
        <p:nvSpPr>
          <p:cNvPr id="3" name="Content Placeholder 2">
            <a:extLst>
              <a:ext uri="{FF2B5EF4-FFF2-40B4-BE49-F238E27FC236}">
                <a16:creationId xmlns:a16="http://schemas.microsoft.com/office/drawing/2014/main" id="{F47FA7DB-5F27-4CEE-9648-4450C218ED13}"/>
              </a:ext>
            </a:extLst>
          </p:cNvPr>
          <p:cNvSpPr>
            <a:spLocks noGrp="1"/>
          </p:cNvSpPr>
          <p:nvPr>
            <p:ph idx="1"/>
          </p:nvPr>
        </p:nvSpPr>
        <p:spPr/>
        <p:txBody>
          <a:bodyPr>
            <a:noAutofit/>
          </a:bodyPr>
          <a:lstStyle/>
          <a:p>
            <a:pPr marL="0" indent="0" algn="l">
              <a:spcBef>
                <a:spcPct val="50000"/>
              </a:spcBef>
              <a:buNone/>
            </a:pPr>
            <a:r>
              <a:rPr lang="en-US" altLang="en-US" sz="3600" dirty="0"/>
              <a:t>“Come Holy Spirit fill the hearts of Thy faithful, and kindle in them the fire of Thy love.”</a:t>
            </a:r>
          </a:p>
          <a:p>
            <a:pPr marL="0" indent="0" algn="l">
              <a:spcBef>
                <a:spcPct val="50000"/>
              </a:spcBef>
              <a:buNone/>
            </a:pPr>
            <a:r>
              <a:rPr lang="en-US" altLang="en-US" sz="3600" dirty="0"/>
              <a:t>“Send forth Thy Spirit, and </a:t>
            </a:r>
            <a:br>
              <a:rPr lang="en-US" altLang="en-US" sz="3600" dirty="0"/>
            </a:br>
            <a:r>
              <a:rPr lang="en-US" altLang="en-US" sz="3600" dirty="0"/>
              <a:t>they shall be created.”	</a:t>
            </a:r>
          </a:p>
          <a:p>
            <a:pPr marL="0" indent="0" algn="l">
              <a:spcBef>
                <a:spcPct val="50000"/>
              </a:spcBef>
              <a:buNone/>
            </a:pPr>
            <a:r>
              <a:rPr lang="en-US" altLang="en-US" sz="3600" dirty="0"/>
              <a:t>“And the whole face of the </a:t>
            </a:r>
            <a:br>
              <a:rPr lang="en-US" altLang="en-US" sz="3600" dirty="0"/>
            </a:br>
            <a:r>
              <a:rPr lang="en-US" altLang="en-US" sz="3600" dirty="0"/>
              <a:t>earth shall be renewed.”</a:t>
            </a:r>
          </a:p>
          <a:p>
            <a:pPr marL="0" indent="0" algn="r">
              <a:spcBef>
                <a:spcPct val="50000"/>
              </a:spcBef>
              <a:buNone/>
            </a:pPr>
            <a:r>
              <a:rPr lang="en-US" altLang="en-US" i="1" dirty="0"/>
              <a:t>- Opening prayer by Bailly at first meeting</a:t>
            </a:r>
            <a:endParaRPr lang="en-US" altLang="en-US" sz="3600" i="1" dirty="0"/>
          </a:p>
        </p:txBody>
      </p:sp>
    </p:spTree>
    <p:extLst>
      <p:ext uri="{BB962C8B-B14F-4D97-AF65-F5344CB8AC3E}">
        <p14:creationId xmlns:p14="http://schemas.microsoft.com/office/powerpoint/2010/main" val="5473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Spiritual Reflection</a:t>
            </a:r>
          </a:p>
        </p:txBody>
      </p:sp>
      <p:sp>
        <p:nvSpPr>
          <p:cNvPr id="3" name="Content Placeholder 2"/>
          <p:cNvSpPr>
            <a:spLocks noGrp="1"/>
          </p:cNvSpPr>
          <p:nvPr>
            <p:ph idx="1"/>
          </p:nvPr>
        </p:nvSpPr>
        <p:spPr>
          <a:xfrm>
            <a:off x="609600" y="1219200"/>
            <a:ext cx="11049000" cy="4553057"/>
          </a:xfrm>
        </p:spPr>
        <p:txBody>
          <a:bodyPr>
            <a:normAutofit/>
          </a:bodyPr>
          <a:lstStyle/>
          <a:p>
            <a:pPr marL="0" indent="0" algn="ctr">
              <a:buNone/>
            </a:pPr>
            <a:r>
              <a:rPr lang="en-US" sz="4000" i="1" dirty="0"/>
              <a:t>FEAST OF BLESSED Frédéric OZANAM</a:t>
            </a:r>
          </a:p>
          <a:p>
            <a:pPr marL="0" indent="0" algn="ctr">
              <a:buNone/>
            </a:pPr>
            <a:r>
              <a:rPr lang="en-US" sz="4000" i="1" dirty="0"/>
              <a:t>September 9</a:t>
            </a:r>
            <a:endParaRPr lang="en-US" sz="4000" dirty="0"/>
          </a:p>
          <a:p>
            <a:pPr marL="0" indent="0" algn="ctr">
              <a:buNone/>
            </a:pPr>
            <a:endParaRPr lang="en-US" sz="3600" i="1" dirty="0"/>
          </a:p>
          <a:p>
            <a:pPr marL="0" indent="0" algn="ctr">
              <a:buNone/>
            </a:pPr>
            <a:r>
              <a:rPr lang="en-US" sz="3600" i="1" dirty="0"/>
              <a:t>Listen carefully to the Word</a:t>
            </a:r>
          </a:p>
          <a:p>
            <a:pPr marL="0" indent="0" algn="ctr">
              <a:buNone/>
            </a:pPr>
            <a:r>
              <a:rPr lang="en-US" sz="3600" dirty="0"/>
              <a:t>Luke 10: 25-37</a:t>
            </a:r>
          </a:p>
          <a:p>
            <a:pPr marL="0" indent="0" algn="ctr">
              <a:buNone/>
            </a:pPr>
            <a:r>
              <a:rPr lang="en-US" sz="3600" dirty="0">
                <a:latin typeface="Arial"/>
                <a:cs typeface="Arial"/>
              </a:rPr>
              <a:t> </a:t>
            </a:r>
          </a:p>
          <a:p>
            <a:pPr marL="0" indent="0" algn="ctr">
              <a:buNone/>
            </a:pPr>
            <a:endParaRPr lang="en-US" sz="3600" dirty="0"/>
          </a:p>
        </p:txBody>
      </p:sp>
    </p:spTree>
    <p:extLst>
      <p:ext uri="{BB962C8B-B14F-4D97-AF65-F5344CB8AC3E}">
        <p14:creationId xmlns:p14="http://schemas.microsoft.com/office/powerpoint/2010/main" val="280294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Reflection continued</a:t>
            </a:r>
          </a:p>
        </p:txBody>
      </p:sp>
      <p:sp>
        <p:nvSpPr>
          <p:cNvPr id="3" name="Content Placeholder 2"/>
          <p:cNvSpPr>
            <a:spLocks noGrp="1"/>
          </p:cNvSpPr>
          <p:nvPr>
            <p:ph idx="1"/>
          </p:nvPr>
        </p:nvSpPr>
        <p:spPr>
          <a:xfrm>
            <a:off x="609600" y="1875692"/>
            <a:ext cx="11049000" cy="3896565"/>
          </a:xfrm>
        </p:spPr>
        <p:txBody>
          <a:bodyPr>
            <a:normAutofit/>
          </a:bodyPr>
          <a:lstStyle/>
          <a:p>
            <a:pPr marL="0" indent="0" algn="l">
              <a:buNone/>
            </a:pPr>
            <a:r>
              <a:rPr lang="en-US" sz="3200" dirty="0"/>
              <a:t>“The humanity of our days seems comparable to the traveler of whom the Gospel speaks…in our turn, weak Samaritans, worldly and people of little faith that we are, let us dare nonetheless to approach this great sick one.  Perhaps it will not be frightened of us.”</a:t>
            </a:r>
          </a:p>
        </p:txBody>
      </p:sp>
    </p:spTree>
    <p:extLst>
      <p:ext uri="{BB962C8B-B14F-4D97-AF65-F5344CB8AC3E}">
        <p14:creationId xmlns:p14="http://schemas.microsoft.com/office/powerpoint/2010/main" val="76252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6789D-FBA0-4C65-B931-3CB49DCE88A4}"/>
              </a:ext>
            </a:extLst>
          </p:cNvPr>
          <p:cNvSpPr>
            <a:spLocks noGrp="1"/>
          </p:cNvSpPr>
          <p:nvPr>
            <p:ph type="title"/>
          </p:nvPr>
        </p:nvSpPr>
        <p:spPr/>
        <p:txBody>
          <a:bodyPr>
            <a:normAutofit/>
          </a:bodyPr>
          <a:lstStyle/>
          <a:p>
            <a:r>
              <a:rPr lang="en-US" dirty="0"/>
              <a:t>Reflection continued</a:t>
            </a:r>
          </a:p>
        </p:txBody>
      </p:sp>
      <p:sp>
        <p:nvSpPr>
          <p:cNvPr id="3" name="Content Placeholder 2">
            <a:extLst>
              <a:ext uri="{FF2B5EF4-FFF2-40B4-BE49-F238E27FC236}">
                <a16:creationId xmlns:a16="http://schemas.microsoft.com/office/drawing/2014/main" id="{E50D0B0E-ECE8-415A-9C70-24D1965ACDE9}"/>
              </a:ext>
            </a:extLst>
          </p:cNvPr>
          <p:cNvSpPr>
            <a:spLocks noGrp="1"/>
          </p:cNvSpPr>
          <p:nvPr>
            <p:ph idx="1"/>
          </p:nvPr>
        </p:nvSpPr>
        <p:spPr/>
        <p:txBody>
          <a:bodyPr>
            <a:noAutofit/>
          </a:bodyPr>
          <a:lstStyle/>
          <a:p>
            <a:pPr marL="0" indent="0" algn="l">
              <a:buNone/>
            </a:pPr>
            <a:r>
              <a:rPr lang="en-US" sz="3200" dirty="0"/>
              <a:t>“Let us try to probe its wounds and pour in oil, soothing its ear with words of consolation and peace; then, when its eyes are opened, we will place it in the hands of those whom God has constituted as the guardians and doctors of souls, who are also, in a way, our innkeepers in our pilgrimage here below, so as to give our errant and famished spirits the holy word for nourishment and the hope of a better world for a shield.” </a:t>
            </a:r>
          </a:p>
          <a:p>
            <a:pPr marL="0" indent="0" algn="r">
              <a:spcBef>
                <a:spcPts val="0"/>
              </a:spcBef>
              <a:buNone/>
            </a:pPr>
            <a:r>
              <a:rPr lang="en-US" dirty="0"/>
              <a:t>Bl. Frédéric Ozanam</a:t>
            </a:r>
          </a:p>
          <a:p>
            <a:pPr marL="0" indent="0" algn="r">
              <a:spcBef>
                <a:spcPts val="0"/>
              </a:spcBef>
              <a:buNone/>
            </a:pPr>
            <a:r>
              <a:rPr lang="en-US" sz="2400" i="1" dirty="0"/>
              <a:t>(Letter to </a:t>
            </a:r>
            <a:r>
              <a:rPr lang="en-US" sz="2400" i="1" dirty="0" err="1"/>
              <a:t>Leonce</a:t>
            </a:r>
            <a:r>
              <a:rPr lang="en-US" sz="2400" i="1" dirty="0"/>
              <a:t> </a:t>
            </a:r>
            <a:r>
              <a:rPr lang="en-US" sz="2400" i="1" dirty="0" err="1"/>
              <a:t>Curnier</a:t>
            </a:r>
            <a:r>
              <a:rPr lang="en-US" sz="2400" i="1" dirty="0"/>
              <a:t>, 23 Feb 1835)</a:t>
            </a:r>
          </a:p>
        </p:txBody>
      </p:sp>
    </p:spTree>
    <p:extLst>
      <p:ext uri="{BB962C8B-B14F-4D97-AF65-F5344CB8AC3E}">
        <p14:creationId xmlns:p14="http://schemas.microsoft.com/office/powerpoint/2010/main" val="411401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Reflection continued</a:t>
            </a:r>
          </a:p>
        </p:txBody>
      </p:sp>
      <p:sp>
        <p:nvSpPr>
          <p:cNvPr id="3" name="Content Placeholder 2"/>
          <p:cNvSpPr>
            <a:spLocks noGrp="1"/>
          </p:cNvSpPr>
          <p:nvPr>
            <p:ph idx="1"/>
          </p:nvPr>
        </p:nvSpPr>
        <p:spPr/>
        <p:txBody>
          <a:bodyPr>
            <a:noAutofit/>
          </a:bodyPr>
          <a:lstStyle/>
          <a:p>
            <a:pPr marL="0" indent="0" algn="l">
              <a:buNone/>
            </a:pPr>
            <a:r>
              <a:rPr lang="en-US" sz="2600" b="1" dirty="0"/>
              <a:t>Frédéric does not call Christians “good Samaritans,” as one would expect, but “weak Samaritans.”  </a:t>
            </a:r>
          </a:p>
          <a:p>
            <a:pPr marL="0" indent="0" algn="l">
              <a:buNone/>
            </a:pPr>
            <a:r>
              <a:rPr lang="en-US" sz="2600" b="1" dirty="0"/>
              <a:t>How are you in your Conference, indeed weak human beings who attend to other weak human beings by acts of compassion?</a:t>
            </a:r>
          </a:p>
          <a:p>
            <a:pPr marL="0" indent="0" algn="l">
              <a:buNone/>
            </a:pPr>
            <a:r>
              <a:rPr lang="en-US" sz="2600" dirty="0"/>
              <a:t>Frédéric Ozanam, defender of faith, </a:t>
            </a:r>
            <a:r>
              <a:rPr lang="en-US" sz="2600" b="1" dirty="0"/>
              <a:t>pray for us.</a:t>
            </a:r>
            <a:endParaRPr lang="en-US" sz="2600" dirty="0"/>
          </a:p>
          <a:p>
            <a:pPr marL="0" indent="0" algn="l">
              <a:buNone/>
            </a:pPr>
            <a:r>
              <a:rPr lang="en-US" sz="2600" dirty="0"/>
              <a:t>Frédéric Ozanam, promoter of hope,</a:t>
            </a:r>
            <a:r>
              <a:rPr lang="en-US" sz="2600" b="1" dirty="0"/>
              <a:t> pray for us.</a:t>
            </a:r>
            <a:endParaRPr lang="en-US" sz="2600" dirty="0"/>
          </a:p>
          <a:p>
            <a:pPr marL="0" indent="0" algn="l">
              <a:buNone/>
            </a:pPr>
            <a:r>
              <a:rPr lang="en-US" sz="2600" dirty="0"/>
              <a:t>Frédéric Ozanam, apostle of charity,</a:t>
            </a:r>
            <a:r>
              <a:rPr lang="en-US" sz="2600" b="1" dirty="0"/>
              <a:t> pray for us.</a:t>
            </a:r>
            <a:endParaRPr lang="en-US" sz="2600" dirty="0"/>
          </a:p>
          <a:p>
            <a:pPr marL="0" indent="0" algn="l">
              <a:buNone/>
            </a:pPr>
            <a:r>
              <a:rPr lang="en-US" sz="2600" dirty="0"/>
              <a:t>Frédéric Ozanam, exemplary husband and father,</a:t>
            </a:r>
            <a:r>
              <a:rPr lang="en-US" sz="2600" b="1" dirty="0"/>
              <a:t> pray for us.</a:t>
            </a:r>
          </a:p>
          <a:p>
            <a:pPr marL="0" indent="0" algn="l">
              <a:buNone/>
            </a:pPr>
            <a:r>
              <a:rPr lang="en-US" sz="2600" dirty="0"/>
              <a:t>Frédéric Ozanam, lover of poverty and the poor,</a:t>
            </a:r>
            <a:r>
              <a:rPr lang="en-US" sz="2600" b="1" dirty="0"/>
              <a:t> pray for us.</a:t>
            </a:r>
            <a:endParaRPr lang="en-US" sz="2600" dirty="0"/>
          </a:p>
          <a:p>
            <a:pPr algn="l"/>
            <a:endParaRPr lang="en-US" sz="2600" dirty="0"/>
          </a:p>
        </p:txBody>
      </p:sp>
    </p:spTree>
    <p:extLst>
      <p:ext uri="{BB962C8B-B14F-4D97-AF65-F5344CB8AC3E}">
        <p14:creationId xmlns:p14="http://schemas.microsoft.com/office/powerpoint/2010/main" val="273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9F04-B3F1-4F51-A707-2A2521F5145E}"/>
              </a:ext>
            </a:extLst>
          </p:cNvPr>
          <p:cNvSpPr>
            <a:spLocks noGrp="1"/>
          </p:cNvSpPr>
          <p:nvPr>
            <p:ph type="title"/>
          </p:nvPr>
        </p:nvSpPr>
        <p:spPr/>
        <p:txBody>
          <a:bodyPr>
            <a:normAutofit/>
          </a:bodyPr>
          <a:lstStyle/>
          <a:p>
            <a:r>
              <a:rPr lang="en-US" dirty="0"/>
              <a:t>Reflection continued</a:t>
            </a:r>
          </a:p>
        </p:txBody>
      </p:sp>
      <p:sp>
        <p:nvSpPr>
          <p:cNvPr id="3" name="Content Placeholder 2">
            <a:extLst>
              <a:ext uri="{FF2B5EF4-FFF2-40B4-BE49-F238E27FC236}">
                <a16:creationId xmlns:a16="http://schemas.microsoft.com/office/drawing/2014/main" id="{2B53F660-60CF-4236-A1B3-48AAC3584356}"/>
              </a:ext>
            </a:extLst>
          </p:cNvPr>
          <p:cNvSpPr>
            <a:spLocks noGrp="1"/>
          </p:cNvSpPr>
          <p:nvPr>
            <p:ph idx="1"/>
          </p:nvPr>
        </p:nvSpPr>
        <p:spPr/>
        <p:txBody>
          <a:bodyPr>
            <a:normAutofit/>
          </a:bodyPr>
          <a:lstStyle/>
          <a:p>
            <a:pPr marL="0" indent="0" algn="l">
              <a:buNone/>
            </a:pPr>
            <a:r>
              <a:rPr lang="en-US" sz="2600" dirty="0"/>
              <a:t>Frédéric Ozanam, advocate of the dignity of the human person,</a:t>
            </a:r>
            <a:r>
              <a:rPr lang="en-US" sz="2600" b="1" dirty="0"/>
              <a:t> pray for us.</a:t>
            </a:r>
            <a:endParaRPr lang="en-US" sz="2600" dirty="0"/>
          </a:p>
          <a:p>
            <a:pPr marL="0" indent="0" algn="l">
              <a:buNone/>
            </a:pPr>
            <a:r>
              <a:rPr lang="en-US" sz="2600" dirty="0"/>
              <a:t>Frédéric Ozanam, servant of the truth,</a:t>
            </a:r>
            <a:r>
              <a:rPr lang="en-US" sz="2600" b="1" dirty="0"/>
              <a:t> pray for us.</a:t>
            </a:r>
            <a:endParaRPr lang="en-US" sz="2600" dirty="0"/>
          </a:p>
          <a:p>
            <a:pPr marL="0" indent="0" algn="l">
              <a:buNone/>
            </a:pPr>
            <a:r>
              <a:rPr lang="en-US" sz="2600" dirty="0"/>
              <a:t>Frédéric Ozanam, model for Catholic teachers and professors,</a:t>
            </a:r>
            <a:r>
              <a:rPr lang="en-US" sz="2600" b="1" dirty="0"/>
              <a:t> pray for us.</a:t>
            </a:r>
            <a:endParaRPr lang="en-US" sz="2600" dirty="0"/>
          </a:p>
          <a:p>
            <a:pPr marL="0" indent="0" algn="l">
              <a:buNone/>
            </a:pPr>
            <a:r>
              <a:rPr lang="en-US" sz="2600" dirty="0"/>
              <a:t>Frédéric Ozanam, disciple of St. Vincent De Paul,</a:t>
            </a:r>
            <a:r>
              <a:rPr lang="en-US" sz="2600" b="1" dirty="0"/>
              <a:t> pray for us.</a:t>
            </a:r>
            <a:endParaRPr lang="en-US" sz="2600" dirty="0"/>
          </a:p>
          <a:p>
            <a:pPr marL="0" indent="0" algn="l">
              <a:buNone/>
            </a:pPr>
            <a:r>
              <a:rPr lang="en-US" sz="2600" dirty="0"/>
              <a:t>Frédéric Ozanam, faithful son of the Church,</a:t>
            </a:r>
            <a:r>
              <a:rPr lang="en-US" sz="2600" b="1" dirty="0"/>
              <a:t> pray for us.</a:t>
            </a:r>
            <a:endParaRPr lang="en-US" sz="2600" dirty="0"/>
          </a:p>
          <a:p>
            <a:pPr marL="0" indent="0" algn="l">
              <a:buNone/>
            </a:pPr>
            <a:r>
              <a:rPr lang="en-US" sz="2600" dirty="0"/>
              <a:t>Frédéric Ozanam, our intercessor at the throne of God,</a:t>
            </a:r>
            <a:r>
              <a:rPr lang="en-US" sz="2600" b="1" dirty="0"/>
              <a:t> pray for us. Amen </a:t>
            </a:r>
            <a:endParaRPr lang="en-US" sz="2600" dirty="0"/>
          </a:p>
          <a:p>
            <a:pPr marL="0" indent="0">
              <a:buNone/>
            </a:pPr>
            <a:endParaRPr lang="en-US" sz="2600" dirty="0"/>
          </a:p>
        </p:txBody>
      </p:sp>
    </p:spTree>
    <p:extLst>
      <p:ext uri="{BB962C8B-B14F-4D97-AF65-F5344CB8AC3E}">
        <p14:creationId xmlns:p14="http://schemas.microsoft.com/office/powerpoint/2010/main" val="236247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a:bodyPr>
          <a:lstStyle/>
          <a:p>
            <a:r>
              <a:rPr lang="en-US" sz="3097" dirty="0"/>
              <a:t>Your Name</a:t>
            </a:r>
          </a:p>
          <a:p>
            <a:pPr marL="0" indent="0">
              <a:buNone/>
            </a:pPr>
            <a:endParaRPr lang="en-US" sz="3097" dirty="0"/>
          </a:p>
          <a:p>
            <a:r>
              <a:rPr lang="en-US" sz="3097" dirty="0"/>
              <a:t>Conference and District /Diocesan Council</a:t>
            </a:r>
          </a:p>
          <a:p>
            <a:endParaRPr lang="en-US" sz="3097" dirty="0"/>
          </a:p>
          <a:p>
            <a:r>
              <a:rPr lang="en-US" sz="3097" dirty="0"/>
              <a:t>What is your goal? Formator or Presenter?</a:t>
            </a:r>
          </a:p>
          <a:p>
            <a:pPr marL="0" indent="0">
              <a:buNone/>
            </a:pPr>
            <a:endParaRPr lang="en-US" sz="3097" dirty="0"/>
          </a:p>
          <a:p>
            <a:r>
              <a:rPr lang="en-US" sz="3097" dirty="0"/>
              <a:t>What do you hope to take home from this?</a:t>
            </a:r>
          </a:p>
        </p:txBody>
      </p:sp>
    </p:spTree>
    <p:extLst>
      <p:ext uri="{BB962C8B-B14F-4D97-AF65-F5344CB8AC3E}">
        <p14:creationId xmlns:p14="http://schemas.microsoft.com/office/powerpoint/2010/main" val="357623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Presenter Training Agenda</a:t>
            </a:r>
          </a:p>
        </p:txBody>
      </p:sp>
      <p:sp>
        <p:nvSpPr>
          <p:cNvPr id="3" name="Content Placeholder 2"/>
          <p:cNvSpPr>
            <a:spLocks noGrp="1"/>
          </p:cNvSpPr>
          <p:nvPr>
            <p:ph sz="half" idx="1"/>
          </p:nvPr>
        </p:nvSpPr>
        <p:spPr/>
        <p:txBody>
          <a:bodyPr>
            <a:normAutofit lnSpcReduction="10000"/>
          </a:bodyPr>
          <a:lstStyle/>
          <a:p>
            <a:pPr marL="0" indent="0">
              <a:buNone/>
            </a:pPr>
            <a:r>
              <a:rPr lang="en-US" b="1" dirty="0"/>
              <a:t>Day 1 </a:t>
            </a:r>
          </a:p>
          <a:p>
            <a:r>
              <a:rPr lang="en-US" dirty="0"/>
              <a:t> Introduction</a:t>
            </a:r>
          </a:p>
          <a:p>
            <a:r>
              <a:rPr lang="en-US" dirty="0"/>
              <a:t>Objectives</a:t>
            </a:r>
          </a:p>
          <a:p>
            <a:r>
              <a:rPr lang="en-US" dirty="0"/>
              <a:t>Guidelines</a:t>
            </a:r>
          </a:p>
          <a:p>
            <a:r>
              <a:rPr lang="en-US" dirty="0"/>
              <a:t>Vincentian Formation</a:t>
            </a:r>
          </a:p>
          <a:p>
            <a:r>
              <a:rPr lang="en-US" dirty="0"/>
              <a:t>Council Formation Plan</a:t>
            </a:r>
          </a:p>
          <a:p>
            <a:r>
              <a:rPr lang="en-US" dirty="0"/>
              <a:t>Organize and Present the Orientation</a:t>
            </a:r>
          </a:p>
          <a:p>
            <a:r>
              <a:rPr lang="en-US" dirty="0"/>
              <a:t>Section by section advice</a:t>
            </a:r>
          </a:p>
          <a:p>
            <a:endParaRPr lang="en-US" dirty="0"/>
          </a:p>
        </p:txBody>
      </p:sp>
      <p:sp>
        <p:nvSpPr>
          <p:cNvPr id="2" name="Content Placeholder 1">
            <a:extLst>
              <a:ext uri="{FF2B5EF4-FFF2-40B4-BE49-F238E27FC236}">
                <a16:creationId xmlns:a16="http://schemas.microsoft.com/office/drawing/2014/main" id="{5107D31C-DBF4-5223-DC7A-C0D708994CA1}"/>
              </a:ext>
            </a:extLst>
          </p:cNvPr>
          <p:cNvSpPr>
            <a:spLocks noGrp="1"/>
          </p:cNvSpPr>
          <p:nvPr>
            <p:ph sz="half" idx="2"/>
          </p:nvPr>
        </p:nvSpPr>
        <p:spPr/>
        <p:txBody>
          <a:bodyPr>
            <a:normAutofit lnSpcReduction="10000"/>
          </a:bodyPr>
          <a:lstStyle/>
          <a:p>
            <a:pPr marL="0" indent="0">
              <a:buNone/>
            </a:pPr>
            <a:r>
              <a:rPr lang="en-US" sz="2800" b="1" dirty="0"/>
              <a:t>Day 2 </a:t>
            </a:r>
          </a:p>
          <a:p>
            <a:r>
              <a:rPr lang="en-US" sz="2800" dirty="0"/>
              <a:t>Ozanam Orientation 2020</a:t>
            </a:r>
          </a:p>
          <a:p>
            <a:r>
              <a:rPr lang="en-US" sz="2800" dirty="0"/>
              <a:t>General speaking advice</a:t>
            </a:r>
          </a:p>
          <a:p>
            <a:r>
              <a:rPr lang="en-US" sz="2800" dirty="0"/>
              <a:t>Practice session</a:t>
            </a:r>
          </a:p>
          <a:p>
            <a:r>
              <a:rPr lang="en-US" sz="2800" dirty="0"/>
              <a:t>Presentations</a:t>
            </a:r>
          </a:p>
          <a:p>
            <a:r>
              <a:rPr lang="en-US" sz="2800" dirty="0"/>
              <a:t>Additional Topics</a:t>
            </a:r>
          </a:p>
          <a:p>
            <a:endParaRPr lang="en-US" dirty="0"/>
          </a:p>
        </p:txBody>
      </p:sp>
    </p:spTree>
    <p:extLst>
      <p:ext uri="{BB962C8B-B14F-4D97-AF65-F5344CB8AC3E}">
        <p14:creationId xmlns:p14="http://schemas.microsoft.com/office/powerpoint/2010/main" val="293844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this Training</a:t>
            </a:r>
          </a:p>
        </p:txBody>
      </p:sp>
      <p:sp>
        <p:nvSpPr>
          <p:cNvPr id="3" name="Content Placeholder 2"/>
          <p:cNvSpPr>
            <a:spLocks noGrp="1"/>
          </p:cNvSpPr>
          <p:nvPr>
            <p:ph idx="1"/>
          </p:nvPr>
        </p:nvSpPr>
        <p:spPr/>
        <p:txBody>
          <a:bodyPr>
            <a:normAutofit/>
          </a:bodyPr>
          <a:lstStyle/>
          <a:p>
            <a:pPr>
              <a:buFont typeface="Symbol" panose="05050102010706020507" pitchFamily="18" charset="2"/>
              <a:buNone/>
              <a:defRPr/>
            </a:pPr>
            <a:r>
              <a:rPr lang="en-US" sz="3097" dirty="0"/>
              <a:t>Train Formators and Presenters to give the Ozanam Orientation</a:t>
            </a:r>
          </a:p>
          <a:p>
            <a:pPr marL="0" indent="0">
              <a:spcBef>
                <a:spcPct val="70000"/>
              </a:spcBef>
              <a:buNone/>
              <a:defRPr/>
            </a:pPr>
            <a:r>
              <a:rPr lang="en-US" sz="3097" dirty="0"/>
              <a:t>Provide you with the working knowledge to:</a:t>
            </a:r>
          </a:p>
          <a:p>
            <a:pPr lvl="1">
              <a:defRPr/>
            </a:pPr>
            <a:r>
              <a:rPr lang="en-US" sz="2710" dirty="0"/>
              <a:t>Organize and conduct Ozanam Orientations</a:t>
            </a:r>
          </a:p>
          <a:p>
            <a:pPr lvl="1">
              <a:defRPr/>
            </a:pPr>
            <a:r>
              <a:rPr lang="en-US" sz="2710" dirty="0"/>
              <a:t>Teach the material effectively</a:t>
            </a:r>
          </a:p>
          <a:p>
            <a:pPr lvl="1">
              <a:defRPr/>
            </a:pPr>
            <a:r>
              <a:rPr lang="en-US" sz="2710" dirty="0"/>
              <a:t>Use the tools provided</a:t>
            </a:r>
          </a:p>
          <a:p>
            <a:pPr lvl="1">
              <a:defRPr/>
            </a:pPr>
            <a:r>
              <a:rPr lang="en-US" sz="2710" dirty="0"/>
              <a:t>Develop a Council plan for Ozanam Orientations</a:t>
            </a:r>
          </a:p>
          <a:p>
            <a:pPr lvl="1">
              <a:defRPr/>
            </a:pPr>
            <a:r>
              <a:rPr lang="en-US" sz="2710" dirty="0"/>
              <a:t>Participate in a Council Formation Committee</a:t>
            </a:r>
          </a:p>
          <a:p>
            <a:endParaRPr lang="en-US" dirty="0">
              <a:solidFill>
                <a:schemeClr val="tx1"/>
              </a:solidFill>
            </a:endParaRPr>
          </a:p>
        </p:txBody>
      </p:sp>
      <p:pic>
        <p:nvPicPr>
          <p:cNvPr id="5" name="Picture 3" descr="oza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9022" y="1565377"/>
            <a:ext cx="1312300" cy="1863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4" descr="stvincen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9022" y="3912089"/>
            <a:ext cx="1312300" cy="17267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6068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DC68-2702-4C35-A749-F8002DA84EC9}"/>
              </a:ext>
            </a:extLst>
          </p:cNvPr>
          <p:cNvSpPr>
            <a:spLocks noGrp="1"/>
          </p:cNvSpPr>
          <p:nvPr>
            <p:ph type="title"/>
          </p:nvPr>
        </p:nvSpPr>
        <p:spPr/>
        <p:txBody>
          <a:bodyPr>
            <a:normAutofit/>
          </a:bodyPr>
          <a:lstStyle/>
          <a:p>
            <a:r>
              <a:rPr lang="en-US" dirty="0"/>
              <a:t>Objectives of this Training</a:t>
            </a:r>
          </a:p>
        </p:txBody>
      </p:sp>
      <p:sp>
        <p:nvSpPr>
          <p:cNvPr id="3" name="Content Placeholder 2">
            <a:extLst>
              <a:ext uri="{FF2B5EF4-FFF2-40B4-BE49-F238E27FC236}">
                <a16:creationId xmlns:a16="http://schemas.microsoft.com/office/drawing/2014/main" id="{11C476CA-310B-472A-8B5F-1B948EE46E9B}"/>
              </a:ext>
            </a:extLst>
          </p:cNvPr>
          <p:cNvSpPr>
            <a:spLocks noGrp="1"/>
          </p:cNvSpPr>
          <p:nvPr>
            <p:ph idx="1"/>
          </p:nvPr>
        </p:nvSpPr>
        <p:spPr/>
        <p:txBody>
          <a:bodyPr>
            <a:normAutofit/>
          </a:bodyPr>
          <a:lstStyle/>
          <a:p>
            <a:pPr marL="0" indent="0" algn="l">
              <a:buNone/>
            </a:pPr>
            <a:r>
              <a:rPr lang="en-US" sz="3600" dirty="0"/>
              <a:t>Participants will be able to:</a:t>
            </a:r>
          </a:p>
          <a:p>
            <a:pPr marL="442432" indent="-442432" algn="l">
              <a:buFont typeface="Arial" panose="020B0604020202020204" pitchFamily="34" charset="0"/>
              <a:buChar char="•"/>
            </a:pPr>
            <a:r>
              <a:rPr lang="en-US" sz="3600" dirty="0"/>
              <a:t>Describe spiritual formation in the society</a:t>
            </a:r>
          </a:p>
          <a:p>
            <a:pPr marL="442432" indent="-442432" algn="l">
              <a:buFont typeface="Arial" panose="020B0604020202020204" pitchFamily="34" charset="0"/>
              <a:buChar char="•"/>
            </a:pPr>
            <a:r>
              <a:rPr lang="en-US" sz="3600" dirty="0"/>
              <a:t>Discuss the Vincentian Formation Guidelines</a:t>
            </a:r>
          </a:p>
          <a:p>
            <a:pPr marL="442432" indent="-442432" algn="l">
              <a:buFont typeface="Arial" panose="020B0604020202020204" pitchFamily="34" charset="0"/>
              <a:buChar char="•"/>
            </a:pPr>
            <a:r>
              <a:rPr lang="en-US" sz="3600" dirty="0"/>
              <a:t>Provide an experience of education, training, and formation for new members of the Society</a:t>
            </a:r>
          </a:p>
          <a:p>
            <a:pPr marL="442432" indent="-442432" algn="l">
              <a:buFont typeface="Arial" panose="020B0604020202020204" pitchFamily="34" charset="0"/>
              <a:buChar char="•"/>
            </a:pPr>
            <a:endParaRPr lang="en-US" sz="3600" dirty="0"/>
          </a:p>
          <a:p>
            <a:pPr marL="442432" indent="-442432" algn="l">
              <a:buFont typeface="Arial" panose="020B0604020202020204" pitchFamily="34" charset="0"/>
              <a:buChar char="•"/>
            </a:pPr>
            <a:endParaRPr lang="en-US" sz="3600" dirty="0"/>
          </a:p>
          <a:p>
            <a:pPr marL="442432" indent="-442432" algn="l">
              <a:buFont typeface="Arial" panose="020B0604020202020204" pitchFamily="34" charset="0"/>
              <a:buChar char="•"/>
            </a:pPr>
            <a:endParaRPr lang="en-US" sz="3600" dirty="0"/>
          </a:p>
        </p:txBody>
      </p:sp>
    </p:spTree>
    <p:extLst>
      <p:ext uri="{BB962C8B-B14F-4D97-AF65-F5344CB8AC3E}">
        <p14:creationId xmlns:p14="http://schemas.microsoft.com/office/powerpoint/2010/main" val="113886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AF0B6-AD8B-4AEE-B862-11C76140BF2B}"/>
              </a:ext>
            </a:extLst>
          </p:cNvPr>
          <p:cNvSpPr>
            <a:spLocks noGrp="1"/>
          </p:cNvSpPr>
          <p:nvPr>
            <p:ph type="title"/>
          </p:nvPr>
        </p:nvSpPr>
        <p:spPr/>
        <p:txBody>
          <a:bodyPr>
            <a:normAutofit/>
          </a:bodyPr>
          <a:lstStyle/>
          <a:p>
            <a:r>
              <a:rPr lang="en-US" dirty="0"/>
              <a:t>Objectives of this Training</a:t>
            </a:r>
          </a:p>
        </p:txBody>
      </p:sp>
      <p:sp>
        <p:nvSpPr>
          <p:cNvPr id="3" name="Content Placeholder 2">
            <a:extLst>
              <a:ext uri="{FF2B5EF4-FFF2-40B4-BE49-F238E27FC236}">
                <a16:creationId xmlns:a16="http://schemas.microsoft.com/office/drawing/2014/main" id="{6584409C-D1CC-4A46-815D-B5A2C35BEE38}"/>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600" dirty="0"/>
              <a:t>Use</a:t>
            </a:r>
            <a:r>
              <a:rPr lang="x-none" sz="3600" dirty="0"/>
              <a:t> the resources needed to present all sections of the Ozanam Orientation</a:t>
            </a:r>
            <a:endParaRPr lang="en-US" sz="3600" dirty="0"/>
          </a:p>
          <a:p>
            <a:pPr marL="442432" indent="-442432" algn="l">
              <a:buFont typeface="Arial" panose="020B0604020202020204" pitchFamily="34" charset="0"/>
              <a:buChar char="•"/>
            </a:pPr>
            <a:r>
              <a:rPr lang="en-US" sz="3600" dirty="0"/>
              <a:t>Begin to develop personal stories and examples that bring the formational material to life in a way that is consistent with the established themes and objectives</a:t>
            </a:r>
          </a:p>
        </p:txBody>
      </p:sp>
    </p:spTree>
    <p:extLst>
      <p:ext uri="{BB962C8B-B14F-4D97-AF65-F5344CB8AC3E}">
        <p14:creationId xmlns:p14="http://schemas.microsoft.com/office/powerpoint/2010/main" val="109489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1798B-5C82-4254-A942-7227480C714C}"/>
              </a:ext>
            </a:extLst>
          </p:cNvPr>
          <p:cNvSpPr>
            <a:spLocks noGrp="1"/>
          </p:cNvSpPr>
          <p:nvPr>
            <p:ph type="title"/>
          </p:nvPr>
        </p:nvSpPr>
        <p:spPr/>
        <p:txBody>
          <a:bodyPr>
            <a:normAutofit/>
          </a:bodyPr>
          <a:lstStyle/>
          <a:p>
            <a:r>
              <a:rPr lang="en-US" altLang="en-US" dirty="0"/>
              <a:t>What is Formation?</a:t>
            </a:r>
            <a:endParaRPr lang="en-US" dirty="0"/>
          </a:p>
        </p:txBody>
      </p:sp>
      <p:sp>
        <p:nvSpPr>
          <p:cNvPr id="3" name="Content Placeholder 2">
            <a:extLst>
              <a:ext uri="{FF2B5EF4-FFF2-40B4-BE49-F238E27FC236}">
                <a16:creationId xmlns:a16="http://schemas.microsoft.com/office/drawing/2014/main" id="{7E27C244-41E0-43C1-A17F-BBC8BB0E9E0F}"/>
              </a:ext>
            </a:extLst>
          </p:cNvPr>
          <p:cNvSpPr>
            <a:spLocks noGrp="1"/>
          </p:cNvSpPr>
          <p:nvPr>
            <p:ph idx="1"/>
          </p:nvPr>
        </p:nvSpPr>
        <p:spPr/>
        <p:txBody>
          <a:bodyPr>
            <a:normAutofit/>
          </a:bodyPr>
          <a:lstStyle/>
          <a:p>
            <a:pPr algn="l"/>
            <a:r>
              <a:rPr lang="en-US" sz="3600" dirty="0"/>
              <a:t>Vincentian Formation is the initial and ongoing process of growing and developing in the tradition, charism and spirituality of the Society of St. Vincent de Paul. </a:t>
            </a:r>
          </a:p>
          <a:p>
            <a:pPr algn="l"/>
            <a:r>
              <a:rPr lang="en-US" sz="3600" dirty="0"/>
              <a:t>Vincentian Formation enables the fulfillment of the three essential elements of the Society:</a:t>
            </a:r>
          </a:p>
          <a:p>
            <a:pPr lvl="1"/>
            <a:r>
              <a:rPr lang="en-US" sz="3200" dirty="0"/>
              <a:t> Spirituality, Service and Friendship</a:t>
            </a:r>
          </a:p>
          <a:p>
            <a:pPr algn="l"/>
            <a:endParaRPr lang="en-US" sz="3600" dirty="0"/>
          </a:p>
          <a:p>
            <a:pPr algn="l"/>
            <a:endParaRPr lang="en-US" sz="3600" dirty="0"/>
          </a:p>
        </p:txBody>
      </p:sp>
    </p:spTree>
    <p:extLst>
      <p:ext uri="{BB962C8B-B14F-4D97-AF65-F5344CB8AC3E}">
        <p14:creationId xmlns:p14="http://schemas.microsoft.com/office/powerpoint/2010/main" val="390562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CFD2-A36A-4DB8-BBE2-D14E0F4EF156}"/>
              </a:ext>
            </a:extLst>
          </p:cNvPr>
          <p:cNvSpPr>
            <a:spLocks noGrp="1"/>
          </p:cNvSpPr>
          <p:nvPr>
            <p:ph type="title"/>
          </p:nvPr>
        </p:nvSpPr>
        <p:spPr/>
        <p:txBody>
          <a:bodyPr/>
          <a:lstStyle/>
          <a:p>
            <a:r>
              <a:rPr lang="en-US" dirty="0"/>
              <a:t>A Lifelong Process of Becoming</a:t>
            </a:r>
          </a:p>
        </p:txBody>
      </p:sp>
      <p:graphicFrame>
        <p:nvGraphicFramePr>
          <p:cNvPr id="3" name="Diagram 2">
            <a:extLst>
              <a:ext uri="{FF2B5EF4-FFF2-40B4-BE49-F238E27FC236}">
                <a16:creationId xmlns:a16="http://schemas.microsoft.com/office/drawing/2014/main" id="{FED04FAE-1DFC-43F0-BE83-7A0650931D32}"/>
              </a:ext>
            </a:extLst>
          </p:cNvPr>
          <p:cNvGraphicFramePr/>
          <p:nvPr/>
        </p:nvGraphicFramePr>
        <p:xfrm>
          <a:off x="717007" y="1554409"/>
          <a:ext cx="6702697" cy="3879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CC37D7C2-0D27-4306-A479-698687559963}"/>
              </a:ext>
            </a:extLst>
          </p:cNvPr>
          <p:cNvPicPr>
            <a:picLocks noChangeAspect="1"/>
          </p:cNvPicPr>
          <p:nvPr/>
        </p:nvPicPr>
        <p:blipFill rotWithShape="1">
          <a:blip r:embed="rId8"/>
          <a:srcRect l="12583" r="8466"/>
          <a:stretch/>
        </p:blipFill>
        <p:spPr>
          <a:xfrm>
            <a:off x="794657" y="1423639"/>
            <a:ext cx="4221977" cy="4010721"/>
          </a:xfrm>
          <a:prstGeom prst="rect">
            <a:avLst/>
          </a:prstGeom>
        </p:spPr>
      </p:pic>
      <p:pic>
        <p:nvPicPr>
          <p:cNvPr id="5" name="Content Placeholder 2" descr="Diagram, engineering drawing&#10;&#10;Description automatically generated">
            <a:extLst>
              <a:ext uri="{FF2B5EF4-FFF2-40B4-BE49-F238E27FC236}">
                <a16:creationId xmlns:a16="http://schemas.microsoft.com/office/drawing/2014/main" id="{E06083AF-BA2E-4811-BEA3-022106EFA56F}"/>
              </a:ext>
            </a:extLst>
          </p:cNvPr>
          <p:cNvPicPr>
            <a:picLocks noChangeAspect="1"/>
          </p:cNvPicPr>
          <p:nvPr/>
        </p:nvPicPr>
        <p:blipFill>
          <a:blip r:embed="rId9"/>
          <a:stretch>
            <a:fillRect/>
          </a:stretch>
        </p:blipFill>
        <p:spPr>
          <a:xfrm>
            <a:off x="7777448" y="1423639"/>
            <a:ext cx="3697545" cy="4375150"/>
          </a:xfrm>
          <a:prstGeom prst="rect">
            <a:avLst/>
          </a:prstGeom>
        </p:spPr>
      </p:pic>
    </p:spTree>
    <p:extLst>
      <p:ext uri="{BB962C8B-B14F-4D97-AF65-F5344CB8AC3E}">
        <p14:creationId xmlns:p14="http://schemas.microsoft.com/office/powerpoint/2010/main" val="251348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80E7C0B7-3BE2-44E6-B496-5621B6E7FE99}"/>
                                            </p:graphicEl>
                                          </p:spTgt>
                                        </p:tgtEl>
                                        <p:attrNameLst>
                                          <p:attrName>style.visibility</p:attrName>
                                        </p:attrNameLst>
                                      </p:cBhvr>
                                      <p:to>
                                        <p:strVal val="visible"/>
                                      </p:to>
                                    </p:set>
                                    <p:animEffect transition="in" filter="wipe(left)">
                                      <p:cBhvr>
                                        <p:cTn id="7" dur="2000"/>
                                        <p:tgtEl>
                                          <p:spTgt spid="3">
                                            <p:graphicEl>
                                              <a:dgm id="{80E7C0B7-3BE2-44E6-B496-5621B6E7FE99}"/>
                                            </p:graphicEl>
                                          </p:spTgt>
                                        </p:tgtEl>
                                      </p:cBhvr>
                                    </p:animEffect>
                                  </p:childTnLst>
                                </p:cTn>
                              </p:par>
                              <p:par>
                                <p:cTn id="8" presetID="63" presetClass="path" presetSubtype="0" fill="hold" nodeType="withEffect">
                                  <p:stCondLst>
                                    <p:cond delay="0"/>
                                  </p:stCondLst>
                                  <p:childTnLst>
                                    <p:animMotion origin="layout" path="M -1.25E-6 0 L 0.13203 0 " pathEditMode="relative" rAng="0" ptsTypes="AA">
                                      <p:cBhvr>
                                        <p:cTn id="9" dur="2000" fill="hold"/>
                                        <p:tgtEl>
                                          <p:spTgt spid="7"/>
                                        </p:tgtEl>
                                        <p:attrNameLst>
                                          <p:attrName>ppt_x</p:attrName>
                                          <p:attrName>ppt_y</p:attrName>
                                        </p:attrNameLst>
                                      </p:cBhvr>
                                      <p:rCtr x="6602" y="0"/>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dgm id="{19B85183-2261-459A-8D81-B4D003F4AB96}"/>
                                            </p:graphicEl>
                                          </p:spTgt>
                                        </p:tgtEl>
                                        <p:attrNameLst>
                                          <p:attrName>style.visibility</p:attrName>
                                        </p:attrNameLst>
                                      </p:cBhvr>
                                      <p:to>
                                        <p:strVal val="visible"/>
                                      </p:to>
                                    </p:set>
                                    <p:animEffect transition="in" filter="wipe(left)">
                                      <p:cBhvr>
                                        <p:cTn id="14" dur="2000"/>
                                        <p:tgtEl>
                                          <p:spTgt spid="3">
                                            <p:graphicEl>
                                              <a:dgm id="{19B85183-2261-459A-8D81-B4D003F4AB96}"/>
                                            </p:graphicEl>
                                          </p:spTgt>
                                        </p:tgtEl>
                                      </p:cBhvr>
                                    </p:animEffect>
                                  </p:childTnLst>
                                </p:cTn>
                              </p:par>
                              <p:par>
                                <p:cTn id="15" presetID="63" presetClass="path" presetSubtype="0" fill="hold" nodeType="withEffect">
                                  <p:stCondLst>
                                    <p:cond delay="0"/>
                                  </p:stCondLst>
                                  <p:childTnLst>
                                    <p:animMotion origin="layout" path="M 0.13203 0 L 0.25 0 " pathEditMode="relative" rAng="0" ptsTypes="AA">
                                      <p:cBhvr>
                                        <p:cTn id="16" dur="2000" fill="hold"/>
                                        <p:tgtEl>
                                          <p:spTgt spid="7"/>
                                        </p:tgtEl>
                                        <p:attrNameLst>
                                          <p:attrName>ppt_x</p:attrName>
                                          <p:attrName>ppt_y</p:attrName>
                                        </p:attrNameLst>
                                      </p:cBhvr>
                                      <p:rCtr x="6302" y="0"/>
                                    </p:animMotion>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graphicEl>
                                              <a:dgm id="{3A5737B7-45EF-4BC6-A573-926B02DA6DA1}"/>
                                            </p:graphicEl>
                                          </p:spTgt>
                                        </p:tgtEl>
                                        <p:attrNameLst>
                                          <p:attrName>style.visibility</p:attrName>
                                        </p:attrNameLst>
                                      </p:cBhvr>
                                      <p:to>
                                        <p:strVal val="visible"/>
                                      </p:to>
                                    </p:set>
                                    <p:animEffect transition="in" filter="wipe(left)">
                                      <p:cBhvr>
                                        <p:cTn id="21" dur="2000"/>
                                        <p:tgtEl>
                                          <p:spTgt spid="3">
                                            <p:graphicEl>
                                              <a:dgm id="{3A5737B7-45EF-4BC6-A573-926B02DA6DA1}"/>
                                            </p:graphicEl>
                                          </p:spTgt>
                                        </p:tgtEl>
                                      </p:cBhvr>
                                    </p:animEffect>
                                  </p:childTnLst>
                                </p:cTn>
                              </p:par>
                              <p:par>
                                <p:cTn id="22" presetID="63" presetClass="path" presetSubtype="0" fill="hold" nodeType="withEffect">
                                  <p:stCondLst>
                                    <p:cond delay="0"/>
                                  </p:stCondLst>
                                  <p:childTnLst>
                                    <p:animMotion origin="layout" path="M 0.25 0 L 0.39258 0 " pathEditMode="relative" rAng="0" ptsTypes="AA">
                                      <p:cBhvr>
                                        <p:cTn id="23" dur="2000" fill="hold"/>
                                        <p:tgtEl>
                                          <p:spTgt spid="7"/>
                                        </p:tgtEl>
                                        <p:attrNameLst>
                                          <p:attrName>ppt_x</p:attrName>
                                          <p:attrName>ppt_y</p:attrName>
                                        </p:attrNameLst>
                                      </p:cBhvr>
                                      <p:rCtr x="7122" y="0"/>
                                    </p:animMotion>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graphicEl>
                                              <a:dgm id="{BE183A9A-3662-47EF-AB45-2677866E4FF8}"/>
                                            </p:graphicEl>
                                          </p:spTgt>
                                        </p:tgtEl>
                                        <p:attrNameLst>
                                          <p:attrName>style.visibility</p:attrName>
                                        </p:attrNameLst>
                                      </p:cBhvr>
                                      <p:to>
                                        <p:strVal val="visible"/>
                                      </p:to>
                                    </p:set>
                                    <p:animEffect transition="in" filter="wipe(left)">
                                      <p:cBhvr>
                                        <p:cTn id="28" dur="2000"/>
                                        <p:tgtEl>
                                          <p:spTgt spid="3">
                                            <p:graphicEl>
                                              <a:dgm id="{BE183A9A-3662-47EF-AB45-2677866E4FF8}"/>
                                            </p:graphicEl>
                                          </p:spTgt>
                                        </p:tgtEl>
                                      </p:cBhvr>
                                    </p:animEffect>
                                  </p:childTnLst>
                                </p:cTn>
                              </p:par>
                              <p:par>
                                <p:cTn id="29" presetID="42" presetClass="path" presetSubtype="0" fill="hold" nodeType="withEffect">
                                  <p:stCondLst>
                                    <p:cond delay="0"/>
                                  </p:stCondLst>
                                  <p:childTnLst>
                                    <p:animMotion origin="layout" path="M 0.39258 0 L 0.53451 0 " pathEditMode="relative" rAng="0" ptsTypes="AA">
                                      <p:cBhvr>
                                        <p:cTn id="30" dur="2000" fill="hold"/>
                                        <p:tgtEl>
                                          <p:spTgt spid="7"/>
                                        </p:tgtEl>
                                        <p:attrNameLst>
                                          <p:attrName>ppt_x</p:attrName>
                                          <p:attrName>ppt_y</p:attrName>
                                        </p:attrNameLst>
                                      </p:cBhvr>
                                      <p:rCtr x="7096" y="0"/>
                                    </p:animMotion>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188D-575C-402F-BD97-300ADED0B543}"/>
              </a:ext>
            </a:extLst>
          </p:cNvPr>
          <p:cNvSpPr>
            <a:spLocks noGrp="1"/>
          </p:cNvSpPr>
          <p:nvPr>
            <p:ph type="title"/>
          </p:nvPr>
        </p:nvSpPr>
        <p:spPr/>
        <p:txBody>
          <a:bodyPr/>
          <a:lstStyle/>
          <a:p>
            <a:r>
              <a:rPr lang="en-US" dirty="0"/>
              <a:t>In Practical Terms</a:t>
            </a:r>
          </a:p>
        </p:txBody>
      </p:sp>
      <p:sp>
        <p:nvSpPr>
          <p:cNvPr id="4" name="Arrow: Pentagon 3">
            <a:extLst>
              <a:ext uri="{FF2B5EF4-FFF2-40B4-BE49-F238E27FC236}">
                <a16:creationId xmlns:a16="http://schemas.microsoft.com/office/drawing/2014/main" id="{46B0C88F-7024-4584-A121-BE812225088F}"/>
              </a:ext>
            </a:extLst>
          </p:cNvPr>
          <p:cNvSpPr/>
          <p:nvPr/>
        </p:nvSpPr>
        <p:spPr>
          <a:xfrm>
            <a:off x="2238154" y="159375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pic>
        <p:nvPicPr>
          <p:cNvPr id="6" name="Graphic 5" descr="Teacher with solid fill">
            <a:extLst>
              <a:ext uri="{FF2B5EF4-FFF2-40B4-BE49-F238E27FC236}">
                <a16:creationId xmlns:a16="http://schemas.microsoft.com/office/drawing/2014/main" id="{25751BF9-F9B3-4260-B129-6D5EB57714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5866" y="1816965"/>
            <a:ext cx="3662975" cy="3662975"/>
          </a:xfrm>
          <a:prstGeom prst="rect">
            <a:avLst/>
          </a:prstGeom>
        </p:spPr>
      </p:pic>
      <p:sp>
        <p:nvSpPr>
          <p:cNvPr id="7" name="Arrow: Pentagon 6">
            <a:extLst>
              <a:ext uri="{FF2B5EF4-FFF2-40B4-BE49-F238E27FC236}">
                <a16:creationId xmlns:a16="http://schemas.microsoft.com/office/drawing/2014/main" id="{36C4441F-905F-49B9-82D8-6B4D5EC0D6D9}"/>
              </a:ext>
            </a:extLst>
          </p:cNvPr>
          <p:cNvSpPr/>
          <p:nvPr/>
        </p:nvSpPr>
        <p:spPr>
          <a:xfrm>
            <a:off x="2238153" y="279206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sp>
        <p:nvSpPr>
          <p:cNvPr id="8" name="Arrow: Pentagon 7">
            <a:extLst>
              <a:ext uri="{FF2B5EF4-FFF2-40B4-BE49-F238E27FC236}">
                <a16:creationId xmlns:a16="http://schemas.microsoft.com/office/drawing/2014/main" id="{A976486C-AD67-4638-AC7D-384CD075E272}"/>
              </a:ext>
            </a:extLst>
          </p:cNvPr>
          <p:cNvSpPr/>
          <p:nvPr/>
        </p:nvSpPr>
        <p:spPr>
          <a:xfrm>
            <a:off x="2238152" y="399037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sp>
        <p:nvSpPr>
          <p:cNvPr id="9" name="Arrow: Pentagon 8">
            <a:extLst>
              <a:ext uri="{FF2B5EF4-FFF2-40B4-BE49-F238E27FC236}">
                <a16:creationId xmlns:a16="http://schemas.microsoft.com/office/drawing/2014/main" id="{60506B53-BE1E-406E-8296-3ABC509F57EC}"/>
              </a:ext>
            </a:extLst>
          </p:cNvPr>
          <p:cNvSpPr/>
          <p:nvPr/>
        </p:nvSpPr>
        <p:spPr>
          <a:xfrm>
            <a:off x="2238151" y="5188684"/>
            <a:ext cx="4638675" cy="548445"/>
          </a:xfrm>
          <a:prstGeom prst="homePlate">
            <a:avLst/>
          </a:prstGeom>
          <a:solidFill>
            <a:srgbClr val="006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Formation</a:t>
            </a:r>
          </a:p>
        </p:txBody>
      </p:sp>
      <p:pic>
        <p:nvPicPr>
          <p:cNvPr id="15" name="Graphic 14" descr="Books with solid fill">
            <a:extLst>
              <a:ext uri="{FF2B5EF4-FFF2-40B4-BE49-F238E27FC236}">
                <a16:creationId xmlns:a16="http://schemas.microsoft.com/office/drawing/2014/main" id="{A4A5AF86-22CA-4A91-8005-4169FA093D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73440" y="2633465"/>
            <a:ext cx="2630782" cy="2630782"/>
          </a:xfrm>
          <a:prstGeom prst="rect">
            <a:avLst/>
          </a:prstGeom>
        </p:spPr>
      </p:pic>
      <p:pic>
        <p:nvPicPr>
          <p:cNvPr id="17" name="Graphic 16" descr="Handshake with solid fill">
            <a:extLst>
              <a:ext uri="{FF2B5EF4-FFF2-40B4-BE49-F238E27FC236}">
                <a16:creationId xmlns:a16="http://schemas.microsoft.com/office/drawing/2014/main" id="{A5D353DE-506F-4B00-B4FD-83D33700B6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74525" y="3944585"/>
            <a:ext cx="2910082" cy="2910082"/>
          </a:xfrm>
          <a:prstGeom prst="rect">
            <a:avLst/>
          </a:prstGeom>
        </p:spPr>
      </p:pic>
      <p:pic>
        <p:nvPicPr>
          <p:cNvPr id="19" name="Graphic 18" descr="Clapping hands with solid fill">
            <a:extLst>
              <a:ext uri="{FF2B5EF4-FFF2-40B4-BE49-F238E27FC236}">
                <a16:creationId xmlns:a16="http://schemas.microsoft.com/office/drawing/2014/main" id="{9354FB9E-6274-43F8-8091-AFE89F0C24C0}"/>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11254" t="23510" r="10659"/>
          <a:stretch/>
        </p:blipFill>
        <p:spPr>
          <a:xfrm>
            <a:off x="3645535" y="3787236"/>
            <a:ext cx="2361860" cy="2313527"/>
          </a:xfrm>
          <a:prstGeom prst="rect">
            <a:avLst/>
          </a:prstGeom>
        </p:spPr>
      </p:pic>
    </p:spTree>
    <p:extLst>
      <p:ext uri="{BB962C8B-B14F-4D97-AF65-F5344CB8AC3E}">
        <p14:creationId xmlns:p14="http://schemas.microsoft.com/office/powerpoint/2010/main" val="138276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nodeType="clickEffect">
                                  <p:stCondLst>
                                    <p:cond delay="0"/>
                                  </p:stCondLst>
                                  <p:childTnLst>
                                    <p:animMotion origin="layout" path="M 0 -4.44444E-6 L 0.2207 -0.26689 " pathEditMode="relative" rAng="0" ptsTypes="AA">
                                      <p:cBhvr>
                                        <p:cTn id="11" dur="2000" fill="hold"/>
                                        <p:tgtEl>
                                          <p:spTgt spid="6"/>
                                        </p:tgtEl>
                                        <p:attrNameLst>
                                          <p:attrName>ppt_x</p:attrName>
                                          <p:attrName>ppt_y</p:attrName>
                                        </p:attrNameLst>
                                      </p:cBhvr>
                                      <p:rCtr x="11029" y="-13356"/>
                                    </p:animMotion>
                                  </p:childTnLst>
                                </p:cTn>
                              </p:par>
                              <p:par>
                                <p:cTn id="12" presetID="6" presetClass="emph" presetSubtype="0" fill="hold" nodeType="withEffect">
                                  <p:stCondLst>
                                    <p:cond delay="0"/>
                                  </p:stCondLst>
                                  <p:childTnLst>
                                    <p:animScale>
                                      <p:cBhvr>
                                        <p:cTn id="13" dur="2000" fill="hold"/>
                                        <p:tgtEl>
                                          <p:spTgt spid="6"/>
                                        </p:tgtEl>
                                      </p:cBhvr>
                                      <p:by x="45000" y="45000"/>
                                    </p:animScale>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0-#ppt_w/2"/>
                                          </p:val>
                                        </p:tav>
                                        <p:tav tm="100000">
                                          <p:val>
                                            <p:strVal val="#ppt_x"/>
                                          </p:val>
                                        </p:tav>
                                      </p:tavLst>
                                    </p:anim>
                                    <p:anim calcmode="lin" valueType="num">
                                      <p:cBhvr additive="base">
                                        <p:cTn id="17"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fill="hold" nodeType="clickEffect">
                                  <p:stCondLst>
                                    <p:cond delay="0"/>
                                  </p:stCondLst>
                                  <p:childTnLst>
                                    <p:animMotion origin="layout" path="M 2.91667E-6 -4.44444E-6 L 0.28841 -0.13541 " pathEditMode="relative" rAng="0" ptsTypes="AA">
                                      <p:cBhvr>
                                        <p:cTn id="26" dur="2000" fill="hold"/>
                                        <p:tgtEl>
                                          <p:spTgt spid="15"/>
                                        </p:tgtEl>
                                        <p:attrNameLst>
                                          <p:attrName>ppt_x</p:attrName>
                                          <p:attrName>ppt_y</p:attrName>
                                        </p:attrNameLst>
                                      </p:cBhvr>
                                      <p:rCtr x="14453" y="-7083"/>
                                    </p:animMotion>
                                  </p:childTnLst>
                                </p:cTn>
                              </p:par>
                              <p:par>
                                <p:cTn id="27" presetID="6" presetClass="emph" presetSubtype="0" fill="hold" nodeType="withEffect">
                                  <p:stCondLst>
                                    <p:cond delay="0"/>
                                  </p:stCondLst>
                                  <p:childTnLst>
                                    <p:animScale>
                                      <p:cBhvr>
                                        <p:cTn id="28" dur="2000" fill="hold"/>
                                        <p:tgtEl>
                                          <p:spTgt spid="15"/>
                                        </p:tgtEl>
                                      </p:cBhvr>
                                      <p:by x="45000" y="45000"/>
                                    </p:animScale>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000" fill="hold"/>
                                        <p:tgtEl>
                                          <p:spTgt spid="7"/>
                                        </p:tgtEl>
                                        <p:attrNameLst>
                                          <p:attrName>ppt_x</p:attrName>
                                        </p:attrNameLst>
                                      </p:cBhvr>
                                      <p:tavLst>
                                        <p:tav tm="0">
                                          <p:val>
                                            <p:strVal val="0-#ppt_w/2"/>
                                          </p:val>
                                        </p:tav>
                                        <p:tav tm="100000">
                                          <p:val>
                                            <p:strVal val="#ppt_x"/>
                                          </p:val>
                                        </p:tav>
                                      </p:tavLst>
                                    </p:anim>
                                    <p:anim calcmode="lin" valueType="num">
                                      <p:cBhvr additive="base">
                                        <p:cTn id="32"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fill="hold" nodeType="clickEffect">
                                  <p:stCondLst>
                                    <p:cond delay="0"/>
                                  </p:stCondLst>
                                  <p:childTnLst>
                                    <p:animMotion origin="layout" path="M -3.33333E-6 -3.33333E-6 L 0.2836 -0.10069 " pathEditMode="relative" rAng="0" ptsTypes="AA">
                                      <p:cBhvr>
                                        <p:cTn id="41" dur="2000" fill="hold"/>
                                        <p:tgtEl>
                                          <p:spTgt spid="19"/>
                                        </p:tgtEl>
                                        <p:attrNameLst>
                                          <p:attrName>ppt_x</p:attrName>
                                          <p:attrName>ppt_y</p:attrName>
                                        </p:attrNameLst>
                                      </p:cBhvr>
                                      <p:rCtr x="14180" y="-5046"/>
                                    </p:animMotion>
                                  </p:childTnLst>
                                </p:cTn>
                              </p:par>
                              <p:par>
                                <p:cTn id="42" presetID="6" presetClass="emph" presetSubtype="0" fill="hold" nodeType="withEffect">
                                  <p:stCondLst>
                                    <p:cond delay="0"/>
                                  </p:stCondLst>
                                  <p:childTnLst>
                                    <p:animScale>
                                      <p:cBhvr>
                                        <p:cTn id="43" dur="2000" fill="hold"/>
                                        <p:tgtEl>
                                          <p:spTgt spid="19"/>
                                        </p:tgtEl>
                                      </p:cBhvr>
                                      <p:by x="50000" y="50000"/>
                                    </p:animScale>
                                  </p:childTnLst>
                                </p:cTn>
                              </p:par>
                              <p:par>
                                <p:cTn id="44" presetID="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2000" fill="hold"/>
                                        <p:tgtEl>
                                          <p:spTgt spid="8"/>
                                        </p:tgtEl>
                                        <p:attrNameLst>
                                          <p:attrName>ppt_x</p:attrName>
                                        </p:attrNameLst>
                                      </p:cBhvr>
                                      <p:tavLst>
                                        <p:tav tm="0">
                                          <p:val>
                                            <p:strVal val="0-#ppt_w/2"/>
                                          </p:val>
                                        </p:tav>
                                        <p:tav tm="100000">
                                          <p:val>
                                            <p:strVal val="#ppt_x"/>
                                          </p:val>
                                        </p:tav>
                                      </p:tavLst>
                                    </p:anim>
                                    <p:anim calcmode="lin" valueType="num">
                                      <p:cBhvr additive="base">
                                        <p:cTn id="47"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path" presetSubtype="0" fill="hold" nodeType="clickEffect">
                                  <p:stCondLst>
                                    <p:cond delay="0"/>
                                  </p:stCondLst>
                                  <p:childTnLst>
                                    <p:animMotion origin="layout" path="M -6.25E-7 1.48148E-6 L 0.29245 0.0118 " pathEditMode="relative" rAng="0" ptsTypes="AA">
                                      <p:cBhvr>
                                        <p:cTn id="56" dur="2000" fill="hold"/>
                                        <p:tgtEl>
                                          <p:spTgt spid="17"/>
                                        </p:tgtEl>
                                        <p:attrNameLst>
                                          <p:attrName>ppt_x</p:attrName>
                                          <p:attrName>ppt_y</p:attrName>
                                        </p:attrNameLst>
                                      </p:cBhvr>
                                      <p:rCtr x="14622" y="579"/>
                                    </p:animMotion>
                                  </p:childTnLst>
                                </p:cTn>
                              </p:par>
                              <p:par>
                                <p:cTn id="57" presetID="6" presetClass="emph" presetSubtype="0" fill="hold" nodeType="withEffect">
                                  <p:stCondLst>
                                    <p:cond delay="0"/>
                                  </p:stCondLst>
                                  <p:childTnLst>
                                    <p:animScale>
                                      <p:cBhvr>
                                        <p:cTn id="58" dur="2000" fill="hold"/>
                                        <p:tgtEl>
                                          <p:spTgt spid="17"/>
                                        </p:tgtEl>
                                      </p:cBhvr>
                                      <p:by x="50000" y="50000"/>
                                    </p:animScale>
                                  </p:childTnLst>
                                </p:cTn>
                              </p:par>
                              <p:par>
                                <p:cTn id="59" presetID="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2000" fill="hold"/>
                                        <p:tgtEl>
                                          <p:spTgt spid="9"/>
                                        </p:tgtEl>
                                        <p:attrNameLst>
                                          <p:attrName>ppt_x</p:attrName>
                                        </p:attrNameLst>
                                      </p:cBhvr>
                                      <p:tavLst>
                                        <p:tav tm="0">
                                          <p:val>
                                            <p:strVal val="0-#ppt_w/2"/>
                                          </p:val>
                                        </p:tav>
                                        <p:tav tm="100000">
                                          <p:val>
                                            <p:strVal val="#ppt_x"/>
                                          </p:val>
                                        </p:tav>
                                      </p:tavLst>
                                    </p:anim>
                                    <p:anim calcmode="lin" valueType="num">
                                      <p:cBhvr additive="base">
                                        <p:cTn id="62"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pPr eaLnBrk="1" hangingPunct="1">
              <a:defRPr/>
            </a:pPr>
            <a:r>
              <a:rPr lang="en-US" altLang="en-US" dirty="0"/>
              <a:t>Reflection 1</a:t>
            </a:r>
          </a:p>
        </p:txBody>
      </p:sp>
      <p:sp>
        <p:nvSpPr>
          <p:cNvPr id="185347" name="Rectangle 3"/>
          <p:cNvSpPr>
            <a:spLocks noGrp="1" noChangeArrowheads="1"/>
          </p:cNvSpPr>
          <p:nvPr>
            <p:ph idx="1"/>
          </p:nvPr>
        </p:nvSpPr>
        <p:spPr/>
        <p:txBody>
          <a:bodyPr>
            <a:noAutofit/>
          </a:bodyPr>
          <a:lstStyle/>
          <a:p>
            <a:pPr marL="0" indent="0" algn="ctr">
              <a:buNone/>
            </a:pPr>
            <a:r>
              <a:rPr lang="en-US" altLang="en-US" sz="3200" i="1" dirty="0"/>
              <a:t>Some of our formation is positive and some is negative.  But it is still formation.</a:t>
            </a:r>
          </a:p>
          <a:p>
            <a:pPr marL="0" indent="0" algn="ctr" eaLnBrk="1" hangingPunct="1">
              <a:buFontTx/>
              <a:buNone/>
            </a:pPr>
            <a:r>
              <a:rPr lang="en-US" altLang="en-US" sz="3200" dirty="0"/>
              <a:t>Take a few minutes now to reflect on an event in your life that helped make you the person you are today.</a:t>
            </a:r>
          </a:p>
          <a:p>
            <a:pPr algn="ctr" eaLnBrk="1" hangingPunct="1">
              <a:buFontTx/>
              <a:buNone/>
            </a:pPr>
            <a:endParaRPr lang="en-US" altLang="en-US" sz="3200" dirty="0"/>
          </a:p>
          <a:p>
            <a:pPr marL="0" indent="0" algn="ctr" eaLnBrk="1" hangingPunct="1">
              <a:buFontTx/>
              <a:buNone/>
            </a:pPr>
            <a:r>
              <a:rPr lang="en-US" altLang="en-US" sz="3200" dirty="0"/>
              <a:t>Share briefly with the person next to you.</a:t>
            </a:r>
          </a:p>
          <a:p>
            <a:pPr marL="0" indent="0" algn="ctr" eaLnBrk="1" hangingPunct="1">
              <a:buFontTx/>
              <a:buNone/>
            </a:pPr>
            <a:r>
              <a:rPr lang="en-US" altLang="en-US" sz="3200" dirty="0"/>
              <a:t>What was the event?</a:t>
            </a:r>
          </a:p>
          <a:p>
            <a:pPr marL="0" indent="0" algn="ctr" eaLnBrk="1" hangingPunct="1">
              <a:buFontTx/>
              <a:buNone/>
            </a:pPr>
            <a:r>
              <a:rPr lang="en-US" altLang="en-US" sz="3200" dirty="0"/>
              <a:t>How did it “form” you?</a:t>
            </a:r>
          </a:p>
        </p:txBody>
      </p:sp>
    </p:spTree>
    <p:extLst>
      <p:ext uri="{BB962C8B-B14F-4D97-AF65-F5344CB8AC3E}">
        <p14:creationId xmlns:p14="http://schemas.microsoft.com/office/powerpoint/2010/main" val="320002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pPr eaLnBrk="1" hangingPunct="1">
              <a:defRPr/>
            </a:pPr>
            <a:r>
              <a:rPr lang="en-US" altLang="en-US" dirty="0"/>
              <a:t>Reflection 2</a:t>
            </a:r>
          </a:p>
        </p:txBody>
      </p:sp>
      <p:sp>
        <p:nvSpPr>
          <p:cNvPr id="184323" name="Rectangle 3"/>
          <p:cNvSpPr>
            <a:spLocks noGrp="1" noChangeArrowheads="1"/>
          </p:cNvSpPr>
          <p:nvPr>
            <p:ph idx="1"/>
          </p:nvPr>
        </p:nvSpPr>
        <p:spPr/>
        <p:txBody>
          <a:bodyPr>
            <a:noAutofit/>
          </a:bodyPr>
          <a:lstStyle/>
          <a:p>
            <a:pPr marL="0" indent="0" algn="ctr">
              <a:buNone/>
            </a:pPr>
            <a:r>
              <a:rPr lang="en-US" altLang="en-US" sz="3200" i="1" dirty="0"/>
              <a:t>We are formed as Vincentians.</a:t>
            </a:r>
          </a:p>
          <a:p>
            <a:pPr marL="0" indent="0" algn="ctr" eaLnBrk="1" hangingPunct="1">
              <a:lnSpc>
                <a:spcPct val="90000"/>
              </a:lnSpc>
              <a:buFontTx/>
              <a:buNone/>
            </a:pPr>
            <a:endParaRPr lang="en-US" altLang="en-US" sz="3200" dirty="0"/>
          </a:p>
          <a:p>
            <a:pPr marL="0" indent="0" algn="ctr">
              <a:buNone/>
            </a:pPr>
            <a:r>
              <a:rPr lang="en-US" altLang="en-US" sz="3200" dirty="0"/>
              <a:t>Take a few minutes to reflect on an event which led you to become the Vincentian you are today.</a:t>
            </a:r>
          </a:p>
          <a:p>
            <a:pPr marL="0" indent="0" algn="ctr">
              <a:buNone/>
            </a:pPr>
            <a:endParaRPr lang="en-US" altLang="en-US" sz="3200" dirty="0"/>
          </a:p>
          <a:p>
            <a:pPr marL="0" indent="0" algn="ctr">
              <a:buNone/>
            </a:pPr>
            <a:r>
              <a:rPr lang="en-US" altLang="en-US" sz="3200" dirty="0"/>
              <a:t>Share briefly with the person next to you.</a:t>
            </a:r>
          </a:p>
          <a:p>
            <a:pPr marL="0" indent="0" algn="ctr">
              <a:buNone/>
            </a:pPr>
            <a:r>
              <a:rPr lang="en-US" altLang="en-US" sz="3200" dirty="0"/>
              <a:t>What was the event?</a:t>
            </a:r>
          </a:p>
          <a:p>
            <a:pPr marL="0" indent="0" algn="ctr">
              <a:buNone/>
            </a:pPr>
            <a:r>
              <a:rPr lang="en-US" altLang="en-US" sz="3200" dirty="0"/>
              <a:t>How did it “form” you?</a:t>
            </a:r>
          </a:p>
        </p:txBody>
      </p:sp>
    </p:spTree>
    <p:extLst>
      <p:ext uri="{BB962C8B-B14F-4D97-AF65-F5344CB8AC3E}">
        <p14:creationId xmlns:p14="http://schemas.microsoft.com/office/powerpoint/2010/main" val="262988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4FBB-6CBD-4530-BFD9-E58D3FDFF1C6}"/>
              </a:ext>
            </a:extLst>
          </p:cNvPr>
          <p:cNvSpPr>
            <a:spLocks noGrp="1"/>
          </p:cNvSpPr>
          <p:nvPr>
            <p:ph type="title"/>
          </p:nvPr>
        </p:nvSpPr>
        <p:spPr/>
        <p:txBody>
          <a:bodyPr>
            <a:normAutofit/>
          </a:bodyPr>
          <a:lstStyle/>
          <a:p>
            <a:r>
              <a:rPr lang="en-US" dirty="0"/>
              <a:t>National Strategic Plan (2022-202?) </a:t>
            </a:r>
          </a:p>
        </p:txBody>
      </p:sp>
      <p:sp>
        <p:nvSpPr>
          <p:cNvPr id="3" name="Content Placeholder 2">
            <a:extLst>
              <a:ext uri="{FF2B5EF4-FFF2-40B4-BE49-F238E27FC236}">
                <a16:creationId xmlns:a16="http://schemas.microsoft.com/office/drawing/2014/main" id="{007412FF-2E9C-4B34-B106-CE18F6D352BF}"/>
              </a:ext>
            </a:extLst>
          </p:cNvPr>
          <p:cNvSpPr>
            <a:spLocks noGrp="1"/>
          </p:cNvSpPr>
          <p:nvPr>
            <p:ph idx="1"/>
          </p:nvPr>
        </p:nvSpPr>
        <p:spPr/>
        <p:txBody>
          <a:bodyPr>
            <a:noAutofit/>
          </a:bodyPr>
          <a:lstStyle/>
          <a:p>
            <a:pPr marL="0" indent="0">
              <a:buNone/>
            </a:pPr>
            <a:r>
              <a:rPr lang="en-US" sz="3000" u="sng" dirty="0"/>
              <a:t>Focus Area II of the Strategic Plan calls the National Council to:</a:t>
            </a:r>
          </a:p>
          <a:p>
            <a:pPr marL="0" indent="0">
              <a:buNone/>
            </a:pPr>
            <a:r>
              <a:rPr lang="en-US" sz="3000" dirty="0"/>
              <a:t>“Encourage and Support Vincentians on their Spiritual Journey”</a:t>
            </a:r>
          </a:p>
          <a:p>
            <a:pPr marL="457200" indent="-457200" algn="l">
              <a:buNone/>
            </a:pPr>
            <a:r>
              <a:rPr lang="en-US" sz="3000" b="1" dirty="0">
                <a:ea typeface="Calibri" panose="020F0502020204030204" pitchFamily="34" charset="0"/>
              </a:rPr>
              <a:t>2-1</a:t>
            </a:r>
            <a:r>
              <a:rPr lang="en-US" sz="3000" dirty="0">
                <a:ea typeface="Calibri" panose="020F0502020204030204" pitchFamily="34" charset="0"/>
              </a:rPr>
              <a:t> Foster a greater sense of membership in the Society as a vocation</a:t>
            </a:r>
          </a:p>
          <a:p>
            <a:pPr marL="457200" indent="-457200" algn="l">
              <a:buNone/>
            </a:pPr>
            <a:r>
              <a:rPr lang="en-US" sz="3000" b="1" dirty="0">
                <a:ea typeface="Calibri" panose="020F0502020204030204" pitchFamily="34" charset="0"/>
              </a:rPr>
              <a:t>2-2</a:t>
            </a:r>
            <a:r>
              <a:rPr lang="en-US" sz="3000" dirty="0">
                <a:ea typeface="Calibri" panose="020F0502020204030204" pitchFamily="34" charset="0"/>
              </a:rPr>
              <a:t> Identify and develop more versatile formators</a:t>
            </a:r>
          </a:p>
          <a:p>
            <a:pPr marL="457200" indent="-457200" algn="l">
              <a:buNone/>
            </a:pPr>
            <a:r>
              <a:rPr lang="en-US" sz="3000" b="1" dirty="0">
                <a:ea typeface="Calibri" panose="020F0502020204030204" pitchFamily="34" charset="0"/>
              </a:rPr>
              <a:t>2-3</a:t>
            </a:r>
            <a:r>
              <a:rPr lang="en-US" sz="3000" dirty="0">
                <a:ea typeface="Calibri" panose="020F0502020204030204" pitchFamily="34" charset="0"/>
              </a:rPr>
              <a:t> Increase accessibility and opportunities for Vincentian Spiritual Formation</a:t>
            </a:r>
          </a:p>
          <a:p>
            <a:pPr marL="0" indent="0" algn="r">
              <a:buNone/>
            </a:pPr>
            <a:r>
              <a:rPr lang="en-US" sz="3000" i="0" dirty="0">
                <a:solidFill>
                  <a:srgbClr val="222222"/>
                </a:solidFill>
                <a:effectLst/>
              </a:rPr>
              <a:t>Coming: Ozanam Institute (related to Goal 2-2)</a:t>
            </a:r>
          </a:p>
        </p:txBody>
      </p:sp>
    </p:spTree>
    <p:extLst>
      <p:ext uri="{BB962C8B-B14F-4D97-AF65-F5344CB8AC3E}">
        <p14:creationId xmlns:p14="http://schemas.microsoft.com/office/powerpoint/2010/main" val="259243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4802-3BBF-482E-BC82-63437203E37F}"/>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12301319-5B99-43D3-BB8A-FF5EFC3ABCA1}"/>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600" b="1" dirty="0"/>
              <a:t>Serving in Hope Modules</a:t>
            </a:r>
            <a:r>
              <a:rPr lang="en-US" sz="3600" dirty="0"/>
              <a:t>: Formation guides and video resources</a:t>
            </a:r>
          </a:p>
          <a:p>
            <a:pPr marL="442432" indent="-442432" algn="l">
              <a:buFont typeface="Arial" panose="020B0604020202020204" pitchFamily="34" charset="0"/>
              <a:buChar char="•"/>
            </a:pPr>
            <a:r>
              <a:rPr lang="en-US" sz="3600" b="1" dirty="0"/>
              <a:t>Spiritual Advisor </a:t>
            </a:r>
            <a:r>
              <a:rPr lang="en-US" sz="3600" dirty="0"/>
              <a:t>formation and spirituality resources</a:t>
            </a:r>
          </a:p>
          <a:p>
            <a:pPr marL="442432" indent="-442432" algn="l">
              <a:buFont typeface="Arial" panose="020B0604020202020204" pitchFamily="34" charset="0"/>
              <a:buChar char="•"/>
            </a:pPr>
            <a:r>
              <a:rPr lang="en-US" sz="3600" b="1" dirty="0"/>
              <a:t>National Ozanam Orientation Program</a:t>
            </a:r>
            <a:r>
              <a:rPr lang="en-US" sz="3600" dirty="0"/>
              <a:t>, the basic formation program for all Vincentians offered to every active and associate member of the society</a:t>
            </a:r>
          </a:p>
        </p:txBody>
      </p:sp>
    </p:spTree>
    <p:extLst>
      <p:ext uri="{BB962C8B-B14F-4D97-AF65-F5344CB8AC3E}">
        <p14:creationId xmlns:p14="http://schemas.microsoft.com/office/powerpoint/2010/main" val="97944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4101-BBD4-4A71-A747-15E5151C41D9}"/>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F2BE039C-B0E0-477D-848B-7A89CDC12818}"/>
              </a:ext>
            </a:extLst>
          </p:cNvPr>
          <p:cNvSpPr>
            <a:spLocks noGrp="1"/>
          </p:cNvSpPr>
          <p:nvPr>
            <p:ph idx="1"/>
          </p:nvPr>
        </p:nvSpPr>
        <p:spPr/>
        <p:txBody>
          <a:bodyPr>
            <a:normAutofit lnSpcReduction="10000"/>
          </a:bodyPr>
          <a:lstStyle/>
          <a:p>
            <a:pPr marL="442432" indent="-442432" algn="l">
              <a:spcBef>
                <a:spcPts val="1800"/>
              </a:spcBef>
              <a:buFont typeface="Arial" panose="020B0604020202020204" pitchFamily="34" charset="0"/>
              <a:buChar char="•"/>
            </a:pPr>
            <a:r>
              <a:rPr lang="en-US" sz="3200" dirty="0"/>
              <a:t>The Vincentian Pathway: the </a:t>
            </a:r>
            <a:r>
              <a:rPr lang="en-US" sz="3200" b="1" dirty="0"/>
              <a:t>Vincentian Pathway</a:t>
            </a:r>
            <a:r>
              <a:rPr lang="en-US" sz="3200" dirty="0"/>
              <a:t> is being offered as an opportunity for every Vincentian to engage in an on-going process of formation. This formation process is based on the Essential Elements of the Society (Spirituality-Friendship-Service) and Servant Leadership. </a:t>
            </a:r>
          </a:p>
          <a:p>
            <a:pPr marL="442432" indent="-442432" algn="l">
              <a:spcBef>
                <a:spcPts val="1800"/>
              </a:spcBef>
              <a:buFont typeface="Arial" panose="020B0604020202020204" pitchFamily="34" charset="0"/>
              <a:buChar char="•"/>
            </a:pPr>
            <a:r>
              <a:rPr lang="en-US" sz="3200" dirty="0"/>
              <a:t>Vincentian Spirituality Resources for Spiritual Advisors and Formators available through the catalog at </a:t>
            </a:r>
            <a:r>
              <a:rPr lang="en-US" sz="3200" b="1" u="sng" dirty="0">
                <a:hlinkClick r:id="rId3"/>
              </a:rPr>
              <a:t>www.svdpusa.org</a:t>
            </a:r>
            <a:endParaRPr lang="en-US" sz="3200" dirty="0"/>
          </a:p>
        </p:txBody>
      </p:sp>
    </p:spTree>
    <p:extLst>
      <p:ext uri="{BB962C8B-B14F-4D97-AF65-F5344CB8AC3E}">
        <p14:creationId xmlns:p14="http://schemas.microsoft.com/office/powerpoint/2010/main" val="35428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3453-21AF-489E-AA00-A3B7E7ACA9D3}"/>
              </a:ext>
            </a:extLst>
          </p:cNvPr>
          <p:cNvSpPr>
            <a:spLocks noGrp="1"/>
          </p:cNvSpPr>
          <p:nvPr>
            <p:ph type="title"/>
          </p:nvPr>
        </p:nvSpPr>
        <p:spPr/>
        <p:txBody>
          <a:bodyPr/>
          <a:lstStyle/>
          <a:p>
            <a:r>
              <a:rPr lang="en-US" dirty="0"/>
              <a:t>Formation Resources</a:t>
            </a:r>
          </a:p>
        </p:txBody>
      </p:sp>
      <p:pic>
        <p:nvPicPr>
          <p:cNvPr id="5" name="Content Placeholder 4" descr="Table&#10;&#10;Description automatically generated">
            <a:extLst>
              <a:ext uri="{FF2B5EF4-FFF2-40B4-BE49-F238E27FC236}">
                <a16:creationId xmlns:a16="http://schemas.microsoft.com/office/drawing/2014/main" id="{6F10CAB9-1C39-4E79-906F-C471E64A972F}"/>
              </a:ext>
            </a:extLst>
          </p:cNvPr>
          <p:cNvPicPr>
            <a:picLocks noGrp="1" noChangeAspect="1"/>
          </p:cNvPicPr>
          <p:nvPr>
            <p:ph idx="1"/>
          </p:nvPr>
        </p:nvPicPr>
        <p:blipFill>
          <a:blip r:embed="rId3"/>
          <a:stretch>
            <a:fillRect/>
          </a:stretch>
        </p:blipFill>
        <p:spPr>
          <a:xfrm>
            <a:off x="3958533" y="1042553"/>
            <a:ext cx="3755640" cy="4843519"/>
          </a:xfrm>
          <a:ln>
            <a:solidFill>
              <a:schemeClr val="tx1"/>
            </a:solidFill>
          </a:ln>
        </p:spPr>
      </p:pic>
      <p:pic>
        <p:nvPicPr>
          <p:cNvPr id="4" name="Picture 3" descr="A picture containing text, building, window&#10;&#10;Description automatically generated">
            <a:extLst>
              <a:ext uri="{FF2B5EF4-FFF2-40B4-BE49-F238E27FC236}">
                <a16:creationId xmlns:a16="http://schemas.microsoft.com/office/drawing/2014/main" id="{6D79D563-CDD3-4A2E-AE15-A73840CEF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9007" y="3029057"/>
            <a:ext cx="2136271" cy="2743200"/>
          </a:xfrm>
          <a:prstGeom prst="rect">
            <a:avLst/>
          </a:prstGeom>
          <a:effectLst>
            <a:outerShdw blurRad="50800" dist="38100" dir="2700000" algn="tl" rotWithShape="0">
              <a:prstClr val="black">
                <a:alpha val="40000"/>
              </a:prstClr>
            </a:outerShdw>
          </a:effectLst>
        </p:spPr>
      </p:pic>
      <p:pic>
        <p:nvPicPr>
          <p:cNvPr id="6" name="Picture 5" descr="A picture containing text&#10;&#10;Description automatically generated">
            <a:extLst>
              <a:ext uri="{FF2B5EF4-FFF2-40B4-BE49-F238E27FC236}">
                <a16:creationId xmlns:a16="http://schemas.microsoft.com/office/drawing/2014/main" id="{FF32E4B7-1E84-4FF8-B0CB-291DF977D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7385" y="2858261"/>
            <a:ext cx="2111072" cy="2743200"/>
          </a:xfrm>
          <a:prstGeom prst="rect">
            <a:avLst/>
          </a:prstGeom>
          <a:effectLst>
            <a:outerShdw blurRad="50800" dist="38100" dir="2700000" algn="tl" rotWithShape="0">
              <a:prstClr val="black">
                <a:alpha val="40000"/>
              </a:prstClr>
            </a:outerShdw>
          </a:effectLst>
        </p:spPr>
      </p:pic>
      <p:pic>
        <p:nvPicPr>
          <p:cNvPr id="7" name="Picture 6" descr="A close - up of a book&#10;&#10;Description automatically generated with low confidence">
            <a:extLst>
              <a:ext uri="{FF2B5EF4-FFF2-40B4-BE49-F238E27FC236}">
                <a16:creationId xmlns:a16="http://schemas.microsoft.com/office/drawing/2014/main" id="{6780A192-E9C6-4EB3-B5B6-650B5E4ADA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57080" y="2724469"/>
            <a:ext cx="2093145" cy="2743200"/>
          </a:xfrm>
          <a:prstGeom prst="rect">
            <a:avLst/>
          </a:prstGeom>
          <a:effectLst>
            <a:outerShdw blurRad="50800" dist="38100" dir="2700000" algn="tl" rotWithShape="0">
              <a:prstClr val="black">
                <a:alpha val="40000"/>
              </a:prstClr>
            </a:outerShdw>
          </a:effectLst>
        </p:spPr>
      </p:pic>
      <p:pic>
        <p:nvPicPr>
          <p:cNvPr id="8" name="Picture 7" descr="A picture containing diagram&#10;&#10;Description automatically generated">
            <a:extLst>
              <a:ext uri="{FF2B5EF4-FFF2-40B4-BE49-F238E27FC236}">
                <a16:creationId xmlns:a16="http://schemas.microsoft.com/office/drawing/2014/main" id="{A1731291-7827-4C46-B47E-8FC1C10D0BF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903946" y="2456883"/>
            <a:ext cx="2165974" cy="2743200"/>
          </a:xfrm>
          <a:prstGeom prst="rect">
            <a:avLst/>
          </a:prstGeom>
          <a:effectLst>
            <a:outerShdw blurRad="50800" dist="38100" dir="2700000" algn="tl" rotWithShape="0">
              <a:prstClr val="black">
                <a:alpha val="40000"/>
              </a:prstClr>
            </a:outerShdw>
          </a:effectLst>
        </p:spPr>
      </p:pic>
      <p:pic>
        <p:nvPicPr>
          <p:cNvPr id="9" name="Picture 8" descr="A picture containing text&#10;&#10;Description automatically generated">
            <a:extLst>
              <a:ext uri="{FF2B5EF4-FFF2-40B4-BE49-F238E27FC236}">
                <a16:creationId xmlns:a16="http://schemas.microsoft.com/office/drawing/2014/main" id="{55E5D298-BF75-4924-A312-C1DA8B96CF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7041" y="2323090"/>
            <a:ext cx="2119745" cy="2743200"/>
          </a:xfrm>
          <a:prstGeom prst="rect">
            <a:avLst/>
          </a:prstGeom>
          <a:effectLst>
            <a:outerShdw blurRad="50800" dist="38100" dir="2700000" algn="tl" rotWithShape="0">
              <a:prstClr val="black">
                <a:alpha val="40000"/>
              </a:prstClr>
            </a:outerShdw>
          </a:effectLst>
        </p:spPr>
      </p:pic>
      <p:pic>
        <p:nvPicPr>
          <p:cNvPr id="10" name="Picture 9" descr="A picture containing text, yellow&#10;&#10;Description automatically generated">
            <a:extLst>
              <a:ext uri="{FF2B5EF4-FFF2-40B4-BE49-F238E27FC236}">
                <a16:creationId xmlns:a16="http://schemas.microsoft.com/office/drawing/2014/main" id="{698D2854-0F16-4D64-A4AE-FAA541F480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09151" y="2189297"/>
            <a:ext cx="2100730" cy="2743200"/>
          </a:xfrm>
          <a:prstGeom prst="rect">
            <a:avLst/>
          </a:prstGeom>
          <a:effectLst>
            <a:outerShdw blurRad="50800" dist="38100" dir="2700000" algn="tl" rotWithShape="0">
              <a:prstClr val="black">
                <a:alpha val="40000"/>
              </a:prstClr>
            </a:outerShdw>
          </a:effectLst>
        </p:spPr>
      </p:pic>
      <p:pic>
        <p:nvPicPr>
          <p:cNvPr id="11" name="Picture 2">
            <a:extLst>
              <a:ext uri="{FF2B5EF4-FFF2-40B4-BE49-F238E27FC236}">
                <a16:creationId xmlns:a16="http://schemas.microsoft.com/office/drawing/2014/main" id="{83964BBC-C6F0-4E45-802F-2E9EDE31BA43}"/>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303105" y="2055504"/>
            <a:ext cx="2118886"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84F38D2-628E-4ED4-B8AA-D19EEF3047F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0720" y="1912801"/>
            <a:ext cx="1437261" cy="2232511"/>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D5309C47-54CA-497D-AF50-C66A3D1BA01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555210">
            <a:off x="883332" y="2386647"/>
            <a:ext cx="1443431" cy="2232510"/>
          </a:xfrm>
          <a:prstGeom prst="rect">
            <a:avLst/>
          </a:prstGeom>
          <a:ln>
            <a:solidFill>
              <a:schemeClr val="tx1"/>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573C291C-E21D-40C9-ABBA-62A1AAB6257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093">
            <a:off x="1102114" y="2860492"/>
            <a:ext cx="1460943" cy="2230373"/>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descr="A person and person posing for a picture&#10;&#10;Description automatically generated with low confidence">
            <a:extLst>
              <a:ext uri="{FF2B5EF4-FFF2-40B4-BE49-F238E27FC236}">
                <a16:creationId xmlns:a16="http://schemas.microsoft.com/office/drawing/2014/main" id="{F7CC97DE-FA5B-4FFC-AE70-C0F4D79B454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38408" y="3332200"/>
            <a:ext cx="1479908" cy="2232511"/>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2">
            <a:extLst>
              <a:ext uri="{FF2B5EF4-FFF2-40B4-BE49-F238E27FC236}">
                <a16:creationId xmlns:a16="http://schemas.microsoft.com/office/drawing/2014/main" id="{91B19911-793F-444A-8FE5-D7EDBBE8C6B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93667" y="3806048"/>
            <a:ext cx="1521327" cy="2232535"/>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BDB64DD3-87A9-4E95-BF17-43C6BDECCF9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322059" y="1479443"/>
            <a:ext cx="1732049" cy="2686303"/>
          </a:xfrm>
          <a:prstGeom prst="rect">
            <a:avLst/>
          </a:prstGeom>
          <a:ln>
            <a:solidFill>
              <a:schemeClr val="accent1"/>
            </a:solidFill>
          </a:ln>
          <a:effectLst>
            <a:outerShdw blurRad="50800" dist="38100" dir="2700000" algn="tl" rotWithShape="0">
              <a:prstClr val="black">
                <a:alpha val="40000"/>
              </a:prstClr>
            </a:outerShdw>
          </a:effectLst>
        </p:spPr>
      </p:pic>
      <p:pic>
        <p:nvPicPr>
          <p:cNvPr id="18" name="Picture 17" descr="A picture containing text, person&#10;&#10;Description automatically generated">
            <a:extLst>
              <a:ext uri="{FF2B5EF4-FFF2-40B4-BE49-F238E27FC236}">
                <a16:creationId xmlns:a16="http://schemas.microsoft.com/office/drawing/2014/main" id="{D7884069-63EE-453F-B6CC-0E6C10A4C2C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046167" y="1182175"/>
            <a:ext cx="2593198" cy="3372303"/>
          </a:xfrm>
          <a:prstGeom prst="rect">
            <a:avLst/>
          </a:prstGeom>
          <a:effectLst>
            <a:outerShdw blurRad="50800" dist="38100" dir="2700000" algn="tl" rotWithShape="0">
              <a:prstClr val="black">
                <a:alpha val="40000"/>
              </a:prstClr>
            </a:outerShdw>
          </a:effectLst>
        </p:spPr>
      </p:pic>
      <p:pic>
        <p:nvPicPr>
          <p:cNvPr id="19" name="Picture 18" descr="Text&#10;&#10;Description automatically generated">
            <a:extLst>
              <a:ext uri="{FF2B5EF4-FFF2-40B4-BE49-F238E27FC236}">
                <a16:creationId xmlns:a16="http://schemas.microsoft.com/office/drawing/2014/main" id="{B5445D2F-0422-48FC-B09A-AE27CA0084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349833" y="2251342"/>
            <a:ext cx="2559136" cy="3333266"/>
          </a:xfrm>
          <a:prstGeom prst="rect">
            <a:avLst/>
          </a:prstGeom>
          <a:ln>
            <a:solidFill>
              <a:schemeClr val="tx1"/>
            </a:solidFill>
          </a:ln>
          <a:effectLst>
            <a:outerShdw blurRad="50800" dist="38100" dir="2700000" algn="tl" rotWithShape="0">
              <a:prstClr val="black">
                <a:alpha val="40000"/>
              </a:prstClr>
            </a:outerShdw>
          </a:effectLst>
        </p:spPr>
      </p:pic>
      <p:pic>
        <p:nvPicPr>
          <p:cNvPr id="20" name="Picture 19" descr="Text&#10;&#10;Description automatically generated">
            <a:extLst>
              <a:ext uri="{FF2B5EF4-FFF2-40B4-BE49-F238E27FC236}">
                <a16:creationId xmlns:a16="http://schemas.microsoft.com/office/drawing/2014/main" id="{1AF5DB5E-BB9A-44BB-87CF-0B2EDF51098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62657" y="2822594"/>
            <a:ext cx="2528081" cy="3298297"/>
          </a:xfrm>
          <a:prstGeom prst="rect">
            <a:avLst/>
          </a:prstGeom>
          <a:ln>
            <a:solidFill>
              <a:schemeClr val="tx1"/>
            </a:solidFill>
          </a:ln>
          <a:effectLst>
            <a:outerShdw blurRad="50800" dist="38100" dir="2700000" algn="tl" rotWithShape="0">
              <a:prstClr val="black">
                <a:alpha val="40000"/>
              </a:prstClr>
            </a:outerShdw>
          </a:effectLst>
        </p:spPr>
      </p:pic>
      <p:pic>
        <p:nvPicPr>
          <p:cNvPr id="21" name="Content Placeholder 27" descr="Text, letter&#10;&#10;Description automatically generated">
            <a:extLst>
              <a:ext uri="{FF2B5EF4-FFF2-40B4-BE49-F238E27FC236}">
                <a16:creationId xmlns:a16="http://schemas.microsoft.com/office/drawing/2014/main" id="{D2B6338D-1B44-4385-BBB8-57D3CB9CE2A3}"/>
              </a:ext>
            </a:extLst>
          </p:cNvPr>
          <p:cNvPicPr>
            <a:picLocks noChangeAspect="1"/>
          </p:cNvPicPr>
          <p:nvPr/>
        </p:nvPicPr>
        <p:blipFill>
          <a:blip r:embed="rId22"/>
          <a:stretch>
            <a:fillRect/>
          </a:stretch>
        </p:blipFill>
        <p:spPr>
          <a:xfrm>
            <a:off x="7035127" y="1117503"/>
            <a:ext cx="2619448" cy="3446119"/>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descr="Text, letter&#10;&#10;Description automatically generated">
            <a:extLst>
              <a:ext uri="{FF2B5EF4-FFF2-40B4-BE49-F238E27FC236}">
                <a16:creationId xmlns:a16="http://schemas.microsoft.com/office/drawing/2014/main" id="{CA78174A-45ED-427F-AFE9-9581B325E07B}"/>
              </a:ext>
            </a:extLst>
          </p:cNvPr>
          <p:cNvPicPr>
            <a:picLocks noChangeAspect="1"/>
          </p:cNvPicPr>
          <p:nvPr/>
        </p:nvPicPr>
        <p:blipFill>
          <a:blip r:embed="rId23"/>
          <a:stretch>
            <a:fillRect/>
          </a:stretch>
        </p:blipFill>
        <p:spPr>
          <a:xfrm>
            <a:off x="6442126" y="2386645"/>
            <a:ext cx="2696622" cy="3517333"/>
          </a:xfrm>
          <a:prstGeom prst="rect">
            <a:avLst/>
          </a:prstGeom>
          <a:ln>
            <a:solidFill>
              <a:schemeClr val="tx1"/>
            </a:solidFill>
          </a:ln>
          <a:effectLst>
            <a:outerShdw blurRad="50800" dist="38100" dir="2700000" algn="tl" rotWithShape="0">
              <a:prstClr val="black">
                <a:alpha val="40000"/>
              </a:prstClr>
            </a:outerShdw>
          </a:effectLst>
        </p:spPr>
      </p:pic>
      <p:pic>
        <p:nvPicPr>
          <p:cNvPr id="23" name="Picture 22" descr="Text&#10;&#10;Description automatically generated">
            <a:extLst>
              <a:ext uri="{FF2B5EF4-FFF2-40B4-BE49-F238E27FC236}">
                <a16:creationId xmlns:a16="http://schemas.microsoft.com/office/drawing/2014/main" id="{654EAB13-7555-47E1-9303-CB05248A472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79157" y="4357675"/>
            <a:ext cx="982205" cy="1417230"/>
          </a:xfrm>
          <a:prstGeom prst="rect">
            <a:avLst/>
          </a:prstGeom>
          <a:effectLst>
            <a:outerShdw blurRad="50800" dist="38100" dir="2700000" algn="tl" rotWithShape="0">
              <a:prstClr val="black">
                <a:alpha val="40000"/>
              </a:prstClr>
            </a:outerShdw>
          </a:effectLst>
        </p:spPr>
      </p:pic>
      <p:pic>
        <p:nvPicPr>
          <p:cNvPr id="24" name="Picture 23" descr="Text&#10;&#10;Description automatically generated with medium confidence">
            <a:extLst>
              <a:ext uri="{FF2B5EF4-FFF2-40B4-BE49-F238E27FC236}">
                <a16:creationId xmlns:a16="http://schemas.microsoft.com/office/drawing/2014/main" id="{9F2AF7B1-4702-4FC4-824C-A85A82F7082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93587" y="1146556"/>
            <a:ext cx="1235548" cy="1884588"/>
          </a:xfrm>
          <a:prstGeom prst="rect">
            <a:avLst/>
          </a:prstGeom>
          <a:effectLst>
            <a:outerShdw blurRad="50800" dist="38100" dir="2700000" algn="tl" rotWithShape="0">
              <a:prstClr val="black">
                <a:alpha val="40000"/>
              </a:prstClr>
            </a:outerShdw>
          </a:effectLst>
        </p:spPr>
      </p:pic>
      <p:pic>
        <p:nvPicPr>
          <p:cNvPr id="25" name="Picture 2">
            <a:extLst>
              <a:ext uri="{FF2B5EF4-FFF2-40B4-BE49-F238E27FC236}">
                <a16:creationId xmlns:a16="http://schemas.microsoft.com/office/drawing/2014/main" id="{81F0BA18-8EED-4536-AF0B-E54CCA3E50C5}"/>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850176" y="1772826"/>
            <a:ext cx="1249972" cy="18845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Logo&#10;&#10;Description automatically generated with medium confidence">
            <a:extLst>
              <a:ext uri="{FF2B5EF4-FFF2-40B4-BE49-F238E27FC236}">
                <a16:creationId xmlns:a16="http://schemas.microsoft.com/office/drawing/2014/main" id="{D45EC6E2-F2BD-44A1-9B6C-97251953B968}"/>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969499" y="2415297"/>
            <a:ext cx="1227755" cy="1897440"/>
          </a:xfrm>
          <a:prstGeom prst="rect">
            <a:avLst/>
          </a:prstGeom>
          <a:effectLst>
            <a:outerShdw blurRad="50800" dist="38100" dir="2700000" algn="tl" rotWithShape="0">
              <a:prstClr val="black">
                <a:alpha val="40000"/>
              </a:prstClr>
            </a:outerShdw>
          </a:effectLst>
        </p:spPr>
      </p:pic>
      <p:pic>
        <p:nvPicPr>
          <p:cNvPr id="27" name="Picture 26" descr="A picture containing logo&#10;&#10;Description automatically generated">
            <a:extLst>
              <a:ext uri="{FF2B5EF4-FFF2-40B4-BE49-F238E27FC236}">
                <a16:creationId xmlns:a16="http://schemas.microsoft.com/office/drawing/2014/main" id="{106AB2FB-F04C-473C-85DD-BA46BDB33AD1}"/>
              </a:ext>
            </a:extLst>
          </p:cNvPr>
          <p:cNvPicPr>
            <a:picLocks noChangeAspect="1"/>
          </p:cNvPicPr>
          <p:nvPr/>
        </p:nvPicPr>
        <p:blipFill rotWithShape="1">
          <a:blip r:embed="rId28">
            <a:extLst>
              <a:ext uri="{BEBA8EAE-BF5A-486C-A8C5-ECC9F3942E4B}">
                <a14:imgProps xmlns:a14="http://schemas.microsoft.com/office/drawing/2010/main">
                  <a14:imgLayer r:embed="rId29">
                    <a14:imgEffect>
                      <a14:brightnessContrast contrast="20000"/>
                    </a14:imgEffect>
                  </a14:imgLayer>
                </a14:imgProps>
              </a:ext>
              <a:ext uri="{28A0092B-C50C-407E-A947-70E740481C1C}">
                <a14:useLocalDpi xmlns:a14="http://schemas.microsoft.com/office/drawing/2010/main" val="0"/>
              </a:ext>
            </a:extLst>
          </a:blip>
          <a:srcRect l="269" r="-36"/>
          <a:stretch/>
        </p:blipFill>
        <p:spPr>
          <a:xfrm>
            <a:off x="2497761" y="3385855"/>
            <a:ext cx="1385080" cy="2125199"/>
          </a:xfrm>
          <a:prstGeom prst="rect">
            <a:avLst/>
          </a:prstGeom>
          <a:effectLst>
            <a:outerShdw blurRad="50800" dist="38100" dir="2700000" algn="tl" rotWithShape="0">
              <a:prstClr val="black">
                <a:alpha val="40000"/>
              </a:prstClr>
            </a:outerShdw>
          </a:effectLst>
        </p:spPr>
      </p:pic>
      <p:pic>
        <p:nvPicPr>
          <p:cNvPr id="28" name="Picture 27" descr="A picture containing text&#10;&#10;Description automatically generated">
            <a:extLst>
              <a:ext uri="{FF2B5EF4-FFF2-40B4-BE49-F238E27FC236}">
                <a16:creationId xmlns:a16="http://schemas.microsoft.com/office/drawing/2014/main" id="{4D12DDCB-251B-4792-B1AA-AED386D7165E}"/>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252745" y="2323090"/>
            <a:ext cx="1842570" cy="2791773"/>
          </a:xfrm>
          <a:prstGeom prst="rect">
            <a:avLst/>
          </a:prstGeom>
          <a:effectLst>
            <a:outerShdw blurRad="50800" dist="38100" dir="2700000" algn="tl" rotWithShape="0">
              <a:prstClr val="black">
                <a:alpha val="40000"/>
              </a:prstClr>
            </a:outerShdw>
          </a:effectLst>
        </p:spPr>
      </p:pic>
      <p:pic>
        <p:nvPicPr>
          <p:cNvPr id="29" name="Picture 28" descr="Text&#10;&#10;Description automatically generated">
            <a:extLst>
              <a:ext uri="{FF2B5EF4-FFF2-40B4-BE49-F238E27FC236}">
                <a16:creationId xmlns:a16="http://schemas.microsoft.com/office/drawing/2014/main" id="{8EEF5CA8-09CE-4707-A9F7-CDBFFEB4AE51}"/>
              </a:ext>
            </a:extLst>
          </p:cNvPr>
          <p:cNvPicPr>
            <a:picLocks noChangeAspect="1"/>
          </p:cNvPicPr>
          <p:nvPr/>
        </p:nvPicPr>
        <p:blipFill rotWithShape="1">
          <a:blip r:embed="rId31">
            <a:extLst>
              <a:ext uri="{28A0092B-C50C-407E-A947-70E740481C1C}">
                <a14:useLocalDpi xmlns:a14="http://schemas.microsoft.com/office/drawing/2010/main" val="0"/>
              </a:ext>
            </a:extLst>
          </a:blip>
          <a:srcRect l="17954" r="18665"/>
          <a:stretch/>
        </p:blipFill>
        <p:spPr>
          <a:xfrm>
            <a:off x="1064036" y="1966043"/>
            <a:ext cx="1699530" cy="2681424"/>
          </a:xfrm>
          <a:prstGeom prst="rect">
            <a:avLst/>
          </a:prstGeom>
          <a:effectLst>
            <a:outerShdw blurRad="50800" dist="38100" dir="2700000" algn="tl" rotWithShape="0">
              <a:prstClr val="black">
                <a:alpha val="40000"/>
              </a:prstClr>
            </a:outerShdw>
          </a:effectLst>
        </p:spPr>
      </p:pic>
      <p:pic>
        <p:nvPicPr>
          <p:cNvPr id="30" name="Picture 29" descr="Graphical user interface, application&#10;&#10;Description automatically generated">
            <a:extLst>
              <a:ext uri="{FF2B5EF4-FFF2-40B4-BE49-F238E27FC236}">
                <a16:creationId xmlns:a16="http://schemas.microsoft.com/office/drawing/2014/main" id="{6F507617-CCDC-444B-964C-5716541E420F}"/>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914177" y="892059"/>
            <a:ext cx="1472484" cy="2460684"/>
          </a:xfrm>
          <a:prstGeom prst="rect">
            <a:avLst/>
          </a:prstGeom>
          <a:effectLst>
            <a:outerShdw blurRad="50800" dist="38100" dir="2700000" algn="tl" rotWithShape="0">
              <a:prstClr val="black">
                <a:alpha val="40000"/>
              </a:prstClr>
            </a:outerShdw>
          </a:effectLst>
        </p:spPr>
      </p:pic>
      <p:pic>
        <p:nvPicPr>
          <p:cNvPr id="31" name="Picture 30" descr="A picture containing text&#10;&#10;Description automatically generated">
            <a:extLst>
              <a:ext uri="{FF2B5EF4-FFF2-40B4-BE49-F238E27FC236}">
                <a16:creationId xmlns:a16="http://schemas.microsoft.com/office/drawing/2014/main" id="{700E8431-B94A-4C48-93E7-8973B0F89BD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rot="21540000">
            <a:off x="8895125" y="1172794"/>
            <a:ext cx="2239141" cy="3078234"/>
          </a:xfrm>
          <a:prstGeom prst="rect">
            <a:avLst/>
          </a:prstGeom>
          <a:ln>
            <a:noFill/>
          </a:ln>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D3D44936-9F8D-4A8B-9CB0-3B8022FD9D2C}"/>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8053009" y="3241698"/>
            <a:ext cx="1896882" cy="2842474"/>
          </a:xfrm>
          <a:prstGeom prst="rect">
            <a:avLst/>
          </a:prstGeom>
          <a:effectLst>
            <a:outerShdw blurRad="50800" dist="38100" dir="2700000" algn="tl" rotWithShape="0">
              <a:prstClr val="black">
                <a:alpha val="40000"/>
              </a:prstClr>
            </a:outerShdw>
          </a:effectLst>
        </p:spPr>
      </p:pic>
      <p:pic>
        <p:nvPicPr>
          <p:cNvPr id="33" name="Picture 32" descr="A picture containing text, book&#10;&#10;Description automatically generated">
            <a:extLst>
              <a:ext uri="{FF2B5EF4-FFF2-40B4-BE49-F238E27FC236}">
                <a16:creationId xmlns:a16="http://schemas.microsoft.com/office/drawing/2014/main" id="{69F838C5-C786-4A2F-AEB2-FE7C50D53CB6}"/>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816016" y="1710217"/>
            <a:ext cx="1896882" cy="2952718"/>
          </a:xfrm>
          <a:prstGeom prst="rect">
            <a:avLst/>
          </a:prstGeom>
          <a:ln>
            <a:solidFill>
              <a:schemeClr val="tx1"/>
            </a:solidFill>
          </a:ln>
          <a:effectLst>
            <a:outerShdw blurRad="50800" dist="38100" dir="2700000" algn="tl" rotWithShape="0">
              <a:prstClr val="black">
                <a:alpha val="40000"/>
              </a:prstClr>
            </a:outerShdw>
          </a:effectLst>
        </p:spPr>
      </p:pic>
      <p:pic>
        <p:nvPicPr>
          <p:cNvPr id="34" name="Picture 33" descr="A person with a beard&#10;&#10;Description automatically generated with medium confidence">
            <a:extLst>
              <a:ext uri="{FF2B5EF4-FFF2-40B4-BE49-F238E27FC236}">
                <a16:creationId xmlns:a16="http://schemas.microsoft.com/office/drawing/2014/main" id="{C8FBCCA4-5AD7-4BF2-8360-36761C1889F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094464" y="1332453"/>
            <a:ext cx="1491718" cy="236582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592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5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5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2" fill="hold" nodeType="after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500"/>
                            </p:stCondLst>
                            <p:childTnLst>
                              <p:par>
                                <p:cTn id="35" presetID="2" presetClass="entr" presetSubtype="2" fill="hold" nodeType="afterEffect">
                                  <p:stCondLst>
                                    <p:cond delay="5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6500"/>
                            </p:stCondLst>
                            <p:childTnLst>
                              <p:par>
                                <p:cTn id="40" presetID="2" presetClass="entr" presetSubtype="8" fill="hold" nodeType="afterEffect">
                                  <p:stCondLst>
                                    <p:cond delay="10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ID="2" presetClass="entr" presetSubtype="8" fill="hold" nodeType="after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9500"/>
                            </p:stCondLst>
                            <p:childTnLst>
                              <p:par>
                                <p:cTn id="50" presetID="2" presetClass="entr" presetSubtype="8" fill="hold" nodeType="afterEffect">
                                  <p:stCondLst>
                                    <p:cond delay="10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0-#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11000"/>
                            </p:stCondLst>
                            <p:childTnLst>
                              <p:par>
                                <p:cTn id="55" presetID="2" presetClass="entr" presetSubtype="8" fill="hold" nodeType="afterEffect">
                                  <p:stCondLst>
                                    <p:cond delay="100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12500"/>
                            </p:stCondLst>
                            <p:childTnLst>
                              <p:par>
                                <p:cTn id="60" presetID="2" presetClass="entr" presetSubtype="8" fill="hold" nodeType="afterEffect">
                                  <p:stCondLst>
                                    <p:cond delay="100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0-#ppt_w/2"/>
                                          </p:val>
                                        </p:tav>
                                        <p:tav tm="100000">
                                          <p:val>
                                            <p:strVal val="#ppt_x"/>
                                          </p:val>
                                        </p:tav>
                                      </p:tavLst>
                                    </p:anim>
                                    <p:anim calcmode="lin" valueType="num">
                                      <p:cBhvr additive="base">
                                        <p:cTn id="63" dur="500" fill="hold"/>
                                        <p:tgtEl>
                                          <p:spTgt spid="16"/>
                                        </p:tgtEl>
                                        <p:attrNameLst>
                                          <p:attrName>ppt_y</p:attrName>
                                        </p:attrNameLst>
                                      </p:cBhvr>
                                      <p:tavLst>
                                        <p:tav tm="0">
                                          <p:val>
                                            <p:strVal val="#ppt_y"/>
                                          </p:val>
                                        </p:tav>
                                        <p:tav tm="100000">
                                          <p:val>
                                            <p:strVal val="#ppt_y"/>
                                          </p:val>
                                        </p:tav>
                                      </p:tavLst>
                                    </p:anim>
                                  </p:childTnLst>
                                </p:cTn>
                              </p:par>
                            </p:childTnLst>
                          </p:cTn>
                        </p:par>
                        <p:par>
                          <p:cTn id="64" fill="hold">
                            <p:stCondLst>
                              <p:cond delay="14000"/>
                            </p:stCondLst>
                            <p:childTnLst>
                              <p:par>
                                <p:cTn id="65" presetID="2" presetClass="entr" presetSubtype="4" fill="hold" nodeType="afterEffect">
                                  <p:stCondLst>
                                    <p:cond delay="15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16000"/>
                            </p:stCondLst>
                            <p:childTnLst>
                              <p:par>
                                <p:cTn id="70" presetID="2" presetClass="entr" presetSubtype="1" fill="hold" nodeType="afterEffect">
                                  <p:stCondLst>
                                    <p:cond delay="100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0-#ppt_h/2"/>
                                          </p:val>
                                        </p:tav>
                                        <p:tav tm="100000">
                                          <p:val>
                                            <p:strVal val="#ppt_y"/>
                                          </p:val>
                                        </p:tav>
                                      </p:tavLst>
                                    </p:anim>
                                  </p:childTnLst>
                                </p:cTn>
                              </p:par>
                            </p:childTnLst>
                          </p:cTn>
                        </p:par>
                        <p:par>
                          <p:cTn id="74" fill="hold">
                            <p:stCondLst>
                              <p:cond delay="17500"/>
                            </p:stCondLst>
                            <p:childTnLst>
                              <p:par>
                                <p:cTn id="75" presetID="2" presetClass="entr" presetSubtype="1" fill="hold" nodeType="afterEffect">
                                  <p:stCondLst>
                                    <p:cond delay="10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0-#ppt_h/2"/>
                                          </p:val>
                                        </p:tav>
                                        <p:tav tm="100000">
                                          <p:val>
                                            <p:strVal val="#ppt_y"/>
                                          </p:val>
                                        </p:tav>
                                      </p:tavLst>
                                    </p:anim>
                                  </p:childTnLst>
                                </p:cTn>
                              </p:par>
                            </p:childTnLst>
                          </p:cTn>
                        </p:par>
                        <p:par>
                          <p:cTn id="79" fill="hold">
                            <p:stCondLst>
                              <p:cond delay="19000"/>
                            </p:stCondLst>
                            <p:childTnLst>
                              <p:par>
                                <p:cTn id="80" presetID="2" presetClass="entr" presetSubtype="1" fill="hold" nodeType="afterEffect">
                                  <p:stCondLst>
                                    <p:cond delay="100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ppt_x"/>
                                          </p:val>
                                        </p:tav>
                                        <p:tav tm="100000">
                                          <p:val>
                                            <p:strVal val="#ppt_x"/>
                                          </p:val>
                                        </p:tav>
                                      </p:tavLst>
                                    </p:anim>
                                    <p:anim calcmode="lin" valueType="num">
                                      <p:cBhvr additive="base">
                                        <p:cTn id="83" dur="500" fill="hold"/>
                                        <p:tgtEl>
                                          <p:spTgt spid="20"/>
                                        </p:tgtEl>
                                        <p:attrNameLst>
                                          <p:attrName>ppt_y</p:attrName>
                                        </p:attrNameLst>
                                      </p:cBhvr>
                                      <p:tavLst>
                                        <p:tav tm="0">
                                          <p:val>
                                            <p:strVal val="0-#ppt_h/2"/>
                                          </p:val>
                                        </p:tav>
                                        <p:tav tm="100000">
                                          <p:val>
                                            <p:strVal val="#ppt_y"/>
                                          </p:val>
                                        </p:tav>
                                      </p:tavLst>
                                    </p:anim>
                                  </p:childTnLst>
                                </p:cTn>
                              </p:par>
                            </p:childTnLst>
                          </p:cTn>
                        </p:par>
                        <p:par>
                          <p:cTn id="84" fill="hold">
                            <p:stCondLst>
                              <p:cond delay="20500"/>
                            </p:stCondLst>
                            <p:childTnLst>
                              <p:par>
                                <p:cTn id="85" presetID="2" presetClass="entr" presetSubtype="3" fill="hold" nodeType="afterEffect">
                                  <p:stCondLst>
                                    <p:cond delay="100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0-#ppt_h/2"/>
                                          </p:val>
                                        </p:tav>
                                        <p:tav tm="100000">
                                          <p:val>
                                            <p:strVal val="#ppt_y"/>
                                          </p:val>
                                        </p:tav>
                                      </p:tavLst>
                                    </p:anim>
                                  </p:childTnLst>
                                </p:cTn>
                              </p:par>
                            </p:childTnLst>
                          </p:cTn>
                        </p:par>
                        <p:par>
                          <p:cTn id="89" fill="hold">
                            <p:stCondLst>
                              <p:cond delay="22000"/>
                            </p:stCondLst>
                            <p:childTnLst>
                              <p:par>
                                <p:cTn id="90" presetID="2" presetClass="entr" presetSubtype="3" fill="hold" nodeType="afterEffect">
                                  <p:stCondLst>
                                    <p:cond delay="100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fill="hold"/>
                                        <p:tgtEl>
                                          <p:spTgt spid="22"/>
                                        </p:tgtEl>
                                        <p:attrNameLst>
                                          <p:attrName>ppt_x</p:attrName>
                                        </p:attrNameLst>
                                      </p:cBhvr>
                                      <p:tavLst>
                                        <p:tav tm="0">
                                          <p:val>
                                            <p:strVal val="1+#ppt_w/2"/>
                                          </p:val>
                                        </p:tav>
                                        <p:tav tm="100000">
                                          <p:val>
                                            <p:strVal val="#ppt_x"/>
                                          </p:val>
                                        </p:tav>
                                      </p:tavLst>
                                    </p:anim>
                                    <p:anim calcmode="lin" valueType="num">
                                      <p:cBhvr additive="base">
                                        <p:cTn id="93" dur="500" fill="hold"/>
                                        <p:tgtEl>
                                          <p:spTgt spid="22"/>
                                        </p:tgtEl>
                                        <p:attrNameLst>
                                          <p:attrName>ppt_y</p:attrName>
                                        </p:attrNameLst>
                                      </p:cBhvr>
                                      <p:tavLst>
                                        <p:tav tm="0">
                                          <p:val>
                                            <p:strVal val="0-#ppt_h/2"/>
                                          </p:val>
                                        </p:tav>
                                        <p:tav tm="100000">
                                          <p:val>
                                            <p:strVal val="#ppt_y"/>
                                          </p:val>
                                        </p:tav>
                                      </p:tavLst>
                                    </p:anim>
                                  </p:childTnLst>
                                </p:cTn>
                              </p:par>
                            </p:childTnLst>
                          </p:cTn>
                        </p:par>
                        <p:par>
                          <p:cTn id="94" fill="hold">
                            <p:stCondLst>
                              <p:cond delay="23500"/>
                            </p:stCondLst>
                            <p:childTnLst>
                              <p:par>
                                <p:cTn id="95" presetID="2" presetClass="entr" presetSubtype="9" fill="hold" nodeType="afterEffect">
                                  <p:stCondLst>
                                    <p:cond delay="100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0-#ppt_w/2"/>
                                          </p:val>
                                        </p:tav>
                                        <p:tav tm="100000">
                                          <p:val>
                                            <p:strVal val="#ppt_x"/>
                                          </p:val>
                                        </p:tav>
                                      </p:tavLst>
                                    </p:anim>
                                    <p:anim calcmode="lin" valueType="num">
                                      <p:cBhvr additive="base">
                                        <p:cTn id="98" dur="500" fill="hold"/>
                                        <p:tgtEl>
                                          <p:spTgt spid="24"/>
                                        </p:tgtEl>
                                        <p:attrNameLst>
                                          <p:attrName>ppt_y</p:attrName>
                                        </p:attrNameLst>
                                      </p:cBhvr>
                                      <p:tavLst>
                                        <p:tav tm="0">
                                          <p:val>
                                            <p:strVal val="0-#ppt_h/2"/>
                                          </p:val>
                                        </p:tav>
                                        <p:tav tm="100000">
                                          <p:val>
                                            <p:strVal val="#ppt_y"/>
                                          </p:val>
                                        </p:tav>
                                      </p:tavLst>
                                    </p:anim>
                                  </p:childTnLst>
                                </p:cTn>
                              </p:par>
                              <p:par>
                                <p:cTn id="99" presetID="2" presetClass="entr" presetSubtype="3" fill="hold" nodeType="withEffect">
                                  <p:stCondLst>
                                    <p:cond delay="100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500" fill="hold"/>
                                        <p:tgtEl>
                                          <p:spTgt spid="25"/>
                                        </p:tgtEl>
                                        <p:attrNameLst>
                                          <p:attrName>ppt_x</p:attrName>
                                        </p:attrNameLst>
                                      </p:cBhvr>
                                      <p:tavLst>
                                        <p:tav tm="0">
                                          <p:val>
                                            <p:strVal val="1+#ppt_w/2"/>
                                          </p:val>
                                        </p:tav>
                                        <p:tav tm="100000">
                                          <p:val>
                                            <p:strVal val="#ppt_x"/>
                                          </p:val>
                                        </p:tav>
                                      </p:tavLst>
                                    </p:anim>
                                    <p:anim calcmode="lin" valueType="num">
                                      <p:cBhvr additive="base">
                                        <p:cTn id="102" dur="500" fill="hold"/>
                                        <p:tgtEl>
                                          <p:spTgt spid="25"/>
                                        </p:tgtEl>
                                        <p:attrNameLst>
                                          <p:attrName>ppt_y</p:attrName>
                                        </p:attrNameLst>
                                      </p:cBhvr>
                                      <p:tavLst>
                                        <p:tav tm="0">
                                          <p:val>
                                            <p:strVal val="0-#ppt_h/2"/>
                                          </p:val>
                                        </p:tav>
                                        <p:tav tm="100000">
                                          <p:val>
                                            <p:strVal val="#ppt_y"/>
                                          </p:val>
                                        </p:tav>
                                      </p:tavLst>
                                    </p:anim>
                                  </p:childTnLst>
                                </p:cTn>
                              </p:par>
                              <p:par>
                                <p:cTn id="103" presetID="2" presetClass="entr" presetSubtype="2" fill="hold" nodeType="withEffect">
                                  <p:stCondLst>
                                    <p:cond delay="100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6" fill="hold" nodeType="withEffect">
                                  <p:stCondLst>
                                    <p:cond delay="1000"/>
                                  </p:stCondLst>
                                  <p:childTnLst>
                                    <p:set>
                                      <p:cBhvr>
                                        <p:cTn id="108" dur="1" fill="hold">
                                          <p:stCondLst>
                                            <p:cond delay="0"/>
                                          </p:stCondLst>
                                        </p:cTn>
                                        <p:tgtEl>
                                          <p:spTgt spid="27"/>
                                        </p:tgtEl>
                                        <p:attrNameLst>
                                          <p:attrName>style.visibility</p:attrName>
                                        </p:attrNameLst>
                                      </p:cBhvr>
                                      <p:to>
                                        <p:strVal val="visible"/>
                                      </p:to>
                                    </p:set>
                                    <p:anim calcmode="lin" valueType="num">
                                      <p:cBhvr additive="base">
                                        <p:cTn id="109" dur="500" fill="hold"/>
                                        <p:tgtEl>
                                          <p:spTgt spid="27"/>
                                        </p:tgtEl>
                                        <p:attrNameLst>
                                          <p:attrName>ppt_x</p:attrName>
                                        </p:attrNameLst>
                                      </p:cBhvr>
                                      <p:tavLst>
                                        <p:tav tm="0">
                                          <p:val>
                                            <p:strVal val="1+#ppt_w/2"/>
                                          </p:val>
                                        </p:tav>
                                        <p:tav tm="100000">
                                          <p:val>
                                            <p:strVal val="#ppt_x"/>
                                          </p:val>
                                        </p:tav>
                                      </p:tavLst>
                                    </p:anim>
                                    <p:anim calcmode="lin" valueType="num">
                                      <p:cBhvr additive="base">
                                        <p:cTn id="110" dur="500" fill="hold"/>
                                        <p:tgtEl>
                                          <p:spTgt spid="27"/>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1000"/>
                                  </p:stCondLst>
                                  <p:childTnLst>
                                    <p:set>
                                      <p:cBhvr>
                                        <p:cTn id="112" dur="1" fill="hold">
                                          <p:stCondLst>
                                            <p:cond delay="0"/>
                                          </p:stCondLst>
                                        </p:cTn>
                                        <p:tgtEl>
                                          <p:spTgt spid="23"/>
                                        </p:tgtEl>
                                        <p:attrNameLst>
                                          <p:attrName>style.visibility</p:attrName>
                                        </p:attrNameLst>
                                      </p:cBhvr>
                                      <p:to>
                                        <p:strVal val="visible"/>
                                      </p:to>
                                    </p:set>
                                    <p:anim calcmode="lin" valueType="num">
                                      <p:cBhvr additive="base">
                                        <p:cTn id="113" dur="500" fill="hold"/>
                                        <p:tgtEl>
                                          <p:spTgt spid="23"/>
                                        </p:tgtEl>
                                        <p:attrNameLst>
                                          <p:attrName>ppt_x</p:attrName>
                                        </p:attrNameLst>
                                      </p:cBhvr>
                                      <p:tavLst>
                                        <p:tav tm="0">
                                          <p:val>
                                            <p:strVal val="#ppt_x"/>
                                          </p:val>
                                        </p:tav>
                                        <p:tav tm="100000">
                                          <p:val>
                                            <p:strVal val="#ppt_x"/>
                                          </p:val>
                                        </p:tav>
                                      </p:tavLst>
                                    </p:anim>
                                    <p:anim calcmode="lin" valueType="num">
                                      <p:cBhvr additive="base">
                                        <p:cTn id="114" dur="500" fill="hold"/>
                                        <p:tgtEl>
                                          <p:spTgt spid="23"/>
                                        </p:tgtEl>
                                        <p:attrNameLst>
                                          <p:attrName>ppt_y</p:attrName>
                                        </p:attrNameLst>
                                      </p:cBhvr>
                                      <p:tavLst>
                                        <p:tav tm="0">
                                          <p:val>
                                            <p:strVal val="1+#ppt_h/2"/>
                                          </p:val>
                                        </p:tav>
                                        <p:tav tm="100000">
                                          <p:val>
                                            <p:strVal val="#ppt_y"/>
                                          </p:val>
                                        </p:tav>
                                      </p:tavLst>
                                    </p:anim>
                                  </p:childTnLst>
                                </p:cTn>
                              </p:par>
                            </p:childTnLst>
                          </p:cTn>
                        </p:par>
                        <p:par>
                          <p:cTn id="115" fill="hold">
                            <p:stCondLst>
                              <p:cond delay="25000"/>
                            </p:stCondLst>
                            <p:childTnLst>
                              <p:par>
                                <p:cTn id="116" presetID="2" presetClass="entr" presetSubtype="4" fill="hold" nodeType="afterEffect">
                                  <p:stCondLst>
                                    <p:cond delay="1000"/>
                                  </p:stCondLst>
                                  <p:childTnLst>
                                    <p:set>
                                      <p:cBhvr>
                                        <p:cTn id="117" dur="1" fill="hold">
                                          <p:stCondLst>
                                            <p:cond delay="0"/>
                                          </p:stCondLst>
                                        </p:cTn>
                                        <p:tgtEl>
                                          <p:spTgt spid="29"/>
                                        </p:tgtEl>
                                        <p:attrNameLst>
                                          <p:attrName>style.visibility</p:attrName>
                                        </p:attrNameLst>
                                      </p:cBhvr>
                                      <p:to>
                                        <p:strVal val="visible"/>
                                      </p:to>
                                    </p:set>
                                    <p:anim calcmode="lin" valueType="num">
                                      <p:cBhvr additive="base">
                                        <p:cTn id="118" dur="500" fill="hold"/>
                                        <p:tgtEl>
                                          <p:spTgt spid="29"/>
                                        </p:tgtEl>
                                        <p:attrNameLst>
                                          <p:attrName>ppt_x</p:attrName>
                                        </p:attrNameLst>
                                      </p:cBhvr>
                                      <p:tavLst>
                                        <p:tav tm="0">
                                          <p:val>
                                            <p:strVal val="#ppt_x"/>
                                          </p:val>
                                        </p:tav>
                                        <p:tav tm="100000">
                                          <p:val>
                                            <p:strVal val="#ppt_x"/>
                                          </p:val>
                                        </p:tav>
                                      </p:tavLst>
                                    </p:anim>
                                    <p:anim calcmode="lin" valueType="num">
                                      <p:cBhvr additive="base">
                                        <p:cTn id="119" dur="500" fill="hold"/>
                                        <p:tgtEl>
                                          <p:spTgt spid="29"/>
                                        </p:tgtEl>
                                        <p:attrNameLst>
                                          <p:attrName>ppt_y</p:attrName>
                                        </p:attrNameLst>
                                      </p:cBhvr>
                                      <p:tavLst>
                                        <p:tav tm="0">
                                          <p:val>
                                            <p:strVal val="1+#ppt_h/2"/>
                                          </p:val>
                                        </p:tav>
                                        <p:tav tm="100000">
                                          <p:val>
                                            <p:strVal val="#ppt_y"/>
                                          </p:val>
                                        </p:tav>
                                      </p:tavLst>
                                    </p:anim>
                                  </p:childTnLst>
                                </p:cTn>
                              </p:par>
                            </p:childTnLst>
                          </p:cTn>
                        </p:par>
                        <p:par>
                          <p:cTn id="120" fill="hold">
                            <p:stCondLst>
                              <p:cond delay="26500"/>
                            </p:stCondLst>
                            <p:childTnLst>
                              <p:par>
                                <p:cTn id="121" presetID="2" presetClass="entr" presetSubtype="9" fill="hold" nodeType="afterEffect">
                                  <p:stCondLst>
                                    <p:cond delay="1000"/>
                                  </p:stCondLst>
                                  <p:childTnLst>
                                    <p:set>
                                      <p:cBhvr>
                                        <p:cTn id="122" dur="1" fill="hold">
                                          <p:stCondLst>
                                            <p:cond delay="0"/>
                                          </p:stCondLst>
                                        </p:cTn>
                                        <p:tgtEl>
                                          <p:spTgt spid="28"/>
                                        </p:tgtEl>
                                        <p:attrNameLst>
                                          <p:attrName>style.visibility</p:attrName>
                                        </p:attrNameLst>
                                      </p:cBhvr>
                                      <p:to>
                                        <p:strVal val="visible"/>
                                      </p:to>
                                    </p:set>
                                    <p:anim calcmode="lin" valueType="num">
                                      <p:cBhvr additive="base">
                                        <p:cTn id="123" dur="500" fill="hold"/>
                                        <p:tgtEl>
                                          <p:spTgt spid="28"/>
                                        </p:tgtEl>
                                        <p:attrNameLst>
                                          <p:attrName>ppt_x</p:attrName>
                                        </p:attrNameLst>
                                      </p:cBhvr>
                                      <p:tavLst>
                                        <p:tav tm="0">
                                          <p:val>
                                            <p:strVal val="0-#ppt_w/2"/>
                                          </p:val>
                                        </p:tav>
                                        <p:tav tm="100000">
                                          <p:val>
                                            <p:strVal val="#ppt_x"/>
                                          </p:val>
                                        </p:tav>
                                      </p:tavLst>
                                    </p:anim>
                                    <p:anim calcmode="lin" valueType="num">
                                      <p:cBhvr additive="base">
                                        <p:cTn id="124" dur="500" fill="hold"/>
                                        <p:tgtEl>
                                          <p:spTgt spid="28"/>
                                        </p:tgtEl>
                                        <p:attrNameLst>
                                          <p:attrName>ppt_y</p:attrName>
                                        </p:attrNameLst>
                                      </p:cBhvr>
                                      <p:tavLst>
                                        <p:tav tm="0">
                                          <p:val>
                                            <p:strVal val="0-#ppt_h/2"/>
                                          </p:val>
                                        </p:tav>
                                        <p:tav tm="100000">
                                          <p:val>
                                            <p:strVal val="#ppt_y"/>
                                          </p:val>
                                        </p:tav>
                                      </p:tavLst>
                                    </p:anim>
                                  </p:childTnLst>
                                </p:cTn>
                              </p:par>
                            </p:childTnLst>
                          </p:cTn>
                        </p:par>
                        <p:par>
                          <p:cTn id="125" fill="hold">
                            <p:stCondLst>
                              <p:cond delay="28000"/>
                            </p:stCondLst>
                            <p:childTnLst>
                              <p:par>
                                <p:cTn id="126" presetID="2" presetClass="entr" presetSubtype="1" fill="hold" nodeType="afterEffect">
                                  <p:stCondLst>
                                    <p:cond delay="1000"/>
                                  </p:stCondLst>
                                  <p:childTnLst>
                                    <p:set>
                                      <p:cBhvr>
                                        <p:cTn id="127" dur="1" fill="hold">
                                          <p:stCondLst>
                                            <p:cond delay="0"/>
                                          </p:stCondLst>
                                        </p:cTn>
                                        <p:tgtEl>
                                          <p:spTgt spid="30"/>
                                        </p:tgtEl>
                                        <p:attrNameLst>
                                          <p:attrName>style.visibility</p:attrName>
                                        </p:attrNameLst>
                                      </p:cBhvr>
                                      <p:to>
                                        <p:strVal val="visible"/>
                                      </p:to>
                                    </p:set>
                                    <p:anim calcmode="lin" valueType="num">
                                      <p:cBhvr additive="base">
                                        <p:cTn id="128" dur="500" fill="hold"/>
                                        <p:tgtEl>
                                          <p:spTgt spid="30"/>
                                        </p:tgtEl>
                                        <p:attrNameLst>
                                          <p:attrName>ppt_x</p:attrName>
                                        </p:attrNameLst>
                                      </p:cBhvr>
                                      <p:tavLst>
                                        <p:tav tm="0">
                                          <p:val>
                                            <p:strVal val="#ppt_x"/>
                                          </p:val>
                                        </p:tav>
                                        <p:tav tm="100000">
                                          <p:val>
                                            <p:strVal val="#ppt_x"/>
                                          </p:val>
                                        </p:tav>
                                      </p:tavLst>
                                    </p:anim>
                                    <p:anim calcmode="lin" valueType="num">
                                      <p:cBhvr additive="base">
                                        <p:cTn id="129" dur="500" fill="hold"/>
                                        <p:tgtEl>
                                          <p:spTgt spid="30"/>
                                        </p:tgtEl>
                                        <p:attrNameLst>
                                          <p:attrName>ppt_y</p:attrName>
                                        </p:attrNameLst>
                                      </p:cBhvr>
                                      <p:tavLst>
                                        <p:tav tm="0">
                                          <p:val>
                                            <p:strVal val="0-#ppt_h/2"/>
                                          </p:val>
                                        </p:tav>
                                        <p:tav tm="100000">
                                          <p:val>
                                            <p:strVal val="#ppt_y"/>
                                          </p:val>
                                        </p:tav>
                                      </p:tavLst>
                                    </p:anim>
                                  </p:childTnLst>
                                </p:cTn>
                              </p:par>
                            </p:childTnLst>
                          </p:cTn>
                        </p:par>
                        <p:par>
                          <p:cTn id="130" fill="hold">
                            <p:stCondLst>
                              <p:cond delay="29500"/>
                            </p:stCondLst>
                            <p:childTnLst>
                              <p:par>
                                <p:cTn id="131" presetID="2" presetClass="entr" presetSubtype="2" fill="hold" nodeType="afterEffect">
                                  <p:stCondLst>
                                    <p:cond delay="500"/>
                                  </p:stCondLst>
                                  <p:childTnLst>
                                    <p:set>
                                      <p:cBhvr>
                                        <p:cTn id="132" dur="1" fill="hold">
                                          <p:stCondLst>
                                            <p:cond delay="0"/>
                                          </p:stCondLst>
                                        </p:cTn>
                                        <p:tgtEl>
                                          <p:spTgt spid="31"/>
                                        </p:tgtEl>
                                        <p:attrNameLst>
                                          <p:attrName>style.visibility</p:attrName>
                                        </p:attrNameLst>
                                      </p:cBhvr>
                                      <p:to>
                                        <p:strVal val="visible"/>
                                      </p:to>
                                    </p:set>
                                    <p:anim calcmode="lin" valueType="num">
                                      <p:cBhvr additive="base">
                                        <p:cTn id="133" dur="500" fill="hold"/>
                                        <p:tgtEl>
                                          <p:spTgt spid="31"/>
                                        </p:tgtEl>
                                        <p:attrNameLst>
                                          <p:attrName>ppt_x</p:attrName>
                                        </p:attrNameLst>
                                      </p:cBhvr>
                                      <p:tavLst>
                                        <p:tav tm="0">
                                          <p:val>
                                            <p:strVal val="1+#ppt_w/2"/>
                                          </p:val>
                                        </p:tav>
                                        <p:tav tm="100000">
                                          <p:val>
                                            <p:strVal val="#ppt_x"/>
                                          </p:val>
                                        </p:tav>
                                      </p:tavLst>
                                    </p:anim>
                                    <p:anim calcmode="lin" valueType="num">
                                      <p:cBhvr additive="base">
                                        <p:cTn id="134" dur="500" fill="hold"/>
                                        <p:tgtEl>
                                          <p:spTgt spid="31"/>
                                        </p:tgtEl>
                                        <p:attrNameLst>
                                          <p:attrName>ppt_y</p:attrName>
                                        </p:attrNameLst>
                                      </p:cBhvr>
                                      <p:tavLst>
                                        <p:tav tm="0">
                                          <p:val>
                                            <p:strVal val="#ppt_y"/>
                                          </p:val>
                                        </p:tav>
                                        <p:tav tm="100000">
                                          <p:val>
                                            <p:strVal val="#ppt_y"/>
                                          </p:val>
                                        </p:tav>
                                      </p:tavLst>
                                    </p:anim>
                                  </p:childTnLst>
                                </p:cTn>
                              </p:par>
                            </p:childTnLst>
                          </p:cTn>
                        </p:par>
                        <p:par>
                          <p:cTn id="135" fill="hold">
                            <p:stCondLst>
                              <p:cond delay="30500"/>
                            </p:stCondLst>
                            <p:childTnLst>
                              <p:par>
                                <p:cTn id="136" presetID="2" presetClass="entr" presetSubtype="4" fill="hold" nodeType="afterEffect">
                                  <p:stCondLst>
                                    <p:cond delay="1000"/>
                                  </p:stCondLst>
                                  <p:childTnLst>
                                    <p:set>
                                      <p:cBhvr>
                                        <p:cTn id="137" dur="1" fill="hold">
                                          <p:stCondLst>
                                            <p:cond delay="0"/>
                                          </p:stCondLst>
                                        </p:cTn>
                                        <p:tgtEl>
                                          <p:spTgt spid="34"/>
                                        </p:tgtEl>
                                        <p:attrNameLst>
                                          <p:attrName>style.visibility</p:attrName>
                                        </p:attrNameLst>
                                      </p:cBhvr>
                                      <p:to>
                                        <p:strVal val="visible"/>
                                      </p:to>
                                    </p:set>
                                    <p:anim calcmode="lin" valueType="num">
                                      <p:cBhvr additive="base">
                                        <p:cTn id="138" dur="500" fill="hold"/>
                                        <p:tgtEl>
                                          <p:spTgt spid="34"/>
                                        </p:tgtEl>
                                        <p:attrNameLst>
                                          <p:attrName>ppt_x</p:attrName>
                                        </p:attrNameLst>
                                      </p:cBhvr>
                                      <p:tavLst>
                                        <p:tav tm="0">
                                          <p:val>
                                            <p:strVal val="#ppt_x"/>
                                          </p:val>
                                        </p:tav>
                                        <p:tav tm="100000">
                                          <p:val>
                                            <p:strVal val="#ppt_x"/>
                                          </p:val>
                                        </p:tav>
                                      </p:tavLst>
                                    </p:anim>
                                    <p:anim calcmode="lin" valueType="num">
                                      <p:cBhvr additive="base">
                                        <p:cTn id="139" dur="500" fill="hold"/>
                                        <p:tgtEl>
                                          <p:spTgt spid="34"/>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1000"/>
                                  </p:stCondLst>
                                  <p:childTnLst>
                                    <p:set>
                                      <p:cBhvr>
                                        <p:cTn id="141" dur="1" fill="hold">
                                          <p:stCondLst>
                                            <p:cond delay="0"/>
                                          </p:stCondLst>
                                        </p:cTn>
                                        <p:tgtEl>
                                          <p:spTgt spid="33"/>
                                        </p:tgtEl>
                                        <p:attrNameLst>
                                          <p:attrName>style.visibility</p:attrName>
                                        </p:attrNameLst>
                                      </p:cBhvr>
                                      <p:to>
                                        <p:strVal val="visible"/>
                                      </p:to>
                                    </p:set>
                                    <p:anim calcmode="lin" valueType="num">
                                      <p:cBhvr additive="base">
                                        <p:cTn id="142" dur="500" fill="hold"/>
                                        <p:tgtEl>
                                          <p:spTgt spid="33"/>
                                        </p:tgtEl>
                                        <p:attrNameLst>
                                          <p:attrName>ppt_x</p:attrName>
                                        </p:attrNameLst>
                                      </p:cBhvr>
                                      <p:tavLst>
                                        <p:tav tm="0">
                                          <p:val>
                                            <p:strVal val="#ppt_x"/>
                                          </p:val>
                                        </p:tav>
                                        <p:tav tm="100000">
                                          <p:val>
                                            <p:strVal val="#ppt_x"/>
                                          </p:val>
                                        </p:tav>
                                      </p:tavLst>
                                    </p:anim>
                                    <p:anim calcmode="lin" valueType="num">
                                      <p:cBhvr additive="base">
                                        <p:cTn id="143" dur="500" fill="hold"/>
                                        <p:tgtEl>
                                          <p:spTgt spid="33"/>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1000"/>
                                  </p:stCondLst>
                                  <p:childTnLst>
                                    <p:set>
                                      <p:cBhvr>
                                        <p:cTn id="145" dur="1" fill="hold">
                                          <p:stCondLst>
                                            <p:cond delay="0"/>
                                          </p:stCondLst>
                                        </p:cTn>
                                        <p:tgtEl>
                                          <p:spTgt spid="32"/>
                                        </p:tgtEl>
                                        <p:attrNameLst>
                                          <p:attrName>style.visibility</p:attrName>
                                        </p:attrNameLst>
                                      </p:cBhvr>
                                      <p:to>
                                        <p:strVal val="visible"/>
                                      </p:to>
                                    </p:set>
                                    <p:anim calcmode="lin" valueType="num">
                                      <p:cBhvr additive="base">
                                        <p:cTn id="146" dur="500" fill="hold"/>
                                        <p:tgtEl>
                                          <p:spTgt spid="32"/>
                                        </p:tgtEl>
                                        <p:attrNameLst>
                                          <p:attrName>ppt_x</p:attrName>
                                        </p:attrNameLst>
                                      </p:cBhvr>
                                      <p:tavLst>
                                        <p:tav tm="0">
                                          <p:val>
                                            <p:strVal val="#ppt_x"/>
                                          </p:val>
                                        </p:tav>
                                        <p:tav tm="100000">
                                          <p:val>
                                            <p:strVal val="#ppt_x"/>
                                          </p:val>
                                        </p:tav>
                                      </p:tavLst>
                                    </p:anim>
                                    <p:anim calcmode="lin" valueType="num">
                                      <p:cBhvr additive="base">
                                        <p:cTn id="14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xit" presetSubtype="4" fill="hold" nodeType="clickEffect">
                                  <p:stCondLst>
                                    <p:cond delay="0"/>
                                  </p:stCondLst>
                                  <p:childTnLst>
                                    <p:anim calcmode="lin" valueType="num">
                                      <p:cBhvr additive="base">
                                        <p:cTn id="151" dur="500"/>
                                        <p:tgtEl>
                                          <p:spTgt spid="4"/>
                                        </p:tgtEl>
                                        <p:attrNameLst>
                                          <p:attrName>ppt_x</p:attrName>
                                        </p:attrNameLst>
                                      </p:cBhvr>
                                      <p:tavLst>
                                        <p:tav tm="0">
                                          <p:val>
                                            <p:strVal val="ppt_x"/>
                                          </p:val>
                                        </p:tav>
                                        <p:tav tm="100000">
                                          <p:val>
                                            <p:strVal val="ppt_x"/>
                                          </p:val>
                                        </p:tav>
                                      </p:tavLst>
                                    </p:anim>
                                    <p:anim calcmode="lin" valueType="num">
                                      <p:cBhvr additive="base">
                                        <p:cTn id="152" dur="500"/>
                                        <p:tgtEl>
                                          <p:spTgt spid="4"/>
                                        </p:tgtEl>
                                        <p:attrNameLst>
                                          <p:attrName>ppt_y</p:attrName>
                                        </p:attrNameLst>
                                      </p:cBhvr>
                                      <p:tavLst>
                                        <p:tav tm="0">
                                          <p:val>
                                            <p:strVal val="ppt_y"/>
                                          </p:val>
                                        </p:tav>
                                        <p:tav tm="100000">
                                          <p:val>
                                            <p:strVal val="1+ppt_h/2"/>
                                          </p:val>
                                        </p:tav>
                                      </p:tavLst>
                                    </p:anim>
                                    <p:set>
                                      <p:cBhvr>
                                        <p:cTn id="153" dur="1" fill="hold">
                                          <p:stCondLst>
                                            <p:cond delay="499"/>
                                          </p:stCondLst>
                                        </p:cTn>
                                        <p:tgtEl>
                                          <p:spTgt spid="4"/>
                                        </p:tgtEl>
                                        <p:attrNameLst>
                                          <p:attrName>style.visibility</p:attrName>
                                        </p:attrNameLst>
                                      </p:cBhvr>
                                      <p:to>
                                        <p:strVal val="hidden"/>
                                      </p:to>
                                    </p:set>
                                  </p:childTnLst>
                                </p:cTn>
                              </p:par>
                              <p:par>
                                <p:cTn id="154" presetID="2" presetClass="exit" presetSubtype="4" fill="hold" nodeType="withEffect">
                                  <p:stCondLst>
                                    <p:cond delay="0"/>
                                  </p:stCondLst>
                                  <p:childTnLst>
                                    <p:anim calcmode="lin" valueType="num">
                                      <p:cBhvr additive="base">
                                        <p:cTn id="155" dur="500"/>
                                        <p:tgtEl>
                                          <p:spTgt spid="6"/>
                                        </p:tgtEl>
                                        <p:attrNameLst>
                                          <p:attrName>ppt_x</p:attrName>
                                        </p:attrNameLst>
                                      </p:cBhvr>
                                      <p:tavLst>
                                        <p:tav tm="0">
                                          <p:val>
                                            <p:strVal val="ppt_x"/>
                                          </p:val>
                                        </p:tav>
                                        <p:tav tm="100000">
                                          <p:val>
                                            <p:strVal val="ppt_x"/>
                                          </p:val>
                                        </p:tav>
                                      </p:tavLst>
                                    </p:anim>
                                    <p:anim calcmode="lin" valueType="num">
                                      <p:cBhvr additive="base">
                                        <p:cTn id="156" dur="500"/>
                                        <p:tgtEl>
                                          <p:spTgt spid="6"/>
                                        </p:tgtEl>
                                        <p:attrNameLst>
                                          <p:attrName>ppt_y</p:attrName>
                                        </p:attrNameLst>
                                      </p:cBhvr>
                                      <p:tavLst>
                                        <p:tav tm="0">
                                          <p:val>
                                            <p:strVal val="ppt_y"/>
                                          </p:val>
                                        </p:tav>
                                        <p:tav tm="100000">
                                          <p:val>
                                            <p:strVal val="1+ppt_h/2"/>
                                          </p:val>
                                        </p:tav>
                                      </p:tavLst>
                                    </p:anim>
                                    <p:set>
                                      <p:cBhvr>
                                        <p:cTn id="157" dur="1" fill="hold">
                                          <p:stCondLst>
                                            <p:cond delay="499"/>
                                          </p:stCondLst>
                                        </p:cTn>
                                        <p:tgtEl>
                                          <p:spTgt spid="6"/>
                                        </p:tgtEl>
                                        <p:attrNameLst>
                                          <p:attrName>style.visibility</p:attrName>
                                        </p:attrNameLst>
                                      </p:cBhvr>
                                      <p:to>
                                        <p:strVal val="hidden"/>
                                      </p:to>
                                    </p:set>
                                  </p:childTnLst>
                                </p:cTn>
                              </p:par>
                              <p:par>
                                <p:cTn id="158" presetID="2" presetClass="exit" presetSubtype="6" fill="hold" nodeType="withEffect">
                                  <p:stCondLst>
                                    <p:cond delay="0"/>
                                  </p:stCondLst>
                                  <p:childTnLst>
                                    <p:anim calcmode="lin" valueType="num">
                                      <p:cBhvr additive="base">
                                        <p:cTn id="159" dur="500"/>
                                        <p:tgtEl>
                                          <p:spTgt spid="7"/>
                                        </p:tgtEl>
                                        <p:attrNameLst>
                                          <p:attrName>ppt_x</p:attrName>
                                        </p:attrNameLst>
                                      </p:cBhvr>
                                      <p:tavLst>
                                        <p:tav tm="0">
                                          <p:val>
                                            <p:strVal val="ppt_x"/>
                                          </p:val>
                                        </p:tav>
                                        <p:tav tm="100000">
                                          <p:val>
                                            <p:strVal val="1+ppt_w/2"/>
                                          </p:val>
                                        </p:tav>
                                      </p:tavLst>
                                    </p:anim>
                                    <p:anim calcmode="lin" valueType="num">
                                      <p:cBhvr additive="base">
                                        <p:cTn id="160" dur="500"/>
                                        <p:tgtEl>
                                          <p:spTgt spid="7"/>
                                        </p:tgtEl>
                                        <p:attrNameLst>
                                          <p:attrName>ppt_y</p:attrName>
                                        </p:attrNameLst>
                                      </p:cBhvr>
                                      <p:tavLst>
                                        <p:tav tm="0">
                                          <p:val>
                                            <p:strVal val="ppt_y"/>
                                          </p:val>
                                        </p:tav>
                                        <p:tav tm="100000">
                                          <p:val>
                                            <p:strVal val="1+ppt_h/2"/>
                                          </p:val>
                                        </p:tav>
                                      </p:tavLst>
                                    </p:anim>
                                    <p:set>
                                      <p:cBhvr>
                                        <p:cTn id="161" dur="1" fill="hold">
                                          <p:stCondLst>
                                            <p:cond delay="499"/>
                                          </p:stCondLst>
                                        </p:cTn>
                                        <p:tgtEl>
                                          <p:spTgt spid="7"/>
                                        </p:tgtEl>
                                        <p:attrNameLst>
                                          <p:attrName>style.visibility</p:attrName>
                                        </p:attrNameLst>
                                      </p:cBhvr>
                                      <p:to>
                                        <p:strVal val="hidden"/>
                                      </p:to>
                                    </p:set>
                                  </p:childTnLst>
                                </p:cTn>
                              </p:par>
                              <p:par>
                                <p:cTn id="162" presetID="2" presetClass="exit" presetSubtype="6" fill="hold" nodeType="withEffect">
                                  <p:stCondLst>
                                    <p:cond delay="0"/>
                                  </p:stCondLst>
                                  <p:childTnLst>
                                    <p:anim calcmode="lin" valueType="num">
                                      <p:cBhvr additive="base">
                                        <p:cTn id="163" dur="500"/>
                                        <p:tgtEl>
                                          <p:spTgt spid="8"/>
                                        </p:tgtEl>
                                        <p:attrNameLst>
                                          <p:attrName>ppt_x</p:attrName>
                                        </p:attrNameLst>
                                      </p:cBhvr>
                                      <p:tavLst>
                                        <p:tav tm="0">
                                          <p:val>
                                            <p:strVal val="ppt_x"/>
                                          </p:val>
                                        </p:tav>
                                        <p:tav tm="100000">
                                          <p:val>
                                            <p:strVal val="1+ppt_w/2"/>
                                          </p:val>
                                        </p:tav>
                                      </p:tavLst>
                                    </p:anim>
                                    <p:anim calcmode="lin" valueType="num">
                                      <p:cBhvr additive="base">
                                        <p:cTn id="164" dur="500"/>
                                        <p:tgtEl>
                                          <p:spTgt spid="8"/>
                                        </p:tgtEl>
                                        <p:attrNameLst>
                                          <p:attrName>ppt_y</p:attrName>
                                        </p:attrNameLst>
                                      </p:cBhvr>
                                      <p:tavLst>
                                        <p:tav tm="0">
                                          <p:val>
                                            <p:strVal val="ppt_y"/>
                                          </p:val>
                                        </p:tav>
                                        <p:tav tm="100000">
                                          <p:val>
                                            <p:strVal val="1+ppt_h/2"/>
                                          </p:val>
                                        </p:tav>
                                      </p:tavLst>
                                    </p:anim>
                                    <p:set>
                                      <p:cBhvr>
                                        <p:cTn id="165" dur="1" fill="hold">
                                          <p:stCondLst>
                                            <p:cond delay="499"/>
                                          </p:stCondLst>
                                        </p:cTn>
                                        <p:tgtEl>
                                          <p:spTgt spid="8"/>
                                        </p:tgtEl>
                                        <p:attrNameLst>
                                          <p:attrName>style.visibility</p:attrName>
                                        </p:attrNameLst>
                                      </p:cBhvr>
                                      <p:to>
                                        <p:strVal val="hidden"/>
                                      </p:to>
                                    </p:set>
                                  </p:childTnLst>
                                </p:cTn>
                              </p:par>
                              <p:par>
                                <p:cTn id="166" presetID="2" presetClass="exit" presetSubtype="6" fill="hold" nodeType="withEffect">
                                  <p:stCondLst>
                                    <p:cond delay="0"/>
                                  </p:stCondLst>
                                  <p:childTnLst>
                                    <p:anim calcmode="lin" valueType="num">
                                      <p:cBhvr additive="base">
                                        <p:cTn id="167" dur="500"/>
                                        <p:tgtEl>
                                          <p:spTgt spid="9"/>
                                        </p:tgtEl>
                                        <p:attrNameLst>
                                          <p:attrName>ppt_x</p:attrName>
                                        </p:attrNameLst>
                                      </p:cBhvr>
                                      <p:tavLst>
                                        <p:tav tm="0">
                                          <p:val>
                                            <p:strVal val="ppt_x"/>
                                          </p:val>
                                        </p:tav>
                                        <p:tav tm="100000">
                                          <p:val>
                                            <p:strVal val="1+ppt_w/2"/>
                                          </p:val>
                                        </p:tav>
                                      </p:tavLst>
                                    </p:anim>
                                    <p:anim calcmode="lin" valueType="num">
                                      <p:cBhvr additive="base">
                                        <p:cTn id="168" dur="500"/>
                                        <p:tgtEl>
                                          <p:spTgt spid="9"/>
                                        </p:tgtEl>
                                        <p:attrNameLst>
                                          <p:attrName>ppt_y</p:attrName>
                                        </p:attrNameLst>
                                      </p:cBhvr>
                                      <p:tavLst>
                                        <p:tav tm="0">
                                          <p:val>
                                            <p:strVal val="ppt_y"/>
                                          </p:val>
                                        </p:tav>
                                        <p:tav tm="100000">
                                          <p:val>
                                            <p:strVal val="1+ppt_h/2"/>
                                          </p:val>
                                        </p:tav>
                                      </p:tavLst>
                                    </p:anim>
                                    <p:set>
                                      <p:cBhvr>
                                        <p:cTn id="169" dur="1" fill="hold">
                                          <p:stCondLst>
                                            <p:cond delay="499"/>
                                          </p:stCondLst>
                                        </p:cTn>
                                        <p:tgtEl>
                                          <p:spTgt spid="9"/>
                                        </p:tgtEl>
                                        <p:attrNameLst>
                                          <p:attrName>style.visibility</p:attrName>
                                        </p:attrNameLst>
                                      </p:cBhvr>
                                      <p:to>
                                        <p:strVal val="hidden"/>
                                      </p:to>
                                    </p:set>
                                  </p:childTnLst>
                                </p:cTn>
                              </p:par>
                              <p:par>
                                <p:cTn id="170" presetID="2" presetClass="exit" presetSubtype="6" fill="hold" nodeType="withEffect">
                                  <p:stCondLst>
                                    <p:cond delay="0"/>
                                  </p:stCondLst>
                                  <p:childTnLst>
                                    <p:anim calcmode="lin" valueType="num">
                                      <p:cBhvr additive="base">
                                        <p:cTn id="171" dur="500"/>
                                        <p:tgtEl>
                                          <p:spTgt spid="10"/>
                                        </p:tgtEl>
                                        <p:attrNameLst>
                                          <p:attrName>ppt_x</p:attrName>
                                        </p:attrNameLst>
                                      </p:cBhvr>
                                      <p:tavLst>
                                        <p:tav tm="0">
                                          <p:val>
                                            <p:strVal val="ppt_x"/>
                                          </p:val>
                                        </p:tav>
                                        <p:tav tm="100000">
                                          <p:val>
                                            <p:strVal val="1+ppt_w/2"/>
                                          </p:val>
                                        </p:tav>
                                      </p:tavLst>
                                    </p:anim>
                                    <p:anim calcmode="lin" valueType="num">
                                      <p:cBhvr additive="base">
                                        <p:cTn id="172" dur="500"/>
                                        <p:tgtEl>
                                          <p:spTgt spid="10"/>
                                        </p:tgtEl>
                                        <p:attrNameLst>
                                          <p:attrName>ppt_y</p:attrName>
                                        </p:attrNameLst>
                                      </p:cBhvr>
                                      <p:tavLst>
                                        <p:tav tm="0">
                                          <p:val>
                                            <p:strVal val="ppt_y"/>
                                          </p:val>
                                        </p:tav>
                                        <p:tav tm="100000">
                                          <p:val>
                                            <p:strVal val="1+ppt_h/2"/>
                                          </p:val>
                                        </p:tav>
                                      </p:tavLst>
                                    </p:anim>
                                    <p:set>
                                      <p:cBhvr>
                                        <p:cTn id="173" dur="1" fill="hold">
                                          <p:stCondLst>
                                            <p:cond delay="499"/>
                                          </p:stCondLst>
                                        </p:cTn>
                                        <p:tgtEl>
                                          <p:spTgt spid="10"/>
                                        </p:tgtEl>
                                        <p:attrNameLst>
                                          <p:attrName>style.visibility</p:attrName>
                                        </p:attrNameLst>
                                      </p:cBhvr>
                                      <p:to>
                                        <p:strVal val="hidden"/>
                                      </p:to>
                                    </p:set>
                                  </p:childTnLst>
                                </p:cTn>
                              </p:par>
                              <p:par>
                                <p:cTn id="174" presetID="2" presetClass="exit" presetSubtype="6" fill="hold" nodeType="withEffect">
                                  <p:stCondLst>
                                    <p:cond delay="0"/>
                                  </p:stCondLst>
                                  <p:childTnLst>
                                    <p:anim calcmode="lin" valueType="num">
                                      <p:cBhvr additive="base">
                                        <p:cTn id="175" dur="500"/>
                                        <p:tgtEl>
                                          <p:spTgt spid="11"/>
                                        </p:tgtEl>
                                        <p:attrNameLst>
                                          <p:attrName>ppt_x</p:attrName>
                                        </p:attrNameLst>
                                      </p:cBhvr>
                                      <p:tavLst>
                                        <p:tav tm="0">
                                          <p:val>
                                            <p:strVal val="ppt_x"/>
                                          </p:val>
                                        </p:tav>
                                        <p:tav tm="100000">
                                          <p:val>
                                            <p:strVal val="1+ppt_w/2"/>
                                          </p:val>
                                        </p:tav>
                                      </p:tavLst>
                                    </p:anim>
                                    <p:anim calcmode="lin" valueType="num">
                                      <p:cBhvr additive="base">
                                        <p:cTn id="176" dur="500"/>
                                        <p:tgtEl>
                                          <p:spTgt spid="11"/>
                                        </p:tgtEl>
                                        <p:attrNameLst>
                                          <p:attrName>ppt_y</p:attrName>
                                        </p:attrNameLst>
                                      </p:cBhvr>
                                      <p:tavLst>
                                        <p:tav tm="0">
                                          <p:val>
                                            <p:strVal val="ppt_y"/>
                                          </p:val>
                                        </p:tav>
                                        <p:tav tm="100000">
                                          <p:val>
                                            <p:strVal val="1+ppt_h/2"/>
                                          </p:val>
                                        </p:tav>
                                      </p:tavLst>
                                    </p:anim>
                                    <p:set>
                                      <p:cBhvr>
                                        <p:cTn id="177" dur="1" fill="hold">
                                          <p:stCondLst>
                                            <p:cond delay="499"/>
                                          </p:stCondLst>
                                        </p:cTn>
                                        <p:tgtEl>
                                          <p:spTgt spid="11"/>
                                        </p:tgtEl>
                                        <p:attrNameLst>
                                          <p:attrName>style.visibility</p:attrName>
                                        </p:attrNameLst>
                                      </p:cBhvr>
                                      <p:to>
                                        <p:strVal val="hidden"/>
                                      </p:to>
                                    </p:set>
                                  </p:childTnLst>
                                </p:cTn>
                              </p:par>
                              <p:par>
                                <p:cTn id="178" presetID="2" presetClass="exit" presetSubtype="9" fill="hold" nodeType="withEffect">
                                  <p:stCondLst>
                                    <p:cond delay="0"/>
                                  </p:stCondLst>
                                  <p:childTnLst>
                                    <p:anim calcmode="lin" valueType="num">
                                      <p:cBhvr additive="base">
                                        <p:cTn id="179" dur="500"/>
                                        <p:tgtEl>
                                          <p:spTgt spid="12"/>
                                        </p:tgtEl>
                                        <p:attrNameLst>
                                          <p:attrName>ppt_x</p:attrName>
                                        </p:attrNameLst>
                                      </p:cBhvr>
                                      <p:tavLst>
                                        <p:tav tm="0">
                                          <p:val>
                                            <p:strVal val="ppt_x"/>
                                          </p:val>
                                        </p:tav>
                                        <p:tav tm="100000">
                                          <p:val>
                                            <p:strVal val="0-ppt_w/2"/>
                                          </p:val>
                                        </p:tav>
                                      </p:tavLst>
                                    </p:anim>
                                    <p:anim calcmode="lin" valueType="num">
                                      <p:cBhvr additive="base">
                                        <p:cTn id="180" dur="500"/>
                                        <p:tgtEl>
                                          <p:spTgt spid="12"/>
                                        </p:tgtEl>
                                        <p:attrNameLst>
                                          <p:attrName>ppt_y</p:attrName>
                                        </p:attrNameLst>
                                      </p:cBhvr>
                                      <p:tavLst>
                                        <p:tav tm="0">
                                          <p:val>
                                            <p:strVal val="ppt_y"/>
                                          </p:val>
                                        </p:tav>
                                        <p:tav tm="100000">
                                          <p:val>
                                            <p:strVal val="0-ppt_h/2"/>
                                          </p:val>
                                        </p:tav>
                                      </p:tavLst>
                                    </p:anim>
                                    <p:set>
                                      <p:cBhvr>
                                        <p:cTn id="181" dur="1" fill="hold">
                                          <p:stCondLst>
                                            <p:cond delay="499"/>
                                          </p:stCondLst>
                                        </p:cTn>
                                        <p:tgtEl>
                                          <p:spTgt spid="12"/>
                                        </p:tgtEl>
                                        <p:attrNameLst>
                                          <p:attrName>style.visibility</p:attrName>
                                        </p:attrNameLst>
                                      </p:cBhvr>
                                      <p:to>
                                        <p:strVal val="hidden"/>
                                      </p:to>
                                    </p:set>
                                  </p:childTnLst>
                                </p:cTn>
                              </p:par>
                              <p:par>
                                <p:cTn id="182" presetID="2" presetClass="exit" presetSubtype="8" fill="hold" nodeType="withEffect">
                                  <p:stCondLst>
                                    <p:cond delay="0"/>
                                  </p:stCondLst>
                                  <p:childTnLst>
                                    <p:anim calcmode="lin" valueType="num">
                                      <p:cBhvr additive="base">
                                        <p:cTn id="183" dur="500"/>
                                        <p:tgtEl>
                                          <p:spTgt spid="13"/>
                                        </p:tgtEl>
                                        <p:attrNameLst>
                                          <p:attrName>ppt_x</p:attrName>
                                        </p:attrNameLst>
                                      </p:cBhvr>
                                      <p:tavLst>
                                        <p:tav tm="0">
                                          <p:val>
                                            <p:strVal val="ppt_x"/>
                                          </p:val>
                                        </p:tav>
                                        <p:tav tm="100000">
                                          <p:val>
                                            <p:strVal val="0-ppt_w/2"/>
                                          </p:val>
                                        </p:tav>
                                      </p:tavLst>
                                    </p:anim>
                                    <p:anim calcmode="lin" valueType="num">
                                      <p:cBhvr additive="base">
                                        <p:cTn id="184" dur="500"/>
                                        <p:tgtEl>
                                          <p:spTgt spid="13"/>
                                        </p:tgtEl>
                                        <p:attrNameLst>
                                          <p:attrName>ppt_y</p:attrName>
                                        </p:attrNameLst>
                                      </p:cBhvr>
                                      <p:tavLst>
                                        <p:tav tm="0">
                                          <p:val>
                                            <p:strVal val="ppt_y"/>
                                          </p:val>
                                        </p:tav>
                                        <p:tav tm="100000">
                                          <p:val>
                                            <p:strVal val="ppt_y"/>
                                          </p:val>
                                        </p:tav>
                                      </p:tavLst>
                                    </p:anim>
                                    <p:set>
                                      <p:cBhvr>
                                        <p:cTn id="185" dur="1" fill="hold">
                                          <p:stCondLst>
                                            <p:cond delay="499"/>
                                          </p:stCondLst>
                                        </p:cTn>
                                        <p:tgtEl>
                                          <p:spTgt spid="13"/>
                                        </p:tgtEl>
                                        <p:attrNameLst>
                                          <p:attrName>style.visibility</p:attrName>
                                        </p:attrNameLst>
                                      </p:cBhvr>
                                      <p:to>
                                        <p:strVal val="hidden"/>
                                      </p:to>
                                    </p:set>
                                  </p:childTnLst>
                                </p:cTn>
                              </p:par>
                              <p:par>
                                <p:cTn id="186" presetID="2" presetClass="exit" presetSubtype="8" fill="hold" nodeType="withEffect">
                                  <p:stCondLst>
                                    <p:cond delay="0"/>
                                  </p:stCondLst>
                                  <p:childTnLst>
                                    <p:anim calcmode="lin" valueType="num">
                                      <p:cBhvr additive="base">
                                        <p:cTn id="187" dur="500"/>
                                        <p:tgtEl>
                                          <p:spTgt spid="14"/>
                                        </p:tgtEl>
                                        <p:attrNameLst>
                                          <p:attrName>ppt_x</p:attrName>
                                        </p:attrNameLst>
                                      </p:cBhvr>
                                      <p:tavLst>
                                        <p:tav tm="0">
                                          <p:val>
                                            <p:strVal val="ppt_x"/>
                                          </p:val>
                                        </p:tav>
                                        <p:tav tm="100000">
                                          <p:val>
                                            <p:strVal val="0-ppt_w/2"/>
                                          </p:val>
                                        </p:tav>
                                      </p:tavLst>
                                    </p:anim>
                                    <p:anim calcmode="lin" valueType="num">
                                      <p:cBhvr additive="base">
                                        <p:cTn id="188" dur="500"/>
                                        <p:tgtEl>
                                          <p:spTgt spid="14"/>
                                        </p:tgtEl>
                                        <p:attrNameLst>
                                          <p:attrName>ppt_y</p:attrName>
                                        </p:attrNameLst>
                                      </p:cBhvr>
                                      <p:tavLst>
                                        <p:tav tm="0">
                                          <p:val>
                                            <p:strVal val="ppt_y"/>
                                          </p:val>
                                        </p:tav>
                                        <p:tav tm="100000">
                                          <p:val>
                                            <p:strVal val="ppt_y"/>
                                          </p:val>
                                        </p:tav>
                                      </p:tavLst>
                                    </p:anim>
                                    <p:set>
                                      <p:cBhvr>
                                        <p:cTn id="189" dur="1" fill="hold">
                                          <p:stCondLst>
                                            <p:cond delay="499"/>
                                          </p:stCondLst>
                                        </p:cTn>
                                        <p:tgtEl>
                                          <p:spTgt spid="14"/>
                                        </p:tgtEl>
                                        <p:attrNameLst>
                                          <p:attrName>style.visibility</p:attrName>
                                        </p:attrNameLst>
                                      </p:cBhvr>
                                      <p:to>
                                        <p:strVal val="hidden"/>
                                      </p:to>
                                    </p:set>
                                  </p:childTnLst>
                                </p:cTn>
                              </p:par>
                              <p:par>
                                <p:cTn id="190" presetID="2" presetClass="exit" presetSubtype="12" fill="hold" nodeType="withEffect">
                                  <p:stCondLst>
                                    <p:cond delay="0"/>
                                  </p:stCondLst>
                                  <p:childTnLst>
                                    <p:anim calcmode="lin" valueType="num">
                                      <p:cBhvr additive="base">
                                        <p:cTn id="191" dur="500"/>
                                        <p:tgtEl>
                                          <p:spTgt spid="15"/>
                                        </p:tgtEl>
                                        <p:attrNameLst>
                                          <p:attrName>ppt_x</p:attrName>
                                        </p:attrNameLst>
                                      </p:cBhvr>
                                      <p:tavLst>
                                        <p:tav tm="0">
                                          <p:val>
                                            <p:strVal val="ppt_x"/>
                                          </p:val>
                                        </p:tav>
                                        <p:tav tm="100000">
                                          <p:val>
                                            <p:strVal val="0-ppt_w/2"/>
                                          </p:val>
                                        </p:tav>
                                      </p:tavLst>
                                    </p:anim>
                                    <p:anim calcmode="lin" valueType="num">
                                      <p:cBhvr additive="base">
                                        <p:cTn id="192" dur="500"/>
                                        <p:tgtEl>
                                          <p:spTgt spid="15"/>
                                        </p:tgtEl>
                                        <p:attrNameLst>
                                          <p:attrName>ppt_y</p:attrName>
                                        </p:attrNameLst>
                                      </p:cBhvr>
                                      <p:tavLst>
                                        <p:tav tm="0">
                                          <p:val>
                                            <p:strVal val="ppt_y"/>
                                          </p:val>
                                        </p:tav>
                                        <p:tav tm="100000">
                                          <p:val>
                                            <p:strVal val="1+ppt_h/2"/>
                                          </p:val>
                                        </p:tav>
                                      </p:tavLst>
                                    </p:anim>
                                    <p:set>
                                      <p:cBhvr>
                                        <p:cTn id="193" dur="1" fill="hold">
                                          <p:stCondLst>
                                            <p:cond delay="499"/>
                                          </p:stCondLst>
                                        </p:cTn>
                                        <p:tgtEl>
                                          <p:spTgt spid="15"/>
                                        </p:tgtEl>
                                        <p:attrNameLst>
                                          <p:attrName>style.visibility</p:attrName>
                                        </p:attrNameLst>
                                      </p:cBhvr>
                                      <p:to>
                                        <p:strVal val="hidden"/>
                                      </p:to>
                                    </p:set>
                                  </p:childTnLst>
                                </p:cTn>
                              </p:par>
                              <p:par>
                                <p:cTn id="194" presetID="2" presetClass="exit" presetSubtype="8" fill="hold" nodeType="withEffect">
                                  <p:stCondLst>
                                    <p:cond delay="0"/>
                                  </p:stCondLst>
                                  <p:childTnLst>
                                    <p:anim calcmode="lin" valueType="num">
                                      <p:cBhvr additive="base">
                                        <p:cTn id="195" dur="500"/>
                                        <p:tgtEl>
                                          <p:spTgt spid="16"/>
                                        </p:tgtEl>
                                        <p:attrNameLst>
                                          <p:attrName>ppt_x</p:attrName>
                                        </p:attrNameLst>
                                      </p:cBhvr>
                                      <p:tavLst>
                                        <p:tav tm="0">
                                          <p:val>
                                            <p:strVal val="ppt_x"/>
                                          </p:val>
                                        </p:tav>
                                        <p:tav tm="100000">
                                          <p:val>
                                            <p:strVal val="0-ppt_w/2"/>
                                          </p:val>
                                        </p:tav>
                                      </p:tavLst>
                                    </p:anim>
                                    <p:anim calcmode="lin" valueType="num">
                                      <p:cBhvr additive="base">
                                        <p:cTn id="196" dur="500"/>
                                        <p:tgtEl>
                                          <p:spTgt spid="16"/>
                                        </p:tgtEl>
                                        <p:attrNameLst>
                                          <p:attrName>ppt_y</p:attrName>
                                        </p:attrNameLst>
                                      </p:cBhvr>
                                      <p:tavLst>
                                        <p:tav tm="0">
                                          <p:val>
                                            <p:strVal val="ppt_y"/>
                                          </p:val>
                                        </p:tav>
                                        <p:tav tm="100000">
                                          <p:val>
                                            <p:strVal val="ppt_y"/>
                                          </p:val>
                                        </p:tav>
                                      </p:tavLst>
                                    </p:anim>
                                    <p:set>
                                      <p:cBhvr>
                                        <p:cTn id="197" dur="1" fill="hold">
                                          <p:stCondLst>
                                            <p:cond delay="499"/>
                                          </p:stCondLst>
                                        </p:cTn>
                                        <p:tgtEl>
                                          <p:spTgt spid="16"/>
                                        </p:tgtEl>
                                        <p:attrNameLst>
                                          <p:attrName>style.visibility</p:attrName>
                                        </p:attrNameLst>
                                      </p:cBhvr>
                                      <p:to>
                                        <p:strVal val="hidden"/>
                                      </p:to>
                                    </p:set>
                                  </p:childTnLst>
                                </p:cTn>
                              </p:par>
                              <p:par>
                                <p:cTn id="198" presetID="2" presetClass="exit" presetSubtype="1" fill="hold" nodeType="withEffect">
                                  <p:stCondLst>
                                    <p:cond delay="0"/>
                                  </p:stCondLst>
                                  <p:childTnLst>
                                    <p:anim calcmode="lin" valueType="num">
                                      <p:cBhvr additive="base">
                                        <p:cTn id="199" dur="500"/>
                                        <p:tgtEl>
                                          <p:spTgt spid="17"/>
                                        </p:tgtEl>
                                        <p:attrNameLst>
                                          <p:attrName>ppt_x</p:attrName>
                                        </p:attrNameLst>
                                      </p:cBhvr>
                                      <p:tavLst>
                                        <p:tav tm="0">
                                          <p:val>
                                            <p:strVal val="ppt_x"/>
                                          </p:val>
                                        </p:tav>
                                        <p:tav tm="100000">
                                          <p:val>
                                            <p:strVal val="ppt_x"/>
                                          </p:val>
                                        </p:tav>
                                      </p:tavLst>
                                    </p:anim>
                                    <p:anim calcmode="lin" valueType="num">
                                      <p:cBhvr additive="base">
                                        <p:cTn id="200" dur="500"/>
                                        <p:tgtEl>
                                          <p:spTgt spid="17"/>
                                        </p:tgtEl>
                                        <p:attrNameLst>
                                          <p:attrName>ppt_y</p:attrName>
                                        </p:attrNameLst>
                                      </p:cBhvr>
                                      <p:tavLst>
                                        <p:tav tm="0">
                                          <p:val>
                                            <p:strVal val="ppt_y"/>
                                          </p:val>
                                        </p:tav>
                                        <p:tav tm="100000">
                                          <p:val>
                                            <p:strVal val="0-ppt_h/2"/>
                                          </p:val>
                                        </p:tav>
                                      </p:tavLst>
                                    </p:anim>
                                    <p:set>
                                      <p:cBhvr>
                                        <p:cTn id="201" dur="1" fill="hold">
                                          <p:stCondLst>
                                            <p:cond delay="499"/>
                                          </p:stCondLst>
                                        </p:cTn>
                                        <p:tgtEl>
                                          <p:spTgt spid="17"/>
                                        </p:tgtEl>
                                        <p:attrNameLst>
                                          <p:attrName>style.visibility</p:attrName>
                                        </p:attrNameLst>
                                      </p:cBhvr>
                                      <p:to>
                                        <p:strVal val="hidden"/>
                                      </p:to>
                                    </p:set>
                                  </p:childTnLst>
                                </p:cTn>
                              </p:par>
                              <p:par>
                                <p:cTn id="202" presetID="2" presetClass="exit" presetSubtype="1" fill="hold" nodeType="withEffect">
                                  <p:stCondLst>
                                    <p:cond delay="0"/>
                                  </p:stCondLst>
                                  <p:childTnLst>
                                    <p:anim calcmode="lin" valueType="num">
                                      <p:cBhvr additive="base">
                                        <p:cTn id="203" dur="500"/>
                                        <p:tgtEl>
                                          <p:spTgt spid="18"/>
                                        </p:tgtEl>
                                        <p:attrNameLst>
                                          <p:attrName>ppt_x</p:attrName>
                                        </p:attrNameLst>
                                      </p:cBhvr>
                                      <p:tavLst>
                                        <p:tav tm="0">
                                          <p:val>
                                            <p:strVal val="ppt_x"/>
                                          </p:val>
                                        </p:tav>
                                        <p:tav tm="100000">
                                          <p:val>
                                            <p:strVal val="ppt_x"/>
                                          </p:val>
                                        </p:tav>
                                      </p:tavLst>
                                    </p:anim>
                                    <p:anim calcmode="lin" valueType="num">
                                      <p:cBhvr additive="base">
                                        <p:cTn id="204" dur="500"/>
                                        <p:tgtEl>
                                          <p:spTgt spid="18"/>
                                        </p:tgtEl>
                                        <p:attrNameLst>
                                          <p:attrName>ppt_y</p:attrName>
                                        </p:attrNameLst>
                                      </p:cBhvr>
                                      <p:tavLst>
                                        <p:tav tm="0">
                                          <p:val>
                                            <p:strVal val="ppt_y"/>
                                          </p:val>
                                        </p:tav>
                                        <p:tav tm="100000">
                                          <p:val>
                                            <p:strVal val="0-ppt_h/2"/>
                                          </p:val>
                                        </p:tav>
                                      </p:tavLst>
                                    </p:anim>
                                    <p:set>
                                      <p:cBhvr>
                                        <p:cTn id="205" dur="1" fill="hold">
                                          <p:stCondLst>
                                            <p:cond delay="499"/>
                                          </p:stCondLst>
                                        </p:cTn>
                                        <p:tgtEl>
                                          <p:spTgt spid="18"/>
                                        </p:tgtEl>
                                        <p:attrNameLst>
                                          <p:attrName>style.visibility</p:attrName>
                                        </p:attrNameLst>
                                      </p:cBhvr>
                                      <p:to>
                                        <p:strVal val="hidden"/>
                                      </p:to>
                                    </p:set>
                                  </p:childTnLst>
                                </p:cTn>
                              </p:par>
                              <p:par>
                                <p:cTn id="206" presetID="2" presetClass="exit" presetSubtype="9" fill="hold" nodeType="withEffect">
                                  <p:stCondLst>
                                    <p:cond delay="0"/>
                                  </p:stCondLst>
                                  <p:childTnLst>
                                    <p:anim calcmode="lin" valueType="num">
                                      <p:cBhvr additive="base">
                                        <p:cTn id="207" dur="500"/>
                                        <p:tgtEl>
                                          <p:spTgt spid="19"/>
                                        </p:tgtEl>
                                        <p:attrNameLst>
                                          <p:attrName>ppt_x</p:attrName>
                                        </p:attrNameLst>
                                      </p:cBhvr>
                                      <p:tavLst>
                                        <p:tav tm="0">
                                          <p:val>
                                            <p:strVal val="ppt_x"/>
                                          </p:val>
                                        </p:tav>
                                        <p:tav tm="100000">
                                          <p:val>
                                            <p:strVal val="0-ppt_w/2"/>
                                          </p:val>
                                        </p:tav>
                                      </p:tavLst>
                                    </p:anim>
                                    <p:anim calcmode="lin" valueType="num">
                                      <p:cBhvr additive="base">
                                        <p:cTn id="208" dur="500"/>
                                        <p:tgtEl>
                                          <p:spTgt spid="19"/>
                                        </p:tgtEl>
                                        <p:attrNameLst>
                                          <p:attrName>ppt_y</p:attrName>
                                        </p:attrNameLst>
                                      </p:cBhvr>
                                      <p:tavLst>
                                        <p:tav tm="0">
                                          <p:val>
                                            <p:strVal val="ppt_y"/>
                                          </p:val>
                                        </p:tav>
                                        <p:tav tm="100000">
                                          <p:val>
                                            <p:strVal val="0-ppt_h/2"/>
                                          </p:val>
                                        </p:tav>
                                      </p:tavLst>
                                    </p:anim>
                                    <p:set>
                                      <p:cBhvr>
                                        <p:cTn id="209" dur="1" fill="hold">
                                          <p:stCondLst>
                                            <p:cond delay="499"/>
                                          </p:stCondLst>
                                        </p:cTn>
                                        <p:tgtEl>
                                          <p:spTgt spid="19"/>
                                        </p:tgtEl>
                                        <p:attrNameLst>
                                          <p:attrName>style.visibility</p:attrName>
                                        </p:attrNameLst>
                                      </p:cBhvr>
                                      <p:to>
                                        <p:strVal val="hidden"/>
                                      </p:to>
                                    </p:set>
                                  </p:childTnLst>
                                </p:cTn>
                              </p:par>
                              <p:par>
                                <p:cTn id="210" presetID="2" presetClass="exit" presetSubtype="12" fill="hold" nodeType="withEffect">
                                  <p:stCondLst>
                                    <p:cond delay="0"/>
                                  </p:stCondLst>
                                  <p:childTnLst>
                                    <p:anim calcmode="lin" valueType="num">
                                      <p:cBhvr additive="base">
                                        <p:cTn id="211" dur="500"/>
                                        <p:tgtEl>
                                          <p:spTgt spid="20"/>
                                        </p:tgtEl>
                                        <p:attrNameLst>
                                          <p:attrName>ppt_x</p:attrName>
                                        </p:attrNameLst>
                                      </p:cBhvr>
                                      <p:tavLst>
                                        <p:tav tm="0">
                                          <p:val>
                                            <p:strVal val="ppt_x"/>
                                          </p:val>
                                        </p:tav>
                                        <p:tav tm="100000">
                                          <p:val>
                                            <p:strVal val="0-ppt_w/2"/>
                                          </p:val>
                                        </p:tav>
                                      </p:tavLst>
                                    </p:anim>
                                    <p:anim calcmode="lin" valueType="num">
                                      <p:cBhvr additive="base">
                                        <p:cTn id="212" dur="500"/>
                                        <p:tgtEl>
                                          <p:spTgt spid="20"/>
                                        </p:tgtEl>
                                        <p:attrNameLst>
                                          <p:attrName>ppt_y</p:attrName>
                                        </p:attrNameLst>
                                      </p:cBhvr>
                                      <p:tavLst>
                                        <p:tav tm="0">
                                          <p:val>
                                            <p:strVal val="ppt_y"/>
                                          </p:val>
                                        </p:tav>
                                        <p:tav tm="100000">
                                          <p:val>
                                            <p:strVal val="1+ppt_h/2"/>
                                          </p:val>
                                        </p:tav>
                                      </p:tavLst>
                                    </p:anim>
                                    <p:set>
                                      <p:cBhvr>
                                        <p:cTn id="213" dur="1" fill="hold">
                                          <p:stCondLst>
                                            <p:cond delay="499"/>
                                          </p:stCondLst>
                                        </p:cTn>
                                        <p:tgtEl>
                                          <p:spTgt spid="20"/>
                                        </p:tgtEl>
                                        <p:attrNameLst>
                                          <p:attrName>style.visibility</p:attrName>
                                        </p:attrNameLst>
                                      </p:cBhvr>
                                      <p:to>
                                        <p:strVal val="hidden"/>
                                      </p:to>
                                    </p:set>
                                  </p:childTnLst>
                                </p:cTn>
                              </p:par>
                              <p:par>
                                <p:cTn id="214" presetID="2" presetClass="exit" presetSubtype="1" fill="hold" nodeType="withEffect">
                                  <p:stCondLst>
                                    <p:cond delay="0"/>
                                  </p:stCondLst>
                                  <p:childTnLst>
                                    <p:anim calcmode="lin" valueType="num">
                                      <p:cBhvr additive="base">
                                        <p:cTn id="215" dur="500"/>
                                        <p:tgtEl>
                                          <p:spTgt spid="21"/>
                                        </p:tgtEl>
                                        <p:attrNameLst>
                                          <p:attrName>ppt_x</p:attrName>
                                        </p:attrNameLst>
                                      </p:cBhvr>
                                      <p:tavLst>
                                        <p:tav tm="0">
                                          <p:val>
                                            <p:strVal val="ppt_x"/>
                                          </p:val>
                                        </p:tav>
                                        <p:tav tm="100000">
                                          <p:val>
                                            <p:strVal val="ppt_x"/>
                                          </p:val>
                                        </p:tav>
                                      </p:tavLst>
                                    </p:anim>
                                    <p:anim calcmode="lin" valueType="num">
                                      <p:cBhvr additive="base">
                                        <p:cTn id="216" dur="500"/>
                                        <p:tgtEl>
                                          <p:spTgt spid="21"/>
                                        </p:tgtEl>
                                        <p:attrNameLst>
                                          <p:attrName>ppt_y</p:attrName>
                                        </p:attrNameLst>
                                      </p:cBhvr>
                                      <p:tavLst>
                                        <p:tav tm="0">
                                          <p:val>
                                            <p:strVal val="ppt_y"/>
                                          </p:val>
                                        </p:tav>
                                        <p:tav tm="100000">
                                          <p:val>
                                            <p:strVal val="0-ppt_h/2"/>
                                          </p:val>
                                        </p:tav>
                                      </p:tavLst>
                                    </p:anim>
                                    <p:set>
                                      <p:cBhvr>
                                        <p:cTn id="217" dur="1" fill="hold">
                                          <p:stCondLst>
                                            <p:cond delay="499"/>
                                          </p:stCondLst>
                                        </p:cTn>
                                        <p:tgtEl>
                                          <p:spTgt spid="21"/>
                                        </p:tgtEl>
                                        <p:attrNameLst>
                                          <p:attrName>style.visibility</p:attrName>
                                        </p:attrNameLst>
                                      </p:cBhvr>
                                      <p:to>
                                        <p:strVal val="hidden"/>
                                      </p:to>
                                    </p:set>
                                  </p:childTnLst>
                                </p:cTn>
                              </p:par>
                              <p:par>
                                <p:cTn id="218" presetID="2" presetClass="exit" presetSubtype="3" fill="hold" nodeType="withEffect">
                                  <p:stCondLst>
                                    <p:cond delay="0"/>
                                  </p:stCondLst>
                                  <p:childTnLst>
                                    <p:anim calcmode="lin" valueType="num">
                                      <p:cBhvr additive="base">
                                        <p:cTn id="219" dur="500"/>
                                        <p:tgtEl>
                                          <p:spTgt spid="22"/>
                                        </p:tgtEl>
                                        <p:attrNameLst>
                                          <p:attrName>ppt_x</p:attrName>
                                        </p:attrNameLst>
                                      </p:cBhvr>
                                      <p:tavLst>
                                        <p:tav tm="0">
                                          <p:val>
                                            <p:strVal val="ppt_x"/>
                                          </p:val>
                                        </p:tav>
                                        <p:tav tm="100000">
                                          <p:val>
                                            <p:strVal val="1+ppt_w/2"/>
                                          </p:val>
                                        </p:tav>
                                      </p:tavLst>
                                    </p:anim>
                                    <p:anim calcmode="lin" valueType="num">
                                      <p:cBhvr additive="base">
                                        <p:cTn id="220" dur="500"/>
                                        <p:tgtEl>
                                          <p:spTgt spid="22"/>
                                        </p:tgtEl>
                                        <p:attrNameLst>
                                          <p:attrName>ppt_y</p:attrName>
                                        </p:attrNameLst>
                                      </p:cBhvr>
                                      <p:tavLst>
                                        <p:tav tm="0">
                                          <p:val>
                                            <p:strVal val="ppt_y"/>
                                          </p:val>
                                        </p:tav>
                                        <p:tav tm="100000">
                                          <p:val>
                                            <p:strVal val="0-ppt_h/2"/>
                                          </p:val>
                                        </p:tav>
                                      </p:tavLst>
                                    </p:anim>
                                    <p:set>
                                      <p:cBhvr>
                                        <p:cTn id="221" dur="1" fill="hold">
                                          <p:stCondLst>
                                            <p:cond delay="499"/>
                                          </p:stCondLst>
                                        </p:cTn>
                                        <p:tgtEl>
                                          <p:spTgt spid="22"/>
                                        </p:tgtEl>
                                        <p:attrNameLst>
                                          <p:attrName>style.visibility</p:attrName>
                                        </p:attrNameLst>
                                      </p:cBhvr>
                                      <p:to>
                                        <p:strVal val="hidden"/>
                                      </p:to>
                                    </p:set>
                                  </p:childTnLst>
                                </p:cTn>
                              </p:par>
                              <p:par>
                                <p:cTn id="222" presetID="2" presetClass="exit" presetSubtype="9" fill="hold" nodeType="withEffect">
                                  <p:stCondLst>
                                    <p:cond delay="0"/>
                                  </p:stCondLst>
                                  <p:childTnLst>
                                    <p:anim calcmode="lin" valueType="num">
                                      <p:cBhvr additive="base">
                                        <p:cTn id="223" dur="500"/>
                                        <p:tgtEl>
                                          <p:spTgt spid="24"/>
                                        </p:tgtEl>
                                        <p:attrNameLst>
                                          <p:attrName>ppt_x</p:attrName>
                                        </p:attrNameLst>
                                      </p:cBhvr>
                                      <p:tavLst>
                                        <p:tav tm="0">
                                          <p:val>
                                            <p:strVal val="ppt_x"/>
                                          </p:val>
                                        </p:tav>
                                        <p:tav tm="100000">
                                          <p:val>
                                            <p:strVal val="0-ppt_w/2"/>
                                          </p:val>
                                        </p:tav>
                                      </p:tavLst>
                                    </p:anim>
                                    <p:anim calcmode="lin" valueType="num">
                                      <p:cBhvr additive="base">
                                        <p:cTn id="224" dur="500"/>
                                        <p:tgtEl>
                                          <p:spTgt spid="24"/>
                                        </p:tgtEl>
                                        <p:attrNameLst>
                                          <p:attrName>ppt_y</p:attrName>
                                        </p:attrNameLst>
                                      </p:cBhvr>
                                      <p:tavLst>
                                        <p:tav tm="0">
                                          <p:val>
                                            <p:strVal val="ppt_y"/>
                                          </p:val>
                                        </p:tav>
                                        <p:tav tm="100000">
                                          <p:val>
                                            <p:strVal val="0-ppt_h/2"/>
                                          </p:val>
                                        </p:tav>
                                      </p:tavLst>
                                    </p:anim>
                                    <p:set>
                                      <p:cBhvr>
                                        <p:cTn id="225" dur="1" fill="hold">
                                          <p:stCondLst>
                                            <p:cond delay="499"/>
                                          </p:stCondLst>
                                        </p:cTn>
                                        <p:tgtEl>
                                          <p:spTgt spid="24"/>
                                        </p:tgtEl>
                                        <p:attrNameLst>
                                          <p:attrName>style.visibility</p:attrName>
                                        </p:attrNameLst>
                                      </p:cBhvr>
                                      <p:to>
                                        <p:strVal val="hidden"/>
                                      </p:to>
                                    </p:set>
                                  </p:childTnLst>
                                </p:cTn>
                              </p:par>
                              <p:par>
                                <p:cTn id="226" presetID="2" presetClass="exit" presetSubtype="8" fill="hold" nodeType="withEffect">
                                  <p:stCondLst>
                                    <p:cond delay="0"/>
                                  </p:stCondLst>
                                  <p:childTnLst>
                                    <p:anim calcmode="lin" valueType="num">
                                      <p:cBhvr additive="base">
                                        <p:cTn id="227" dur="500"/>
                                        <p:tgtEl>
                                          <p:spTgt spid="25"/>
                                        </p:tgtEl>
                                        <p:attrNameLst>
                                          <p:attrName>ppt_x</p:attrName>
                                        </p:attrNameLst>
                                      </p:cBhvr>
                                      <p:tavLst>
                                        <p:tav tm="0">
                                          <p:val>
                                            <p:strVal val="ppt_x"/>
                                          </p:val>
                                        </p:tav>
                                        <p:tav tm="100000">
                                          <p:val>
                                            <p:strVal val="0-ppt_w/2"/>
                                          </p:val>
                                        </p:tav>
                                      </p:tavLst>
                                    </p:anim>
                                    <p:anim calcmode="lin" valueType="num">
                                      <p:cBhvr additive="base">
                                        <p:cTn id="228" dur="500"/>
                                        <p:tgtEl>
                                          <p:spTgt spid="25"/>
                                        </p:tgtEl>
                                        <p:attrNameLst>
                                          <p:attrName>ppt_y</p:attrName>
                                        </p:attrNameLst>
                                      </p:cBhvr>
                                      <p:tavLst>
                                        <p:tav tm="0">
                                          <p:val>
                                            <p:strVal val="ppt_y"/>
                                          </p:val>
                                        </p:tav>
                                        <p:tav tm="100000">
                                          <p:val>
                                            <p:strVal val="ppt_y"/>
                                          </p:val>
                                        </p:tav>
                                      </p:tavLst>
                                    </p:anim>
                                    <p:set>
                                      <p:cBhvr>
                                        <p:cTn id="229" dur="1" fill="hold">
                                          <p:stCondLst>
                                            <p:cond delay="499"/>
                                          </p:stCondLst>
                                        </p:cTn>
                                        <p:tgtEl>
                                          <p:spTgt spid="25"/>
                                        </p:tgtEl>
                                        <p:attrNameLst>
                                          <p:attrName>style.visibility</p:attrName>
                                        </p:attrNameLst>
                                      </p:cBhvr>
                                      <p:to>
                                        <p:strVal val="hidden"/>
                                      </p:to>
                                    </p:set>
                                  </p:childTnLst>
                                </p:cTn>
                              </p:par>
                              <p:par>
                                <p:cTn id="230" presetID="2" presetClass="exit" presetSubtype="6" fill="hold" nodeType="withEffect">
                                  <p:stCondLst>
                                    <p:cond delay="0"/>
                                  </p:stCondLst>
                                  <p:childTnLst>
                                    <p:anim calcmode="lin" valueType="num">
                                      <p:cBhvr additive="base">
                                        <p:cTn id="231" dur="500"/>
                                        <p:tgtEl>
                                          <p:spTgt spid="26"/>
                                        </p:tgtEl>
                                        <p:attrNameLst>
                                          <p:attrName>ppt_x</p:attrName>
                                        </p:attrNameLst>
                                      </p:cBhvr>
                                      <p:tavLst>
                                        <p:tav tm="0">
                                          <p:val>
                                            <p:strVal val="ppt_x"/>
                                          </p:val>
                                        </p:tav>
                                        <p:tav tm="100000">
                                          <p:val>
                                            <p:strVal val="1+ppt_w/2"/>
                                          </p:val>
                                        </p:tav>
                                      </p:tavLst>
                                    </p:anim>
                                    <p:anim calcmode="lin" valueType="num">
                                      <p:cBhvr additive="base">
                                        <p:cTn id="232" dur="500"/>
                                        <p:tgtEl>
                                          <p:spTgt spid="26"/>
                                        </p:tgtEl>
                                        <p:attrNameLst>
                                          <p:attrName>ppt_y</p:attrName>
                                        </p:attrNameLst>
                                      </p:cBhvr>
                                      <p:tavLst>
                                        <p:tav tm="0">
                                          <p:val>
                                            <p:strVal val="ppt_y"/>
                                          </p:val>
                                        </p:tav>
                                        <p:tav tm="100000">
                                          <p:val>
                                            <p:strVal val="1+ppt_h/2"/>
                                          </p:val>
                                        </p:tav>
                                      </p:tavLst>
                                    </p:anim>
                                    <p:set>
                                      <p:cBhvr>
                                        <p:cTn id="233" dur="1" fill="hold">
                                          <p:stCondLst>
                                            <p:cond delay="499"/>
                                          </p:stCondLst>
                                        </p:cTn>
                                        <p:tgtEl>
                                          <p:spTgt spid="26"/>
                                        </p:tgtEl>
                                        <p:attrNameLst>
                                          <p:attrName>style.visibility</p:attrName>
                                        </p:attrNameLst>
                                      </p:cBhvr>
                                      <p:to>
                                        <p:strVal val="hidden"/>
                                      </p:to>
                                    </p:set>
                                  </p:childTnLst>
                                </p:cTn>
                              </p:par>
                              <p:par>
                                <p:cTn id="234" presetID="2" presetClass="exit" presetSubtype="4" fill="hold" nodeType="withEffect">
                                  <p:stCondLst>
                                    <p:cond delay="0"/>
                                  </p:stCondLst>
                                  <p:childTnLst>
                                    <p:anim calcmode="lin" valueType="num">
                                      <p:cBhvr additive="base">
                                        <p:cTn id="235" dur="500"/>
                                        <p:tgtEl>
                                          <p:spTgt spid="27"/>
                                        </p:tgtEl>
                                        <p:attrNameLst>
                                          <p:attrName>ppt_x</p:attrName>
                                        </p:attrNameLst>
                                      </p:cBhvr>
                                      <p:tavLst>
                                        <p:tav tm="0">
                                          <p:val>
                                            <p:strVal val="ppt_x"/>
                                          </p:val>
                                        </p:tav>
                                        <p:tav tm="100000">
                                          <p:val>
                                            <p:strVal val="ppt_x"/>
                                          </p:val>
                                        </p:tav>
                                      </p:tavLst>
                                    </p:anim>
                                    <p:anim calcmode="lin" valueType="num">
                                      <p:cBhvr additive="base">
                                        <p:cTn id="236" dur="500"/>
                                        <p:tgtEl>
                                          <p:spTgt spid="27"/>
                                        </p:tgtEl>
                                        <p:attrNameLst>
                                          <p:attrName>ppt_y</p:attrName>
                                        </p:attrNameLst>
                                      </p:cBhvr>
                                      <p:tavLst>
                                        <p:tav tm="0">
                                          <p:val>
                                            <p:strVal val="ppt_y"/>
                                          </p:val>
                                        </p:tav>
                                        <p:tav tm="100000">
                                          <p:val>
                                            <p:strVal val="1+ppt_h/2"/>
                                          </p:val>
                                        </p:tav>
                                      </p:tavLst>
                                    </p:anim>
                                    <p:set>
                                      <p:cBhvr>
                                        <p:cTn id="237" dur="1" fill="hold">
                                          <p:stCondLst>
                                            <p:cond delay="499"/>
                                          </p:stCondLst>
                                        </p:cTn>
                                        <p:tgtEl>
                                          <p:spTgt spid="27"/>
                                        </p:tgtEl>
                                        <p:attrNameLst>
                                          <p:attrName>style.visibility</p:attrName>
                                        </p:attrNameLst>
                                      </p:cBhvr>
                                      <p:to>
                                        <p:strVal val="hidden"/>
                                      </p:to>
                                    </p:set>
                                  </p:childTnLst>
                                </p:cTn>
                              </p:par>
                              <p:par>
                                <p:cTn id="238" presetID="2" presetClass="exit" presetSubtype="12" fill="hold" nodeType="withEffect">
                                  <p:stCondLst>
                                    <p:cond delay="0"/>
                                  </p:stCondLst>
                                  <p:childTnLst>
                                    <p:anim calcmode="lin" valueType="num">
                                      <p:cBhvr additive="base">
                                        <p:cTn id="239" dur="500"/>
                                        <p:tgtEl>
                                          <p:spTgt spid="23"/>
                                        </p:tgtEl>
                                        <p:attrNameLst>
                                          <p:attrName>ppt_x</p:attrName>
                                        </p:attrNameLst>
                                      </p:cBhvr>
                                      <p:tavLst>
                                        <p:tav tm="0">
                                          <p:val>
                                            <p:strVal val="ppt_x"/>
                                          </p:val>
                                        </p:tav>
                                        <p:tav tm="100000">
                                          <p:val>
                                            <p:strVal val="0-ppt_w/2"/>
                                          </p:val>
                                        </p:tav>
                                      </p:tavLst>
                                    </p:anim>
                                    <p:anim calcmode="lin" valueType="num">
                                      <p:cBhvr additive="base">
                                        <p:cTn id="240" dur="500"/>
                                        <p:tgtEl>
                                          <p:spTgt spid="23"/>
                                        </p:tgtEl>
                                        <p:attrNameLst>
                                          <p:attrName>ppt_y</p:attrName>
                                        </p:attrNameLst>
                                      </p:cBhvr>
                                      <p:tavLst>
                                        <p:tav tm="0">
                                          <p:val>
                                            <p:strVal val="ppt_y"/>
                                          </p:val>
                                        </p:tav>
                                        <p:tav tm="100000">
                                          <p:val>
                                            <p:strVal val="1+ppt_h/2"/>
                                          </p:val>
                                        </p:tav>
                                      </p:tavLst>
                                    </p:anim>
                                    <p:set>
                                      <p:cBhvr>
                                        <p:cTn id="241" dur="1" fill="hold">
                                          <p:stCondLst>
                                            <p:cond delay="499"/>
                                          </p:stCondLst>
                                        </p:cTn>
                                        <p:tgtEl>
                                          <p:spTgt spid="23"/>
                                        </p:tgtEl>
                                        <p:attrNameLst>
                                          <p:attrName>style.visibility</p:attrName>
                                        </p:attrNameLst>
                                      </p:cBhvr>
                                      <p:to>
                                        <p:strVal val="hidden"/>
                                      </p:to>
                                    </p:set>
                                  </p:childTnLst>
                                </p:cTn>
                              </p:par>
                              <p:par>
                                <p:cTn id="242" presetID="2" presetClass="exit" presetSubtype="4" fill="hold" nodeType="withEffect">
                                  <p:stCondLst>
                                    <p:cond delay="0"/>
                                  </p:stCondLst>
                                  <p:childTnLst>
                                    <p:anim calcmode="lin" valueType="num">
                                      <p:cBhvr additive="base">
                                        <p:cTn id="243" dur="500"/>
                                        <p:tgtEl>
                                          <p:spTgt spid="29"/>
                                        </p:tgtEl>
                                        <p:attrNameLst>
                                          <p:attrName>ppt_x</p:attrName>
                                        </p:attrNameLst>
                                      </p:cBhvr>
                                      <p:tavLst>
                                        <p:tav tm="0">
                                          <p:val>
                                            <p:strVal val="ppt_x"/>
                                          </p:val>
                                        </p:tav>
                                        <p:tav tm="100000">
                                          <p:val>
                                            <p:strVal val="ppt_x"/>
                                          </p:val>
                                        </p:tav>
                                      </p:tavLst>
                                    </p:anim>
                                    <p:anim calcmode="lin" valueType="num">
                                      <p:cBhvr additive="base">
                                        <p:cTn id="244" dur="500"/>
                                        <p:tgtEl>
                                          <p:spTgt spid="29"/>
                                        </p:tgtEl>
                                        <p:attrNameLst>
                                          <p:attrName>ppt_y</p:attrName>
                                        </p:attrNameLst>
                                      </p:cBhvr>
                                      <p:tavLst>
                                        <p:tav tm="0">
                                          <p:val>
                                            <p:strVal val="ppt_y"/>
                                          </p:val>
                                        </p:tav>
                                        <p:tav tm="100000">
                                          <p:val>
                                            <p:strVal val="1+ppt_h/2"/>
                                          </p:val>
                                        </p:tav>
                                      </p:tavLst>
                                    </p:anim>
                                    <p:set>
                                      <p:cBhvr>
                                        <p:cTn id="245" dur="1" fill="hold">
                                          <p:stCondLst>
                                            <p:cond delay="499"/>
                                          </p:stCondLst>
                                        </p:cTn>
                                        <p:tgtEl>
                                          <p:spTgt spid="29"/>
                                        </p:tgtEl>
                                        <p:attrNameLst>
                                          <p:attrName>style.visibility</p:attrName>
                                        </p:attrNameLst>
                                      </p:cBhvr>
                                      <p:to>
                                        <p:strVal val="hidden"/>
                                      </p:to>
                                    </p:set>
                                  </p:childTnLst>
                                </p:cTn>
                              </p:par>
                              <p:par>
                                <p:cTn id="246" presetID="2" presetClass="exit" presetSubtype="4" fill="hold" nodeType="withEffect">
                                  <p:stCondLst>
                                    <p:cond delay="0"/>
                                  </p:stCondLst>
                                  <p:childTnLst>
                                    <p:anim calcmode="lin" valueType="num">
                                      <p:cBhvr additive="base">
                                        <p:cTn id="247" dur="500"/>
                                        <p:tgtEl>
                                          <p:spTgt spid="28"/>
                                        </p:tgtEl>
                                        <p:attrNameLst>
                                          <p:attrName>ppt_x</p:attrName>
                                        </p:attrNameLst>
                                      </p:cBhvr>
                                      <p:tavLst>
                                        <p:tav tm="0">
                                          <p:val>
                                            <p:strVal val="ppt_x"/>
                                          </p:val>
                                        </p:tav>
                                        <p:tav tm="100000">
                                          <p:val>
                                            <p:strVal val="ppt_x"/>
                                          </p:val>
                                        </p:tav>
                                      </p:tavLst>
                                    </p:anim>
                                    <p:anim calcmode="lin" valueType="num">
                                      <p:cBhvr additive="base">
                                        <p:cTn id="248" dur="500"/>
                                        <p:tgtEl>
                                          <p:spTgt spid="28"/>
                                        </p:tgtEl>
                                        <p:attrNameLst>
                                          <p:attrName>ppt_y</p:attrName>
                                        </p:attrNameLst>
                                      </p:cBhvr>
                                      <p:tavLst>
                                        <p:tav tm="0">
                                          <p:val>
                                            <p:strVal val="ppt_y"/>
                                          </p:val>
                                        </p:tav>
                                        <p:tav tm="100000">
                                          <p:val>
                                            <p:strVal val="1+ppt_h/2"/>
                                          </p:val>
                                        </p:tav>
                                      </p:tavLst>
                                    </p:anim>
                                    <p:set>
                                      <p:cBhvr>
                                        <p:cTn id="249" dur="1" fill="hold">
                                          <p:stCondLst>
                                            <p:cond delay="499"/>
                                          </p:stCondLst>
                                        </p:cTn>
                                        <p:tgtEl>
                                          <p:spTgt spid="28"/>
                                        </p:tgtEl>
                                        <p:attrNameLst>
                                          <p:attrName>style.visibility</p:attrName>
                                        </p:attrNameLst>
                                      </p:cBhvr>
                                      <p:to>
                                        <p:strVal val="hidden"/>
                                      </p:to>
                                    </p:set>
                                  </p:childTnLst>
                                </p:cTn>
                              </p:par>
                              <p:par>
                                <p:cTn id="250" presetID="2" presetClass="exit" presetSubtype="4" fill="hold" nodeType="withEffect">
                                  <p:stCondLst>
                                    <p:cond delay="0"/>
                                  </p:stCondLst>
                                  <p:childTnLst>
                                    <p:anim calcmode="lin" valueType="num">
                                      <p:cBhvr additive="base">
                                        <p:cTn id="251" dur="500"/>
                                        <p:tgtEl>
                                          <p:spTgt spid="30"/>
                                        </p:tgtEl>
                                        <p:attrNameLst>
                                          <p:attrName>ppt_x</p:attrName>
                                        </p:attrNameLst>
                                      </p:cBhvr>
                                      <p:tavLst>
                                        <p:tav tm="0">
                                          <p:val>
                                            <p:strVal val="ppt_x"/>
                                          </p:val>
                                        </p:tav>
                                        <p:tav tm="100000">
                                          <p:val>
                                            <p:strVal val="ppt_x"/>
                                          </p:val>
                                        </p:tav>
                                      </p:tavLst>
                                    </p:anim>
                                    <p:anim calcmode="lin" valueType="num">
                                      <p:cBhvr additive="base">
                                        <p:cTn id="252" dur="500"/>
                                        <p:tgtEl>
                                          <p:spTgt spid="30"/>
                                        </p:tgtEl>
                                        <p:attrNameLst>
                                          <p:attrName>ppt_y</p:attrName>
                                        </p:attrNameLst>
                                      </p:cBhvr>
                                      <p:tavLst>
                                        <p:tav tm="0">
                                          <p:val>
                                            <p:strVal val="ppt_y"/>
                                          </p:val>
                                        </p:tav>
                                        <p:tav tm="100000">
                                          <p:val>
                                            <p:strVal val="1+ppt_h/2"/>
                                          </p:val>
                                        </p:tav>
                                      </p:tavLst>
                                    </p:anim>
                                    <p:set>
                                      <p:cBhvr>
                                        <p:cTn id="253" dur="1" fill="hold">
                                          <p:stCondLst>
                                            <p:cond delay="499"/>
                                          </p:stCondLst>
                                        </p:cTn>
                                        <p:tgtEl>
                                          <p:spTgt spid="30"/>
                                        </p:tgtEl>
                                        <p:attrNameLst>
                                          <p:attrName>style.visibility</p:attrName>
                                        </p:attrNameLst>
                                      </p:cBhvr>
                                      <p:to>
                                        <p:strVal val="hidden"/>
                                      </p:to>
                                    </p:set>
                                  </p:childTnLst>
                                </p:cTn>
                              </p:par>
                              <p:par>
                                <p:cTn id="254" presetID="2" presetClass="exit" presetSubtype="1" fill="hold" nodeType="withEffect">
                                  <p:stCondLst>
                                    <p:cond delay="0"/>
                                  </p:stCondLst>
                                  <p:childTnLst>
                                    <p:anim calcmode="lin" valueType="num">
                                      <p:cBhvr additive="base">
                                        <p:cTn id="255" dur="500"/>
                                        <p:tgtEl>
                                          <p:spTgt spid="31"/>
                                        </p:tgtEl>
                                        <p:attrNameLst>
                                          <p:attrName>ppt_x</p:attrName>
                                        </p:attrNameLst>
                                      </p:cBhvr>
                                      <p:tavLst>
                                        <p:tav tm="0">
                                          <p:val>
                                            <p:strVal val="ppt_x"/>
                                          </p:val>
                                        </p:tav>
                                        <p:tav tm="100000">
                                          <p:val>
                                            <p:strVal val="ppt_x"/>
                                          </p:val>
                                        </p:tav>
                                      </p:tavLst>
                                    </p:anim>
                                    <p:anim calcmode="lin" valueType="num">
                                      <p:cBhvr additive="base">
                                        <p:cTn id="256" dur="500"/>
                                        <p:tgtEl>
                                          <p:spTgt spid="31"/>
                                        </p:tgtEl>
                                        <p:attrNameLst>
                                          <p:attrName>ppt_y</p:attrName>
                                        </p:attrNameLst>
                                      </p:cBhvr>
                                      <p:tavLst>
                                        <p:tav tm="0">
                                          <p:val>
                                            <p:strVal val="ppt_y"/>
                                          </p:val>
                                        </p:tav>
                                        <p:tav tm="100000">
                                          <p:val>
                                            <p:strVal val="0-ppt_h/2"/>
                                          </p:val>
                                        </p:tav>
                                      </p:tavLst>
                                    </p:anim>
                                    <p:set>
                                      <p:cBhvr>
                                        <p:cTn id="257" dur="1" fill="hold">
                                          <p:stCondLst>
                                            <p:cond delay="499"/>
                                          </p:stCondLst>
                                        </p:cTn>
                                        <p:tgtEl>
                                          <p:spTgt spid="31"/>
                                        </p:tgtEl>
                                        <p:attrNameLst>
                                          <p:attrName>style.visibility</p:attrName>
                                        </p:attrNameLst>
                                      </p:cBhvr>
                                      <p:to>
                                        <p:strVal val="hidden"/>
                                      </p:to>
                                    </p:set>
                                  </p:childTnLst>
                                </p:cTn>
                              </p:par>
                              <p:par>
                                <p:cTn id="258" presetID="2" presetClass="exit" presetSubtype="1" fill="hold" nodeType="withEffect">
                                  <p:stCondLst>
                                    <p:cond delay="0"/>
                                  </p:stCondLst>
                                  <p:childTnLst>
                                    <p:anim calcmode="lin" valueType="num">
                                      <p:cBhvr additive="base">
                                        <p:cTn id="259" dur="500"/>
                                        <p:tgtEl>
                                          <p:spTgt spid="34"/>
                                        </p:tgtEl>
                                        <p:attrNameLst>
                                          <p:attrName>ppt_x</p:attrName>
                                        </p:attrNameLst>
                                      </p:cBhvr>
                                      <p:tavLst>
                                        <p:tav tm="0">
                                          <p:val>
                                            <p:strVal val="ppt_x"/>
                                          </p:val>
                                        </p:tav>
                                        <p:tav tm="100000">
                                          <p:val>
                                            <p:strVal val="ppt_x"/>
                                          </p:val>
                                        </p:tav>
                                      </p:tavLst>
                                    </p:anim>
                                    <p:anim calcmode="lin" valueType="num">
                                      <p:cBhvr additive="base">
                                        <p:cTn id="260" dur="500"/>
                                        <p:tgtEl>
                                          <p:spTgt spid="34"/>
                                        </p:tgtEl>
                                        <p:attrNameLst>
                                          <p:attrName>ppt_y</p:attrName>
                                        </p:attrNameLst>
                                      </p:cBhvr>
                                      <p:tavLst>
                                        <p:tav tm="0">
                                          <p:val>
                                            <p:strVal val="ppt_y"/>
                                          </p:val>
                                        </p:tav>
                                        <p:tav tm="100000">
                                          <p:val>
                                            <p:strVal val="0-ppt_h/2"/>
                                          </p:val>
                                        </p:tav>
                                      </p:tavLst>
                                    </p:anim>
                                    <p:set>
                                      <p:cBhvr>
                                        <p:cTn id="261" dur="1" fill="hold">
                                          <p:stCondLst>
                                            <p:cond delay="499"/>
                                          </p:stCondLst>
                                        </p:cTn>
                                        <p:tgtEl>
                                          <p:spTgt spid="34"/>
                                        </p:tgtEl>
                                        <p:attrNameLst>
                                          <p:attrName>style.visibility</p:attrName>
                                        </p:attrNameLst>
                                      </p:cBhvr>
                                      <p:to>
                                        <p:strVal val="hidden"/>
                                      </p:to>
                                    </p:set>
                                  </p:childTnLst>
                                </p:cTn>
                              </p:par>
                              <p:par>
                                <p:cTn id="262" presetID="2" presetClass="exit" presetSubtype="3" fill="hold" nodeType="withEffect">
                                  <p:stCondLst>
                                    <p:cond delay="0"/>
                                  </p:stCondLst>
                                  <p:childTnLst>
                                    <p:anim calcmode="lin" valueType="num">
                                      <p:cBhvr additive="base">
                                        <p:cTn id="263" dur="500"/>
                                        <p:tgtEl>
                                          <p:spTgt spid="33"/>
                                        </p:tgtEl>
                                        <p:attrNameLst>
                                          <p:attrName>ppt_x</p:attrName>
                                        </p:attrNameLst>
                                      </p:cBhvr>
                                      <p:tavLst>
                                        <p:tav tm="0">
                                          <p:val>
                                            <p:strVal val="ppt_x"/>
                                          </p:val>
                                        </p:tav>
                                        <p:tav tm="100000">
                                          <p:val>
                                            <p:strVal val="1+ppt_w/2"/>
                                          </p:val>
                                        </p:tav>
                                      </p:tavLst>
                                    </p:anim>
                                    <p:anim calcmode="lin" valueType="num">
                                      <p:cBhvr additive="base">
                                        <p:cTn id="264" dur="500"/>
                                        <p:tgtEl>
                                          <p:spTgt spid="33"/>
                                        </p:tgtEl>
                                        <p:attrNameLst>
                                          <p:attrName>ppt_y</p:attrName>
                                        </p:attrNameLst>
                                      </p:cBhvr>
                                      <p:tavLst>
                                        <p:tav tm="0">
                                          <p:val>
                                            <p:strVal val="ppt_y"/>
                                          </p:val>
                                        </p:tav>
                                        <p:tav tm="100000">
                                          <p:val>
                                            <p:strVal val="0-ppt_h/2"/>
                                          </p:val>
                                        </p:tav>
                                      </p:tavLst>
                                    </p:anim>
                                    <p:set>
                                      <p:cBhvr>
                                        <p:cTn id="265" dur="1" fill="hold">
                                          <p:stCondLst>
                                            <p:cond delay="499"/>
                                          </p:stCondLst>
                                        </p:cTn>
                                        <p:tgtEl>
                                          <p:spTgt spid="33"/>
                                        </p:tgtEl>
                                        <p:attrNameLst>
                                          <p:attrName>style.visibility</p:attrName>
                                        </p:attrNameLst>
                                      </p:cBhvr>
                                      <p:to>
                                        <p:strVal val="hidden"/>
                                      </p:to>
                                    </p:set>
                                  </p:childTnLst>
                                </p:cTn>
                              </p:par>
                              <p:par>
                                <p:cTn id="266" presetID="2" presetClass="exit" presetSubtype="4" fill="hold" nodeType="withEffect">
                                  <p:stCondLst>
                                    <p:cond delay="0"/>
                                  </p:stCondLst>
                                  <p:childTnLst>
                                    <p:anim calcmode="lin" valueType="num">
                                      <p:cBhvr additive="base">
                                        <p:cTn id="267" dur="500"/>
                                        <p:tgtEl>
                                          <p:spTgt spid="32"/>
                                        </p:tgtEl>
                                        <p:attrNameLst>
                                          <p:attrName>ppt_x</p:attrName>
                                        </p:attrNameLst>
                                      </p:cBhvr>
                                      <p:tavLst>
                                        <p:tav tm="0">
                                          <p:val>
                                            <p:strVal val="ppt_x"/>
                                          </p:val>
                                        </p:tav>
                                        <p:tav tm="100000">
                                          <p:val>
                                            <p:strVal val="ppt_x"/>
                                          </p:val>
                                        </p:tav>
                                      </p:tavLst>
                                    </p:anim>
                                    <p:anim calcmode="lin" valueType="num">
                                      <p:cBhvr additive="base">
                                        <p:cTn id="268" dur="500"/>
                                        <p:tgtEl>
                                          <p:spTgt spid="32"/>
                                        </p:tgtEl>
                                        <p:attrNameLst>
                                          <p:attrName>ppt_y</p:attrName>
                                        </p:attrNameLst>
                                      </p:cBhvr>
                                      <p:tavLst>
                                        <p:tav tm="0">
                                          <p:val>
                                            <p:strVal val="ppt_y"/>
                                          </p:val>
                                        </p:tav>
                                        <p:tav tm="100000">
                                          <p:val>
                                            <p:strVal val="1+ppt_h/2"/>
                                          </p:val>
                                        </p:tav>
                                      </p:tavLst>
                                    </p:anim>
                                    <p:set>
                                      <p:cBhvr>
                                        <p:cTn id="269" dur="1" fill="hold">
                                          <p:stCondLst>
                                            <p:cond delay="499"/>
                                          </p:stCondLst>
                                        </p:cTn>
                                        <p:tgtEl>
                                          <p:spTgt spid="32"/>
                                        </p:tgtEl>
                                        <p:attrNameLst>
                                          <p:attrName>style.visibility</p:attrName>
                                        </p:attrNameLst>
                                      </p:cBhvr>
                                      <p:to>
                                        <p:strVal val="hidden"/>
                                      </p:to>
                                    </p:set>
                                  </p:childTnLst>
                                </p:cTn>
                              </p:par>
                              <p:par>
                                <p:cTn id="270" presetID="53" presetClass="entr" presetSubtype="16" fill="hold" nodeType="withEffect">
                                  <p:stCondLst>
                                    <p:cond delay="0"/>
                                  </p:stCondLst>
                                  <p:childTnLst>
                                    <p:set>
                                      <p:cBhvr>
                                        <p:cTn id="271" dur="1" fill="hold">
                                          <p:stCondLst>
                                            <p:cond delay="0"/>
                                          </p:stCondLst>
                                        </p:cTn>
                                        <p:tgtEl>
                                          <p:spTgt spid="5"/>
                                        </p:tgtEl>
                                        <p:attrNameLst>
                                          <p:attrName>style.visibility</p:attrName>
                                        </p:attrNameLst>
                                      </p:cBhvr>
                                      <p:to>
                                        <p:strVal val="visible"/>
                                      </p:to>
                                    </p:set>
                                    <p:anim calcmode="lin" valueType="num">
                                      <p:cBhvr>
                                        <p:cTn id="272" dur="500" fill="hold"/>
                                        <p:tgtEl>
                                          <p:spTgt spid="5"/>
                                        </p:tgtEl>
                                        <p:attrNameLst>
                                          <p:attrName>ppt_w</p:attrName>
                                        </p:attrNameLst>
                                      </p:cBhvr>
                                      <p:tavLst>
                                        <p:tav tm="0">
                                          <p:val>
                                            <p:fltVal val="0"/>
                                          </p:val>
                                        </p:tav>
                                        <p:tav tm="100000">
                                          <p:val>
                                            <p:strVal val="#ppt_w"/>
                                          </p:val>
                                        </p:tav>
                                      </p:tavLst>
                                    </p:anim>
                                    <p:anim calcmode="lin" valueType="num">
                                      <p:cBhvr>
                                        <p:cTn id="273" dur="500" fill="hold"/>
                                        <p:tgtEl>
                                          <p:spTgt spid="5"/>
                                        </p:tgtEl>
                                        <p:attrNameLst>
                                          <p:attrName>ppt_h</p:attrName>
                                        </p:attrNameLst>
                                      </p:cBhvr>
                                      <p:tavLst>
                                        <p:tav tm="0">
                                          <p:val>
                                            <p:fltVal val="0"/>
                                          </p:val>
                                        </p:tav>
                                        <p:tav tm="100000">
                                          <p:val>
                                            <p:strVal val="#ppt_h"/>
                                          </p:val>
                                        </p:tav>
                                      </p:tavLst>
                                    </p:anim>
                                    <p:animEffect transition="in" filter="fade">
                                      <p:cBhvr>
                                        <p:cTn id="2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ABA9-81F9-4344-B09F-7B7FD1E6156B}"/>
              </a:ext>
            </a:extLst>
          </p:cNvPr>
          <p:cNvSpPr>
            <a:spLocks noGrp="1"/>
          </p:cNvSpPr>
          <p:nvPr>
            <p:ph type="title"/>
          </p:nvPr>
        </p:nvSpPr>
        <p:spPr/>
        <p:txBody>
          <a:bodyPr>
            <a:normAutofit/>
          </a:bodyPr>
          <a:lstStyle/>
          <a:p>
            <a:r>
              <a:rPr lang="en-US" dirty="0"/>
              <a:t>Resources</a:t>
            </a:r>
          </a:p>
        </p:txBody>
      </p:sp>
      <p:sp>
        <p:nvSpPr>
          <p:cNvPr id="3" name="Content Placeholder 2">
            <a:extLst>
              <a:ext uri="{FF2B5EF4-FFF2-40B4-BE49-F238E27FC236}">
                <a16:creationId xmlns:a16="http://schemas.microsoft.com/office/drawing/2014/main" id="{6B4EA4AF-679E-43B4-8096-2F405C37DB01}"/>
              </a:ext>
            </a:extLst>
          </p:cNvPr>
          <p:cNvSpPr>
            <a:spLocks noGrp="1"/>
          </p:cNvSpPr>
          <p:nvPr>
            <p:ph idx="1"/>
          </p:nvPr>
        </p:nvSpPr>
        <p:spPr/>
        <p:txBody>
          <a:bodyPr>
            <a:normAutofit/>
          </a:bodyPr>
          <a:lstStyle/>
          <a:p>
            <a:pPr marL="0" indent="0" algn="l">
              <a:spcBef>
                <a:spcPts val="1800"/>
              </a:spcBef>
              <a:buNone/>
            </a:pPr>
            <a:r>
              <a:rPr lang="en-US" sz="4000" dirty="0"/>
              <a:t>National and Regional Committees offer workshops and resources:</a:t>
            </a:r>
          </a:p>
          <a:p>
            <a:pPr lvl="1">
              <a:spcBef>
                <a:spcPts val="1800"/>
              </a:spcBef>
            </a:pPr>
            <a:r>
              <a:rPr lang="en-US" sz="3600" dirty="0"/>
              <a:t>Systemic Change</a:t>
            </a:r>
          </a:p>
          <a:p>
            <a:pPr lvl="1">
              <a:spcBef>
                <a:spcPts val="1800"/>
              </a:spcBef>
            </a:pPr>
            <a:r>
              <a:rPr lang="en-US" sz="3600" dirty="0"/>
              <a:t>Voice for the Poor </a:t>
            </a:r>
          </a:p>
          <a:p>
            <a:pPr lvl="1">
              <a:spcBef>
                <a:spcPts val="1800"/>
              </a:spcBef>
            </a:pPr>
            <a:r>
              <a:rPr lang="en-US" sz="3600" dirty="0"/>
              <a:t>Diversity/Multicultural Issues</a:t>
            </a:r>
          </a:p>
          <a:p>
            <a:pPr lvl="1">
              <a:spcBef>
                <a:spcPts val="1800"/>
              </a:spcBef>
            </a:pPr>
            <a:r>
              <a:rPr lang="en-US" sz="3600" dirty="0"/>
              <a:t>Youth and Young Adults </a:t>
            </a:r>
          </a:p>
          <a:p>
            <a:pPr algn="l">
              <a:spcBef>
                <a:spcPts val="1800"/>
              </a:spcBef>
            </a:pPr>
            <a:endParaRPr lang="en-US" sz="4000" dirty="0"/>
          </a:p>
        </p:txBody>
      </p:sp>
    </p:spTree>
    <p:extLst>
      <p:ext uri="{BB962C8B-B14F-4D97-AF65-F5344CB8AC3E}">
        <p14:creationId xmlns:p14="http://schemas.microsoft.com/office/powerpoint/2010/main" val="80016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National Committees</a:t>
            </a:r>
          </a:p>
        </p:txBody>
      </p:sp>
      <p:sp>
        <p:nvSpPr>
          <p:cNvPr id="3" name="Content Placeholder 2"/>
          <p:cNvSpPr>
            <a:spLocks noGrp="1"/>
          </p:cNvSpPr>
          <p:nvPr>
            <p:ph idx="1"/>
          </p:nvPr>
        </p:nvSpPr>
        <p:spPr/>
        <p:txBody>
          <a:bodyPr>
            <a:noAutofit/>
          </a:bodyPr>
          <a:lstStyle/>
          <a:p>
            <a:pPr marL="0" indent="0">
              <a:spcBef>
                <a:spcPts val="0"/>
              </a:spcBef>
              <a:buNone/>
            </a:pPr>
            <a:r>
              <a:rPr lang="en-US" b="1" dirty="0"/>
              <a:t>Formation Committee</a:t>
            </a:r>
          </a:p>
          <a:p>
            <a:pPr marL="457200" lvl="1" indent="0">
              <a:spcBef>
                <a:spcPts val="0"/>
              </a:spcBef>
              <a:buNone/>
            </a:pPr>
            <a:r>
              <a:rPr lang="en-US" dirty="0"/>
              <a:t>Marge McGinley, Chair</a:t>
            </a:r>
          </a:p>
          <a:p>
            <a:pPr marL="0" indent="0">
              <a:spcBef>
                <a:spcPts val="600"/>
              </a:spcBef>
              <a:buNone/>
            </a:pPr>
            <a:r>
              <a:rPr lang="en-US" b="1" dirty="0"/>
              <a:t>Spirituality Committee</a:t>
            </a:r>
          </a:p>
          <a:p>
            <a:pPr marL="457200" lvl="1" indent="0">
              <a:spcBef>
                <a:spcPts val="0"/>
              </a:spcBef>
              <a:buNone/>
            </a:pPr>
            <a:r>
              <a:rPr lang="en-US" dirty="0"/>
              <a:t>Rita St. Pierre, Chair</a:t>
            </a:r>
          </a:p>
          <a:p>
            <a:pPr marL="0" indent="0">
              <a:spcBef>
                <a:spcPts val="600"/>
              </a:spcBef>
              <a:buNone/>
            </a:pPr>
            <a:r>
              <a:rPr lang="en-US" b="1" dirty="0"/>
              <a:t>Formation Delivery &amp; Renewal</a:t>
            </a:r>
          </a:p>
          <a:p>
            <a:pPr marL="457200" lvl="1" indent="0">
              <a:spcBef>
                <a:spcPts val="0"/>
              </a:spcBef>
              <a:buNone/>
            </a:pPr>
            <a:r>
              <a:rPr lang="en-US" dirty="0"/>
              <a:t>Lalo Rodela &amp; Deb Smith, Co-Chairs</a:t>
            </a:r>
          </a:p>
          <a:p>
            <a:pPr marL="0" indent="0">
              <a:spcBef>
                <a:spcPts val="600"/>
              </a:spcBef>
              <a:buNone/>
            </a:pPr>
            <a:r>
              <a:rPr lang="en-US" b="1" dirty="0"/>
              <a:t>Leadership Training Subcommittee</a:t>
            </a:r>
          </a:p>
          <a:p>
            <a:pPr marL="457200" lvl="1" indent="0">
              <a:spcBef>
                <a:spcPts val="0"/>
              </a:spcBef>
              <a:buNone/>
            </a:pPr>
            <a:r>
              <a:rPr lang="en-US" dirty="0"/>
              <a:t>Ray Sickinger, Chair</a:t>
            </a:r>
          </a:p>
          <a:p>
            <a:pPr marL="0" indent="0">
              <a:spcBef>
                <a:spcPts val="600"/>
              </a:spcBef>
              <a:buNone/>
            </a:pPr>
            <a:r>
              <a:rPr lang="en-US" b="1" dirty="0"/>
              <a:t>Hispanic/Latino Formation Subcommittee</a:t>
            </a:r>
          </a:p>
          <a:p>
            <a:pPr marL="457200" lvl="1" indent="0">
              <a:spcBef>
                <a:spcPts val="0"/>
              </a:spcBef>
              <a:buNone/>
            </a:pPr>
            <a:r>
              <a:rPr lang="en-US" dirty="0"/>
              <a:t>Sylvia Gonzalez, Chair</a:t>
            </a:r>
          </a:p>
        </p:txBody>
      </p:sp>
    </p:spTree>
    <p:extLst>
      <p:ext uri="{BB962C8B-B14F-4D97-AF65-F5344CB8AC3E}">
        <p14:creationId xmlns:p14="http://schemas.microsoft.com/office/powerpoint/2010/main" val="304960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0512-B687-4542-683B-04D8DA6BEF80}"/>
              </a:ext>
            </a:extLst>
          </p:cNvPr>
          <p:cNvSpPr>
            <a:spLocks noGrp="1"/>
          </p:cNvSpPr>
          <p:nvPr>
            <p:ph type="title"/>
          </p:nvPr>
        </p:nvSpPr>
        <p:spPr/>
        <p:txBody>
          <a:bodyPr/>
          <a:lstStyle/>
          <a:p>
            <a:r>
              <a:rPr lang="en-US" dirty="0"/>
              <a:t>Partners in Formation</a:t>
            </a:r>
          </a:p>
        </p:txBody>
      </p:sp>
      <p:sp>
        <p:nvSpPr>
          <p:cNvPr id="3" name="Content Placeholder 2">
            <a:extLst>
              <a:ext uri="{FF2B5EF4-FFF2-40B4-BE49-F238E27FC236}">
                <a16:creationId xmlns:a16="http://schemas.microsoft.com/office/drawing/2014/main" id="{8D191ECC-B9A9-6598-DA9A-B53CD26FB6F3}"/>
              </a:ext>
            </a:extLst>
          </p:cNvPr>
          <p:cNvSpPr>
            <a:spLocks noGrp="1"/>
          </p:cNvSpPr>
          <p:nvPr>
            <p:ph idx="1"/>
          </p:nvPr>
        </p:nvSpPr>
        <p:spPr/>
        <p:txBody>
          <a:bodyPr>
            <a:noAutofit/>
          </a:bodyPr>
          <a:lstStyle/>
          <a:p>
            <a:pPr marL="0" indent="0" defTabSz="884865">
              <a:lnSpc>
                <a:spcPct val="90000"/>
              </a:lnSpc>
              <a:spcBef>
                <a:spcPts val="968"/>
              </a:spcBef>
              <a:buNone/>
              <a:defRPr/>
            </a:pPr>
            <a:r>
              <a:rPr lang="en-US" sz="3200" b="1" dirty="0"/>
              <a:t>Spiritual Advisors </a:t>
            </a:r>
            <a:r>
              <a:rPr lang="en-US" sz="3200" dirty="0"/>
              <a:t>working with Regions, Councils, Districts and Conferences</a:t>
            </a:r>
          </a:p>
          <a:p>
            <a:pPr marL="0" indent="0" defTabSz="884865">
              <a:lnSpc>
                <a:spcPct val="90000"/>
              </a:lnSpc>
              <a:spcBef>
                <a:spcPts val="968"/>
              </a:spcBef>
              <a:buNone/>
              <a:defRPr/>
            </a:pPr>
            <a:endParaRPr lang="en-US" sz="3200" b="1" dirty="0">
              <a:latin typeface="Arial" panose="020B0604020202020204" pitchFamily="34" charset="0"/>
              <a:ea typeface="+mn-ea"/>
              <a:cs typeface="Arial" panose="020B0604020202020204" pitchFamily="34" charset="0"/>
            </a:endParaRPr>
          </a:p>
          <a:p>
            <a:pPr marL="0" indent="0" defTabSz="884865">
              <a:lnSpc>
                <a:spcPct val="90000"/>
              </a:lnSpc>
              <a:spcBef>
                <a:spcPts val="968"/>
              </a:spcBef>
              <a:buNone/>
              <a:defRPr/>
            </a:pPr>
            <a:r>
              <a:rPr lang="en-US" sz="3200" b="1" dirty="0">
                <a:latin typeface="Arial" panose="020B0604020202020204" pitchFamily="34" charset="0"/>
                <a:ea typeface="+mn-ea"/>
                <a:cs typeface="Arial" panose="020B0604020202020204" pitchFamily="34" charset="0"/>
              </a:rPr>
              <a:t>Rule, Part I, 3.13 states: </a:t>
            </a:r>
          </a:p>
          <a:p>
            <a:pPr marL="0" indent="0" defTabSz="884865">
              <a:lnSpc>
                <a:spcPct val="90000"/>
              </a:lnSpc>
              <a:spcBef>
                <a:spcPts val="968"/>
              </a:spcBef>
              <a:buNone/>
              <a:defRPr/>
            </a:pPr>
            <a:r>
              <a:rPr lang="en-US" sz="3200" dirty="0">
                <a:latin typeface="Arial" panose="020B0604020202020204" pitchFamily="34" charset="0"/>
                <a:ea typeface="+mn-ea"/>
                <a:cs typeface="Arial" panose="020B0604020202020204" pitchFamily="34" charset="0"/>
              </a:rPr>
              <a:t>Members of the Society are united in the same spirit of poverty and sharing.  They encourage one another to live a profound spiritual life and spirit of prayer.  For this purpose, the role of SPIRITUAL ADVISOR IS VERY IMPORTANT</a:t>
            </a:r>
            <a:endParaRPr lang="en-US" sz="3200" dirty="0"/>
          </a:p>
        </p:txBody>
      </p:sp>
    </p:spTree>
    <p:extLst>
      <p:ext uri="{BB962C8B-B14F-4D97-AF65-F5344CB8AC3E}">
        <p14:creationId xmlns:p14="http://schemas.microsoft.com/office/powerpoint/2010/main" val="239041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E912-7111-4A8A-A362-4513E530052E}"/>
              </a:ext>
            </a:extLst>
          </p:cNvPr>
          <p:cNvSpPr>
            <a:spLocks noGrp="1"/>
          </p:cNvSpPr>
          <p:nvPr>
            <p:ph type="title"/>
          </p:nvPr>
        </p:nvSpPr>
        <p:spPr/>
        <p:txBody>
          <a:bodyPr>
            <a:normAutofit/>
          </a:bodyPr>
          <a:lstStyle/>
          <a:p>
            <a:r>
              <a:rPr lang="en-US" dirty="0"/>
              <a:t>Spiritual Advisors</a:t>
            </a:r>
          </a:p>
        </p:txBody>
      </p:sp>
      <p:sp>
        <p:nvSpPr>
          <p:cNvPr id="3" name="Content Placeholder 2">
            <a:extLst>
              <a:ext uri="{FF2B5EF4-FFF2-40B4-BE49-F238E27FC236}">
                <a16:creationId xmlns:a16="http://schemas.microsoft.com/office/drawing/2014/main" id="{804DF598-F3BE-405C-9697-EEB2F654A221}"/>
              </a:ext>
            </a:extLst>
          </p:cNvPr>
          <p:cNvSpPr>
            <a:spLocks noGrp="1"/>
          </p:cNvSpPr>
          <p:nvPr>
            <p:ph idx="1"/>
          </p:nvPr>
        </p:nvSpPr>
        <p:spPr/>
        <p:txBody>
          <a:bodyPr>
            <a:normAutofit/>
          </a:bodyPr>
          <a:lstStyle/>
          <a:p>
            <a:pPr marL="0" indent="0" algn="l">
              <a:buNone/>
            </a:pPr>
            <a:r>
              <a:rPr lang="en-US" sz="3600" dirty="0"/>
              <a:t>Spiritual Advisors are animators of the Vincentian Charism.  Conference to Conference, Council to Council they promote “The Journey Together Towards Holiness”!!</a:t>
            </a:r>
          </a:p>
          <a:p>
            <a:pPr lvl="1"/>
            <a:r>
              <a:rPr lang="en-US" sz="3200" b="1" dirty="0">
                <a:ea typeface="Calibri" panose="020F0502020204030204" pitchFamily="34" charset="0"/>
              </a:rPr>
              <a:t>Commitment to the call and pursuit of Vincentian holiness.</a:t>
            </a:r>
          </a:p>
          <a:p>
            <a:pPr lvl="1"/>
            <a:r>
              <a:rPr lang="en-US" sz="3200" b="1" dirty="0">
                <a:ea typeface="Calibri" panose="020F0502020204030204" pitchFamily="34" charset="0"/>
              </a:rPr>
              <a:t>Value of lay ministry in the fulfillment of the mission of the Church.</a:t>
            </a:r>
          </a:p>
          <a:p>
            <a:pPr algn="l"/>
            <a:endParaRPr lang="en-US" sz="3600" b="1" dirty="0">
              <a:ea typeface="Calibri" panose="020F0502020204030204" pitchFamily="34" charset="0"/>
            </a:endParaRPr>
          </a:p>
          <a:p>
            <a:pPr algn="l"/>
            <a:endParaRPr lang="en-US" sz="3600" dirty="0"/>
          </a:p>
          <a:p>
            <a:pPr algn="l"/>
            <a:endParaRPr lang="en-US" sz="3600" dirty="0"/>
          </a:p>
        </p:txBody>
      </p:sp>
    </p:spTree>
    <p:extLst>
      <p:ext uri="{BB962C8B-B14F-4D97-AF65-F5344CB8AC3E}">
        <p14:creationId xmlns:p14="http://schemas.microsoft.com/office/powerpoint/2010/main" val="125961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63D16-6C6B-408A-8405-794D610676B8}"/>
              </a:ext>
            </a:extLst>
          </p:cNvPr>
          <p:cNvSpPr>
            <a:spLocks noGrp="1"/>
          </p:cNvSpPr>
          <p:nvPr>
            <p:ph type="title"/>
          </p:nvPr>
        </p:nvSpPr>
        <p:spPr/>
        <p:txBody>
          <a:bodyPr>
            <a:normAutofit/>
          </a:bodyPr>
          <a:lstStyle/>
          <a:p>
            <a:r>
              <a:rPr lang="en-US" dirty="0"/>
              <a:t>Spiritual Advisors</a:t>
            </a:r>
          </a:p>
        </p:txBody>
      </p:sp>
      <p:sp>
        <p:nvSpPr>
          <p:cNvPr id="3" name="Content Placeholder 2">
            <a:extLst>
              <a:ext uri="{FF2B5EF4-FFF2-40B4-BE49-F238E27FC236}">
                <a16:creationId xmlns:a16="http://schemas.microsoft.com/office/drawing/2014/main" id="{6D525258-9721-45F2-BED3-33C519F92E8F}"/>
              </a:ext>
            </a:extLst>
          </p:cNvPr>
          <p:cNvSpPr>
            <a:spLocks noGrp="1"/>
          </p:cNvSpPr>
          <p:nvPr>
            <p:ph idx="1"/>
          </p:nvPr>
        </p:nvSpPr>
        <p:spPr/>
        <p:txBody>
          <a:bodyPr>
            <a:normAutofit/>
          </a:bodyPr>
          <a:lstStyle/>
          <a:p>
            <a:pPr algn="l">
              <a:lnSpc>
                <a:spcPct val="115000"/>
              </a:lnSpc>
              <a:spcBef>
                <a:spcPts val="1200"/>
              </a:spcBef>
            </a:pPr>
            <a:r>
              <a:rPr lang="en-US" sz="3600" dirty="0">
                <a:ea typeface="Calibri" panose="020F0502020204030204" pitchFamily="34" charset="0"/>
              </a:rPr>
              <a:t>Importance of personal witness to living a spiritual life. </a:t>
            </a:r>
          </a:p>
          <a:p>
            <a:pPr algn="l" defTabSz="884865">
              <a:lnSpc>
                <a:spcPct val="90000"/>
              </a:lnSpc>
              <a:spcBef>
                <a:spcPts val="1200"/>
              </a:spcBef>
              <a:defRPr/>
            </a:pPr>
            <a:r>
              <a:rPr lang="en-US" sz="3600" dirty="0">
                <a:solidFill>
                  <a:prstClr val="black">
                    <a:lumMod val="85000"/>
                    <a:lumOff val="15000"/>
                  </a:prstClr>
                </a:solidFill>
                <a:ea typeface="Calibri" panose="020F0502020204030204" pitchFamily="34" charset="0"/>
              </a:rPr>
              <a:t>Importance of direct service to the needy and being a member of a Conference</a:t>
            </a:r>
            <a:endParaRPr lang="en-US" sz="3600" dirty="0">
              <a:solidFill>
                <a:prstClr val="black">
                  <a:lumMod val="85000"/>
                  <a:lumOff val="15000"/>
                </a:prstClr>
              </a:solidFill>
              <a:ea typeface="+mn-ea"/>
            </a:endParaRPr>
          </a:p>
          <a:p>
            <a:pPr algn="l" defTabSz="884865">
              <a:lnSpc>
                <a:spcPct val="115000"/>
              </a:lnSpc>
              <a:spcBef>
                <a:spcPts val="1200"/>
              </a:spcBef>
              <a:defRPr/>
            </a:pPr>
            <a:r>
              <a:rPr lang="en-US" sz="3600" dirty="0">
                <a:solidFill>
                  <a:prstClr val="black">
                    <a:lumMod val="85000"/>
                    <a:lumOff val="15000"/>
                  </a:prstClr>
                </a:solidFill>
                <a:ea typeface="Calibri" panose="020F0502020204030204" pitchFamily="34" charset="0"/>
              </a:rPr>
              <a:t>Teachings of the Catholic Church including its Social Teachings.</a:t>
            </a:r>
          </a:p>
          <a:p>
            <a:pPr defTabSz="884865">
              <a:lnSpc>
                <a:spcPct val="115000"/>
              </a:lnSpc>
              <a:spcBef>
                <a:spcPts val="1200"/>
              </a:spcBef>
              <a:defRPr/>
            </a:pPr>
            <a:endParaRPr lang="en-US" sz="3600" dirty="0">
              <a:solidFill>
                <a:prstClr val="black">
                  <a:lumMod val="85000"/>
                  <a:lumOff val="15000"/>
                </a:prstClr>
              </a:solidFill>
              <a:ea typeface="Calibri" panose="020F0502020204030204" pitchFamily="34" charset="0"/>
            </a:endParaRPr>
          </a:p>
          <a:p>
            <a:pPr algn="l">
              <a:lnSpc>
                <a:spcPct val="115000"/>
              </a:lnSpc>
              <a:spcBef>
                <a:spcPts val="1200"/>
              </a:spcBef>
            </a:pPr>
            <a:endParaRPr lang="en-US" sz="3600" dirty="0">
              <a:ea typeface="Calibri" panose="020F0502020204030204" pitchFamily="34" charset="0"/>
            </a:endParaRPr>
          </a:p>
          <a:p>
            <a:pPr algn="l">
              <a:spcBef>
                <a:spcPts val="1200"/>
              </a:spcBef>
            </a:pPr>
            <a:endParaRPr lang="en-US" sz="3600" dirty="0"/>
          </a:p>
        </p:txBody>
      </p:sp>
    </p:spTree>
    <p:extLst>
      <p:ext uri="{BB962C8B-B14F-4D97-AF65-F5344CB8AC3E}">
        <p14:creationId xmlns:p14="http://schemas.microsoft.com/office/powerpoint/2010/main" val="218271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53E5-9351-6429-DBF4-EA549D3A7265}"/>
              </a:ext>
            </a:extLst>
          </p:cNvPr>
          <p:cNvSpPr>
            <a:spLocks noGrp="1"/>
          </p:cNvSpPr>
          <p:nvPr>
            <p:ph type="title"/>
          </p:nvPr>
        </p:nvSpPr>
        <p:spPr/>
        <p:txBody>
          <a:bodyPr>
            <a:normAutofit/>
          </a:bodyPr>
          <a:lstStyle/>
          <a:p>
            <a:r>
              <a:rPr lang="en-US" dirty="0"/>
              <a:t>Formator Roles</a:t>
            </a:r>
          </a:p>
        </p:txBody>
      </p:sp>
      <p:sp>
        <p:nvSpPr>
          <p:cNvPr id="3" name="Content Placeholder 2">
            <a:extLst>
              <a:ext uri="{FF2B5EF4-FFF2-40B4-BE49-F238E27FC236}">
                <a16:creationId xmlns:a16="http://schemas.microsoft.com/office/drawing/2014/main" id="{4818CA39-8DD4-12C7-182C-4CDE8D5E5C9D}"/>
              </a:ext>
            </a:extLst>
          </p:cNvPr>
          <p:cNvSpPr>
            <a:spLocks noGrp="1"/>
          </p:cNvSpPr>
          <p:nvPr>
            <p:ph idx="1"/>
          </p:nvPr>
        </p:nvSpPr>
        <p:spPr>
          <a:xfrm>
            <a:off x="609600" y="1992923"/>
            <a:ext cx="11049000" cy="3779334"/>
          </a:xfrm>
        </p:spPr>
        <p:txBody>
          <a:bodyPr>
            <a:normAutofit/>
          </a:bodyPr>
          <a:lstStyle/>
          <a:p>
            <a:pPr marL="0" indent="0">
              <a:spcBef>
                <a:spcPts val="3600"/>
              </a:spcBef>
              <a:buNone/>
            </a:pPr>
            <a:r>
              <a:rPr lang="en-US" sz="4000" dirty="0"/>
              <a:t>Regional and Council Formators</a:t>
            </a:r>
          </a:p>
          <a:p>
            <a:pPr marL="0" indent="0">
              <a:spcBef>
                <a:spcPts val="3600"/>
              </a:spcBef>
              <a:buNone/>
            </a:pPr>
            <a:r>
              <a:rPr lang="en-US" sz="4000" dirty="0"/>
              <a:t>Ozanam Orientation Formators and Presenters</a:t>
            </a:r>
          </a:p>
        </p:txBody>
      </p:sp>
    </p:spTree>
    <p:extLst>
      <p:ext uri="{BB962C8B-B14F-4D97-AF65-F5344CB8AC3E}">
        <p14:creationId xmlns:p14="http://schemas.microsoft.com/office/powerpoint/2010/main" val="254557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300B-EB76-431F-9DDB-0B4331771572}"/>
              </a:ext>
            </a:extLst>
          </p:cNvPr>
          <p:cNvSpPr>
            <a:spLocks noGrp="1"/>
          </p:cNvSpPr>
          <p:nvPr>
            <p:ph type="title"/>
          </p:nvPr>
        </p:nvSpPr>
        <p:spPr/>
        <p:txBody>
          <a:bodyPr>
            <a:normAutofit/>
          </a:bodyPr>
          <a:lstStyle/>
          <a:p>
            <a:r>
              <a:rPr lang="en-US" dirty="0"/>
              <a:t>Council Formation Coordinator</a:t>
            </a:r>
          </a:p>
        </p:txBody>
      </p:sp>
      <p:sp>
        <p:nvSpPr>
          <p:cNvPr id="3" name="Content Placeholder 2">
            <a:extLst>
              <a:ext uri="{FF2B5EF4-FFF2-40B4-BE49-F238E27FC236}">
                <a16:creationId xmlns:a16="http://schemas.microsoft.com/office/drawing/2014/main" id="{98F2695D-3D14-4E6C-82CE-C0449279DAAC}"/>
              </a:ext>
            </a:extLst>
          </p:cNvPr>
          <p:cNvSpPr>
            <a:spLocks noGrp="1"/>
          </p:cNvSpPr>
          <p:nvPr>
            <p:ph idx="1"/>
          </p:nvPr>
        </p:nvSpPr>
        <p:spPr/>
        <p:txBody>
          <a:bodyPr>
            <a:noAutofit/>
          </a:bodyPr>
          <a:lstStyle/>
          <a:p>
            <a:pPr marL="442432" indent="-442432" algn="l">
              <a:buFont typeface="Arial" panose="020B0604020202020204" pitchFamily="34" charset="0"/>
              <a:buChar char="•"/>
            </a:pPr>
            <a:r>
              <a:rPr lang="en-US" sz="2600" dirty="0"/>
              <a:t>Creates Council Formation Committee and Plan and Annual Report</a:t>
            </a:r>
          </a:p>
          <a:p>
            <a:pPr marL="442432" indent="-442432" algn="l">
              <a:buFont typeface="Arial" panose="020B0604020202020204" pitchFamily="34" charset="0"/>
              <a:buChar char="•"/>
            </a:pPr>
            <a:r>
              <a:rPr lang="en-US" sz="2600" dirty="0"/>
              <a:t>Provides formation and training and assures Conference Spiritual Advisors for every conference in collaboration with Council Spiritual advisor</a:t>
            </a:r>
          </a:p>
          <a:p>
            <a:pPr marL="442432" indent="-442432" algn="l">
              <a:buFont typeface="Arial" panose="020B0604020202020204" pitchFamily="34" charset="0"/>
              <a:buChar char="•"/>
            </a:pPr>
            <a:r>
              <a:rPr lang="en-US" sz="2600" dirty="0"/>
              <a:t>Ozanam Orientation Formator</a:t>
            </a:r>
          </a:p>
          <a:p>
            <a:pPr marL="442432" indent="-442432" algn="l">
              <a:buFont typeface="Arial" panose="020B0604020202020204" pitchFamily="34" charset="0"/>
              <a:buChar char="•"/>
            </a:pPr>
            <a:r>
              <a:rPr lang="en-US" sz="2600" dirty="0"/>
              <a:t>Assures recruitment of Ozanam Orientation Formators and Presenters in collaboration with Council Ozanam Orientation Leaders</a:t>
            </a:r>
          </a:p>
          <a:p>
            <a:pPr marL="442432" indent="-442432" algn="l">
              <a:buFont typeface="Arial" panose="020B0604020202020204" pitchFamily="34" charset="0"/>
              <a:buChar char="•"/>
            </a:pPr>
            <a:r>
              <a:rPr lang="en-US" sz="2600" dirty="0"/>
              <a:t>Offers ongoing formation for Systemic Change initiatives, Diversity, Advocacy, Leadership</a:t>
            </a:r>
          </a:p>
          <a:p>
            <a:pPr marL="442432" indent="-442432" algn="l">
              <a:buFont typeface="Arial" panose="020B0604020202020204" pitchFamily="34" charset="0"/>
              <a:buChar char="•"/>
            </a:pPr>
            <a:endParaRPr lang="en-US" sz="2600" dirty="0"/>
          </a:p>
          <a:p>
            <a:pPr marL="442432" indent="-442432" algn="l">
              <a:buFont typeface="Arial" panose="020B0604020202020204" pitchFamily="34" charset="0"/>
              <a:buChar char="•"/>
            </a:pPr>
            <a:endParaRPr lang="en-US" sz="2600" dirty="0"/>
          </a:p>
          <a:p>
            <a:pPr algn="l"/>
            <a:endParaRPr lang="en-US" sz="2600" dirty="0"/>
          </a:p>
          <a:p>
            <a:pPr marL="442432" indent="-442432" algn="l">
              <a:buFont typeface="Arial" panose="020B0604020202020204" pitchFamily="34" charset="0"/>
              <a:buChar char="•"/>
            </a:pPr>
            <a:endParaRPr lang="en-US" sz="2600" dirty="0"/>
          </a:p>
        </p:txBody>
      </p:sp>
    </p:spTree>
    <p:extLst>
      <p:ext uri="{BB962C8B-B14F-4D97-AF65-F5344CB8AC3E}">
        <p14:creationId xmlns:p14="http://schemas.microsoft.com/office/powerpoint/2010/main" val="223451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740F-A2FB-4C50-BF6B-4C6642233D68}"/>
              </a:ext>
            </a:extLst>
          </p:cNvPr>
          <p:cNvSpPr>
            <a:spLocks noGrp="1"/>
          </p:cNvSpPr>
          <p:nvPr>
            <p:ph type="title"/>
          </p:nvPr>
        </p:nvSpPr>
        <p:spPr/>
        <p:txBody>
          <a:bodyPr>
            <a:normAutofit/>
          </a:bodyPr>
          <a:lstStyle/>
          <a:p>
            <a:r>
              <a:rPr lang="en-US" dirty="0"/>
              <a:t>Council Ozanam Orientation Leader</a:t>
            </a:r>
          </a:p>
        </p:txBody>
      </p:sp>
      <p:sp>
        <p:nvSpPr>
          <p:cNvPr id="3" name="Content Placeholder 2">
            <a:extLst>
              <a:ext uri="{FF2B5EF4-FFF2-40B4-BE49-F238E27FC236}">
                <a16:creationId xmlns:a16="http://schemas.microsoft.com/office/drawing/2014/main" id="{68F7BA4B-163F-44A2-BC3C-53B5AF94816C}"/>
              </a:ext>
            </a:extLst>
          </p:cNvPr>
          <p:cNvSpPr>
            <a:spLocks noGrp="1"/>
          </p:cNvSpPr>
          <p:nvPr>
            <p:ph idx="1"/>
          </p:nvPr>
        </p:nvSpPr>
        <p:spPr/>
        <p:txBody>
          <a:bodyPr>
            <a:normAutofit/>
          </a:bodyPr>
          <a:lstStyle/>
          <a:p>
            <a:pPr marL="442432" indent="-442432" algn="l">
              <a:buFont typeface="Arial" panose="020B0604020202020204" pitchFamily="34" charset="0"/>
              <a:buChar char="•"/>
            </a:pPr>
            <a:r>
              <a:rPr lang="en-US" sz="3200" dirty="0"/>
              <a:t>Must be an Ozanam Orientation Formator</a:t>
            </a:r>
          </a:p>
          <a:p>
            <a:pPr marL="442432" indent="-442432" algn="l">
              <a:buFont typeface="Arial" panose="020B0604020202020204" pitchFamily="34" charset="0"/>
              <a:buChar char="•"/>
            </a:pPr>
            <a:r>
              <a:rPr lang="en-US" sz="3200" dirty="0"/>
              <a:t>Trains and mentors OO Council Formators</a:t>
            </a:r>
          </a:p>
          <a:p>
            <a:pPr marL="442432" indent="-442432" algn="l">
              <a:buFont typeface="Arial" panose="020B0604020202020204" pitchFamily="34" charset="0"/>
              <a:buChar char="•"/>
            </a:pPr>
            <a:r>
              <a:rPr lang="en-US" sz="3200" dirty="0"/>
              <a:t>Oversight of ordering and distribution of OO resources</a:t>
            </a:r>
          </a:p>
          <a:p>
            <a:pPr marL="442432" indent="-442432" algn="l">
              <a:buFont typeface="Arial" panose="020B0604020202020204" pitchFamily="34" charset="0"/>
              <a:buChar char="•"/>
            </a:pPr>
            <a:r>
              <a:rPr lang="en-US" sz="3200" dirty="0"/>
              <a:t>Assures accurate list of OO Formators and Presenters and attendees entered into National Member Portal</a:t>
            </a:r>
          </a:p>
          <a:p>
            <a:pPr marL="442432" indent="-442432" algn="l">
              <a:buFont typeface="Arial" panose="020B0604020202020204" pitchFamily="34" charset="0"/>
              <a:buChar char="•"/>
            </a:pPr>
            <a:r>
              <a:rPr lang="en-US" sz="3200" dirty="0"/>
              <a:t>Submits annual report to the Regional OO leader</a:t>
            </a:r>
          </a:p>
        </p:txBody>
      </p:sp>
    </p:spTree>
    <p:extLst>
      <p:ext uri="{BB962C8B-B14F-4D97-AF65-F5344CB8AC3E}">
        <p14:creationId xmlns:p14="http://schemas.microsoft.com/office/powerpoint/2010/main" val="136701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BCE9-90A2-4A40-A68B-EBEF24158F64}"/>
              </a:ext>
            </a:extLst>
          </p:cNvPr>
          <p:cNvSpPr>
            <a:spLocks noGrp="1"/>
          </p:cNvSpPr>
          <p:nvPr>
            <p:ph type="title"/>
          </p:nvPr>
        </p:nvSpPr>
        <p:spPr/>
        <p:txBody>
          <a:bodyPr>
            <a:normAutofit fontScale="90000"/>
          </a:bodyPr>
          <a:lstStyle/>
          <a:p>
            <a:r>
              <a:rPr lang="en-US" dirty="0"/>
              <a:t>Ozanam Orientation is the Foundation</a:t>
            </a:r>
          </a:p>
        </p:txBody>
      </p:sp>
      <p:sp>
        <p:nvSpPr>
          <p:cNvPr id="3" name="Content Placeholder 2">
            <a:extLst>
              <a:ext uri="{FF2B5EF4-FFF2-40B4-BE49-F238E27FC236}">
                <a16:creationId xmlns:a16="http://schemas.microsoft.com/office/drawing/2014/main" id="{C25DBB98-2D95-4FCD-98A4-F731CE2C9597}"/>
              </a:ext>
            </a:extLst>
          </p:cNvPr>
          <p:cNvSpPr>
            <a:spLocks noGrp="1"/>
          </p:cNvSpPr>
          <p:nvPr>
            <p:ph idx="1"/>
          </p:nvPr>
        </p:nvSpPr>
        <p:spPr/>
        <p:txBody>
          <a:bodyPr>
            <a:normAutofit/>
          </a:bodyPr>
          <a:lstStyle/>
          <a:p>
            <a:pPr>
              <a:spcBef>
                <a:spcPts val="1800"/>
              </a:spcBef>
            </a:pPr>
            <a:r>
              <a:rPr lang="en-US" sz="3200" dirty="0"/>
              <a:t> The </a:t>
            </a:r>
            <a:r>
              <a:rPr lang="x-none" sz="3200" dirty="0"/>
              <a:t>National Ozanam Orientation Program, the basic formation program for all Vincentians is offered to every active</a:t>
            </a:r>
            <a:r>
              <a:rPr lang="en-US" sz="3200" dirty="0"/>
              <a:t>,</a:t>
            </a:r>
            <a:r>
              <a:rPr lang="x-none" sz="3200" dirty="0"/>
              <a:t> associate and new member of the Society.  </a:t>
            </a:r>
            <a:endParaRPr lang="en-US" sz="3200" dirty="0"/>
          </a:p>
          <a:p>
            <a:pPr>
              <a:spcBef>
                <a:spcPts val="1800"/>
              </a:spcBef>
            </a:pPr>
            <a:r>
              <a:rPr lang="en-US" sz="3200" dirty="0"/>
              <a:t>The </a:t>
            </a:r>
            <a:r>
              <a:rPr lang="x-none" sz="3200" dirty="0"/>
              <a:t>Regional and Council </a:t>
            </a:r>
            <a:r>
              <a:rPr lang="en-US" sz="3200" dirty="0"/>
              <a:t>Ozanam Orientation Formators train and Commission </a:t>
            </a:r>
            <a:r>
              <a:rPr lang="x-none" sz="3200" dirty="0"/>
              <a:t>Formators and Presenters to conduct the Ozanam Orientation.  </a:t>
            </a:r>
            <a:endParaRPr lang="en-US" sz="3200" dirty="0"/>
          </a:p>
        </p:txBody>
      </p:sp>
    </p:spTree>
    <p:extLst>
      <p:ext uri="{BB962C8B-B14F-4D97-AF65-F5344CB8AC3E}">
        <p14:creationId xmlns:p14="http://schemas.microsoft.com/office/powerpoint/2010/main" val="3005464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AC6C-F01F-431C-814E-FEF4DB362B68}"/>
              </a:ext>
            </a:extLst>
          </p:cNvPr>
          <p:cNvSpPr>
            <a:spLocks noGrp="1"/>
          </p:cNvSpPr>
          <p:nvPr>
            <p:ph type="title"/>
          </p:nvPr>
        </p:nvSpPr>
        <p:spPr/>
        <p:txBody>
          <a:bodyPr>
            <a:normAutofit/>
          </a:bodyPr>
          <a:lstStyle/>
          <a:p>
            <a:r>
              <a:rPr lang="en-US" dirty="0"/>
              <a:t>National Resolution - 2011</a:t>
            </a:r>
          </a:p>
        </p:txBody>
      </p:sp>
      <p:sp>
        <p:nvSpPr>
          <p:cNvPr id="4" name="Content Placeholder 3">
            <a:extLst>
              <a:ext uri="{FF2B5EF4-FFF2-40B4-BE49-F238E27FC236}">
                <a16:creationId xmlns:a16="http://schemas.microsoft.com/office/drawing/2014/main" id="{76D1C317-B268-4CA5-BE1F-A5D569145193}"/>
              </a:ext>
            </a:extLst>
          </p:cNvPr>
          <p:cNvSpPr>
            <a:spLocks noGrp="1"/>
          </p:cNvSpPr>
          <p:nvPr>
            <p:ph idx="1"/>
          </p:nvPr>
        </p:nvSpPr>
        <p:spPr/>
        <p:txBody>
          <a:bodyPr>
            <a:normAutofit/>
          </a:bodyPr>
          <a:lstStyle/>
          <a:p>
            <a:pPr marL="0" indent="0" algn="l">
              <a:buNone/>
            </a:pPr>
            <a:r>
              <a:rPr lang="en-US" b="1" dirty="0"/>
              <a:t>A Resolution to establish the Ozanam Orientation as required for new active members, all Officers, and Spiritual Advisors in the Society.</a:t>
            </a:r>
          </a:p>
          <a:p>
            <a:pPr algn="l"/>
            <a:r>
              <a:rPr lang="en-US" dirty="0"/>
              <a:t>All new active members must attend Ozanam Orientation within one year.</a:t>
            </a:r>
          </a:p>
          <a:p>
            <a:pPr algn="l"/>
            <a:r>
              <a:rPr lang="en-US" dirty="0"/>
              <a:t>All existing members of the Society should be required by their Councils to attend an Ozanam Orientation in order to reacquaint themselves with the “spirituality and heritage” of the Society and prepare themselves to enter the “Vincentian Pathway” process .</a:t>
            </a:r>
          </a:p>
          <a:p>
            <a:pPr algn="l"/>
            <a:endParaRPr lang="en-US" dirty="0"/>
          </a:p>
          <a:p>
            <a:pPr algn="l"/>
            <a:endParaRPr lang="en-US" dirty="0"/>
          </a:p>
        </p:txBody>
      </p:sp>
    </p:spTree>
    <p:extLst>
      <p:ext uri="{BB962C8B-B14F-4D97-AF65-F5344CB8AC3E}">
        <p14:creationId xmlns:p14="http://schemas.microsoft.com/office/powerpoint/2010/main" val="389469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otball Shape Clip Art at Clker.com - vector clip art online, royalty free  &amp;amp; public domain">
            <a:extLst>
              <a:ext uri="{FF2B5EF4-FFF2-40B4-BE49-F238E27FC236}">
                <a16:creationId xmlns:a16="http://schemas.microsoft.com/office/drawing/2014/main" id="{1640736F-86DE-4A97-876D-5A38EFC1E13D}"/>
              </a:ext>
            </a:extLst>
          </p:cNvPr>
          <p:cNvPicPr>
            <a:picLocks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200000">
            <a:off x="4154434" y="2601051"/>
            <a:ext cx="3995928" cy="21330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C4AF0A-BF90-4692-818D-FD49D2436179}"/>
              </a:ext>
            </a:extLst>
          </p:cNvPr>
          <p:cNvSpPr>
            <a:spLocks noGrp="1"/>
          </p:cNvSpPr>
          <p:nvPr>
            <p:ph type="title"/>
          </p:nvPr>
        </p:nvSpPr>
        <p:spPr/>
        <p:txBody>
          <a:bodyPr/>
          <a:lstStyle/>
          <a:p>
            <a:r>
              <a:rPr lang="en-US" dirty="0"/>
              <a:t>The First Step on the Pathway</a:t>
            </a:r>
          </a:p>
        </p:txBody>
      </p:sp>
      <p:sp>
        <p:nvSpPr>
          <p:cNvPr id="3" name="TextBox 2">
            <a:extLst>
              <a:ext uri="{FF2B5EF4-FFF2-40B4-BE49-F238E27FC236}">
                <a16:creationId xmlns:a16="http://schemas.microsoft.com/office/drawing/2014/main" id="{46CB9595-4489-44EA-932D-6C2C2E3F7D38}"/>
              </a:ext>
            </a:extLst>
          </p:cNvPr>
          <p:cNvSpPr txBox="1"/>
          <p:nvPr/>
        </p:nvSpPr>
        <p:spPr>
          <a:xfrm>
            <a:off x="2279148" y="3195237"/>
            <a:ext cx="3452117" cy="923330"/>
          </a:xfrm>
          <a:prstGeom prst="rect">
            <a:avLst/>
          </a:prstGeom>
          <a:noFill/>
        </p:spPr>
        <p:txBody>
          <a:bodyPr wrap="square" rtlCol="0">
            <a:spAutoFit/>
          </a:bodyPr>
          <a:lstStyle/>
          <a:p>
            <a:pPr algn="ctr"/>
            <a:r>
              <a:rPr lang="en-US" sz="5400" dirty="0">
                <a:latin typeface="Century Gothic" panose="020B0502020202020204" pitchFamily="34" charset="0"/>
              </a:rPr>
              <a:t>Ozanam</a:t>
            </a:r>
          </a:p>
        </p:txBody>
      </p:sp>
      <p:sp>
        <p:nvSpPr>
          <p:cNvPr id="4" name="TextBox 3">
            <a:extLst>
              <a:ext uri="{FF2B5EF4-FFF2-40B4-BE49-F238E27FC236}">
                <a16:creationId xmlns:a16="http://schemas.microsoft.com/office/drawing/2014/main" id="{30C91DED-45A7-479A-97FD-F8B39D49A2B0}"/>
              </a:ext>
            </a:extLst>
          </p:cNvPr>
          <p:cNvSpPr txBox="1"/>
          <p:nvPr/>
        </p:nvSpPr>
        <p:spPr>
          <a:xfrm>
            <a:off x="4970978" y="3195237"/>
            <a:ext cx="4982967" cy="923330"/>
          </a:xfrm>
          <a:prstGeom prst="rect">
            <a:avLst/>
          </a:prstGeom>
          <a:noFill/>
        </p:spPr>
        <p:txBody>
          <a:bodyPr wrap="square" rtlCol="0">
            <a:spAutoFit/>
          </a:bodyPr>
          <a:lstStyle/>
          <a:p>
            <a:pPr algn="ctr"/>
            <a:r>
              <a:rPr lang="en-US" sz="5400" dirty="0">
                <a:latin typeface="Century Gothic" panose="020B0502020202020204" pitchFamily="34" charset="0"/>
              </a:rPr>
              <a:t>Orientation</a:t>
            </a:r>
          </a:p>
        </p:txBody>
      </p:sp>
      <p:sp>
        <p:nvSpPr>
          <p:cNvPr id="6" name="Oval 5">
            <a:extLst>
              <a:ext uri="{FF2B5EF4-FFF2-40B4-BE49-F238E27FC236}">
                <a16:creationId xmlns:a16="http://schemas.microsoft.com/office/drawing/2014/main" id="{39B20CE6-E6B1-4CE3-B39E-79E2871990C3}"/>
              </a:ext>
            </a:extLst>
          </p:cNvPr>
          <p:cNvSpPr/>
          <p:nvPr/>
        </p:nvSpPr>
        <p:spPr>
          <a:xfrm>
            <a:off x="3499761"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6DF6BDC-5D57-4BB9-A5DD-AE9254EFBA99}"/>
              </a:ext>
            </a:extLst>
          </p:cNvPr>
          <p:cNvSpPr/>
          <p:nvPr/>
        </p:nvSpPr>
        <p:spPr>
          <a:xfrm>
            <a:off x="462572" y="1256602"/>
            <a:ext cx="4800600" cy="4800600"/>
          </a:xfrm>
          <a:prstGeom prst="ellipse">
            <a:avLst/>
          </a:prstGeom>
          <a:noFill/>
          <a:ln w="76200">
            <a:solidFill>
              <a:srgbClr val="006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FC1C9C-89A4-466E-9A61-1CFD0D4EE4C4}"/>
              </a:ext>
            </a:extLst>
          </p:cNvPr>
          <p:cNvSpPr txBox="1"/>
          <p:nvPr/>
        </p:nvSpPr>
        <p:spPr>
          <a:xfrm rot="16200000">
            <a:off x="2294691" y="2495887"/>
            <a:ext cx="3243154" cy="2339165"/>
          </a:xfrm>
          <a:prstGeom prst="rect">
            <a:avLst/>
          </a:prstGeom>
          <a:noFill/>
        </p:spPr>
        <p:txBody>
          <a:bodyPr wrap="square" rtlCol="0">
            <a:prstTxWarp prst="textArchUp">
              <a:avLst/>
            </a:prstTxWarp>
            <a:spAutoFit/>
          </a:bodyPr>
          <a:lstStyle/>
          <a:p>
            <a:pPr algn="ctr"/>
            <a:r>
              <a:rPr lang="en-US" sz="3600" b="1" dirty="0">
                <a:latin typeface="Century Gothic" panose="020B0502020202020204" pitchFamily="34" charset="0"/>
              </a:rPr>
              <a:t>SPIRITUAL</a:t>
            </a:r>
          </a:p>
        </p:txBody>
      </p:sp>
      <p:sp>
        <p:nvSpPr>
          <p:cNvPr id="9" name="TextBox 8">
            <a:extLst>
              <a:ext uri="{FF2B5EF4-FFF2-40B4-BE49-F238E27FC236}">
                <a16:creationId xmlns:a16="http://schemas.microsoft.com/office/drawing/2014/main" id="{17F0BBA9-2F28-4EEE-B970-0C556B2FD9CE}"/>
              </a:ext>
            </a:extLst>
          </p:cNvPr>
          <p:cNvSpPr txBox="1"/>
          <p:nvPr/>
        </p:nvSpPr>
        <p:spPr>
          <a:xfrm rot="5400000">
            <a:off x="6980350" y="2598921"/>
            <a:ext cx="3023010" cy="2133100"/>
          </a:xfrm>
          <a:prstGeom prst="rect">
            <a:avLst/>
          </a:prstGeom>
          <a:noFill/>
        </p:spPr>
        <p:txBody>
          <a:bodyPr wrap="square" rtlCol="0">
            <a:prstTxWarp prst="textArchUp">
              <a:avLst>
                <a:gd name="adj" fmla="val 11294329"/>
              </a:avLst>
            </a:prstTxWarp>
            <a:spAutoFit/>
          </a:bodyPr>
          <a:lstStyle/>
          <a:p>
            <a:pPr algn="ctr"/>
            <a:r>
              <a:rPr lang="en-US" sz="3600" b="1" dirty="0">
                <a:latin typeface="Century Gothic" panose="020B0502020202020204" pitchFamily="34" charset="0"/>
              </a:rPr>
              <a:t>INTELLECTUAL</a:t>
            </a:r>
          </a:p>
        </p:txBody>
      </p:sp>
    </p:spTree>
    <p:extLst>
      <p:ext uri="{BB962C8B-B14F-4D97-AF65-F5344CB8AC3E}">
        <p14:creationId xmlns:p14="http://schemas.microsoft.com/office/powerpoint/2010/main" val="258355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ppt_w</p:attrName>
                                        </p:attrNameLst>
                                      </p:cBhvr>
                                      <p:tavLst>
                                        <p:tav tm="0">
                                          <p:val>
                                            <p:fltVal val="0"/>
                                          </p:val>
                                        </p:tav>
                                        <p:tav tm="100000">
                                          <p:val>
                                            <p:strVal val="#ppt_w"/>
                                          </p:val>
                                        </p:tav>
                                      </p:tavLst>
                                    </p:anim>
                                    <p:anim calcmode="lin" valueType="num">
                                      <p:cBhvr>
                                        <p:cTn id="13" dur="2000" fill="hold"/>
                                        <p:tgtEl>
                                          <p:spTgt spid="7"/>
                                        </p:tgtEl>
                                        <p:attrNameLst>
                                          <p:attrName>ppt_h</p:attrName>
                                        </p:attrNameLst>
                                      </p:cBhvr>
                                      <p:tavLst>
                                        <p:tav tm="0">
                                          <p:val>
                                            <p:fltVal val="0"/>
                                          </p:val>
                                        </p:tav>
                                        <p:tav tm="100000">
                                          <p:val>
                                            <p:strVal val="#ppt_h"/>
                                          </p:val>
                                        </p:tav>
                                      </p:tavLst>
                                    </p:anim>
                                    <p:animEffect transition="in" filter="fade">
                                      <p:cBhvr>
                                        <p:cTn id="14" dur="2000"/>
                                        <p:tgtEl>
                                          <p:spTgt spid="7"/>
                                        </p:tgtEl>
                                      </p:cBhvr>
                                    </p:animEffect>
                                  </p:childTnLst>
                                </p:cTn>
                              </p:par>
                            </p:childTnLst>
                          </p:cTn>
                        </p:par>
                        <p:par>
                          <p:cTn id="15" fill="hold">
                            <p:stCondLst>
                              <p:cond delay="2000"/>
                            </p:stCondLst>
                            <p:childTnLst>
                              <p:par>
                                <p:cTn id="16" presetID="42" presetClass="path" presetSubtype="0" fill="hold" grpId="1" nodeType="afterEffect">
                                  <p:stCondLst>
                                    <p:cond delay="0"/>
                                  </p:stCondLst>
                                  <p:childTnLst>
                                    <p:animMotion origin="layout" path="M -4.375E-6 -3.33333E-6 L 0.128 -0.00023 " pathEditMode="relative" rAng="0" ptsTypes="AA">
                                      <p:cBhvr>
                                        <p:cTn id="17" dur="2000" fill="hold"/>
                                        <p:tgtEl>
                                          <p:spTgt spid="6"/>
                                        </p:tgtEl>
                                        <p:attrNameLst>
                                          <p:attrName>ppt_x</p:attrName>
                                          <p:attrName>ppt_y</p:attrName>
                                        </p:attrNameLst>
                                      </p:cBhvr>
                                      <p:rCtr x="6055" y="139"/>
                                    </p:animMotion>
                                  </p:childTnLst>
                                </p:cTn>
                              </p:par>
                              <p:par>
                                <p:cTn id="18" presetID="42" presetClass="path" presetSubtype="0" fill="hold" grpId="1" nodeType="withEffect">
                                  <p:stCondLst>
                                    <p:cond delay="0"/>
                                  </p:stCondLst>
                                  <p:childTnLst>
                                    <p:animMotion origin="layout" path="M 4.375E-6 -3.33333E-6 L 0.16289 0.00162 " pathEditMode="relative" rAng="0" ptsTypes="AA">
                                      <p:cBhvr>
                                        <p:cTn id="19" dur="2000" fill="hold"/>
                                        <p:tgtEl>
                                          <p:spTgt spid="7"/>
                                        </p:tgtEl>
                                        <p:attrNameLst>
                                          <p:attrName>ppt_x</p:attrName>
                                          <p:attrName>ppt_y</p:attrName>
                                        </p:attrNameLst>
                                      </p:cBhvr>
                                      <p:rCtr x="8138" y="69"/>
                                    </p:animMotion>
                                  </p:childTnLst>
                                </p:cTn>
                              </p:par>
                              <p:par>
                                <p:cTn id="20" presetID="6" presetClass="emph" presetSubtype="0" fill="hold" grpId="0" nodeType="withEffect">
                                  <p:stCondLst>
                                    <p:cond delay="0"/>
                                  </p:stCondLst>
                                  <p:childTnLst>
                                    <p:animScale>
                                      <p:cBhvr>
                                        <p:cTn id="21" dur="2000" fill="hold"/>
                                        <p:tgtEl>
                                          <p:spTgt spid="3"/>
                                        </p:tgtEl>
                                      </p:cBhvr>
                                      <p:by x="50000" y="50000"/>
                                    </p:animScale>
                                  </p:childTnLst>
                                </p:cTn>
                              </p:par>
                              <p:par>
                                <p:cTn id="22" presetID="6" presetClass="emph" presetSubtype="0" fill="hold" grpId="1" nodeType="withEffect">
                                  <p:stCondLst>
                                    <p:cond delay="0"/>
                                  </p:stCondLst>
                                  <p:childTnLst>
                                    <p:animScale>
                                      <p:cBhvr>
                                        <p:cTn id="23" dur="2000" fill="hold"/>
                                        <p:tgtEl>
                                          <p:spTgt spid="4"/>
                                        </p:tgtEl>
                                      </p:cBhvr>
                                      <p:by x="50000" y="50000"/>
                                    </p:animScale>
                                  </p:childTnLst>
                                </p:cTn>
                              </p:par>
                              <p:par>
                                <p:cTn id="24" presetID="42" presetClass="path" presetSubtype="0" fill="hold" grpId="1" nodeType="withEffect">
                                  <p:stCondLst>
                                    <p:cond delay="0"/>
                                  </p:stCondLst>
                                  <p:childTnLst>
                                    <p:animMotion origin="layout" path="M 4.375E-6 -1.85185E-6 L 0.17148 -0.05 " pathEditMode="relative" rAng="0" ptsTypes="AA">
                                      <p:cBhvr>
                                        <p:cTn id="25" dur="2000" fill="hold"/>
                                        <p:tgtEl>
                                          <p:spTgt spid="3"/>
                                        </p:tgtEl>
                                        <p:attrNameLst>
                                          <p:attrName>ppt_x</p:attrName>
                                          <p:attrName>ppt_y</p:attrName>
                                        </p:attrNameLst>
                                      </p:cBhvr>
                                      <p:rCtr x="8568" y="-2500"/>
                                    </p:animMotion>
                                  </p:childTnLst>
                                </p:cTn>
                              </p:par>
                              <p:par>
                                <p:cTn id="26" presetID="42" presetClass="path" presetSubtype="0" fill="hold" grpId="0" nodeType="withEffect">
                                  <p:stCondLst>
                                    <p:cond delay="0"/>
                                  </p:stCondLst>
                                  <p:childTnLst>
                                    <p:animMotion origin="layout" path="M 8.33333E-7 -1.85185E-6 L -0.11198 0.01528 " pathEditMode="relative" rAng="0" ptsTypes="AA">
                                      <p:cBhvr>
                                        <p:cTn id="27" dur="2000" fill="hold"/>
                                        <p:tgtEl>
                                          <p:spTgt spid="4"/>
                                        </p:tgtEl>
                                        <p:attrNameLst>
                                          <p:attrName>ppt_x</p:attrName>
                                          <p:attrName>ppt_y</p:attrName>
                                        </p:attrNameLst>
                                      </p:cBhvr>
                                      <p:rCtr x="-5599" y="764"/>
                                    </p:animMotion>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6" grpId="0" animBg="1"/>
      <p:bldP spid="6" grpId="1" animBg="1"/>
      <p:bldP spid="7" grpId="0" animBg="1"/>
      <p:bldP spid="7" grpId="1" animBg="1"/>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C704-EAD2-4522-BD97-651D5633ECED}"/>
              </a:ext>
            </a:extLst>
          </p:cNvPr>
          <p:cNvSpPr>
            <a:spLocks noGrp="1"/>
          </p:cNvSpPr>
          <p:nvPr>
            <p:ph type="title"/>
          </p:nvPr>
        </p:nvSpPr>
        <p:spPr/>
        <p:txBody>
          <a:bodyPr/>
          <a:lstStyle/>
          <a:p>
            <a:r>
              <a:rPr lang="en-US" dirty="0"/>
              <a:t>A Little History</a:t>
            </a:r>
          </a:p>
        </p:txBody>
      </p:sp>
      <p:sp>
        <p:nvSpPr>
          <p:cNvPr id="3" name="Content Placeholder 2">
            <a:extLst>
              <a:ext uri="{FF2B5EF4-FFF2-40B4-BE49-F238E27FC236}">
                <a16:creationId xmlns:a16="http://schemas.microsoft.com/office/drawing/2014/main" id="{68AB63C8-CE13-4A5D-8F76-B2E48823C745}"/>
              </a:ext>
            </a:extLst>
          </p:cNvPr>
          <p:cNvSpPr>
            <a:spLocks noGrp="1"/>
          </p:cNvSpPr>
          <p:nvPr>
            <p:ph idx="1"/>
          </p:nvPr>
        </p:nvSpPr>
        <p:spPr>
          <a:xfrm>
            <a:off x="1469204" y="1396648"/>
            <a:ext cx="5011109" cy="4375609"/>
          </a:xfrm>
        </p:spPr>
        <p:txBody>
          <a:bodyPr>
            <a:noAutofit/>
          </a:bodyPr>
          <a:lstStyle/>
          <a:p>
            <a:pPr marL="0" indent="0">
              <a:buNone/>
            </a:pPr>
            <a:r>
              <a:rPr lang="en-US" sz="3600" i="1" dirty="0"/>
              <a:t>“Visiting families is not as easy as it seems; instructions in this regard are extremely useful, and it would be good to repeat them.”</a:t>
            </a:r>
          </a:p>
        </p:txBody>
      </p:sp>
      <p:pic>
        <p:nvPicPr>
          <p:cNvPr id="7" name="Picture 6" descr="A picture containing linedrawing, clipart&#10;&#10;Description automatically generated">
            <a:extLst>
              <a:ext uri="{FF2B5EF4-FFF2-40B4-BE49-F238E27FC236}">
                <a16:creationId xmlns:a16="http://schemas.microsoft.com/office/drawing/2014/main" id="{A1A525BE-6274-4EF3-8213-7DD361039258}"/>
              </a:ext>
            </a:extLst>
          </p:cNvPr>
          <p:cNvPicPr>
            <a:picLocks noChangeAspect="1"/>
          </p:cNvPicPr>
          <p:nvPr/>
        </p:nvPicPr>
        <p:blipFill>
          <a:blip r:embed="rId2">
            <a:clrChange>
              <a:clrFrom>
                <a:srgbClr val="FFFFFF"/>
              </a:clrFrom>
              <a:clrTo>
                <a:srgbClr val="FFFFFF">
                  <a:alpha val="0"/>
                </a:srgbClr>
              </a:clrTo>
            </a:clrChange>
            <a:duotone>
              <a:schemeClr val="accent5">
                <a:shade val="45000"/>
                <a:satMod val="135000"/>
              </a:schemeClr>
              <a:prstClr val="white"/>
            </a:duotone>
          </a:blip>
          <a:stretch>
            <a:fillRect/>
          </a:stretch>
        </p:blipFill>
        <p:spPr>
          <a:xfrm>
            <a:off x="7253555" y="1219409"/>
            <a:ext cx="4030941" cy="5033663"/>
          </a:xfrm>
          <a:prstGeom prst="rect">
            <a:avLst/>
          </a:prstGeom>
        </p:spPr>
      </p:pic>
    </p:spTree>
    <p:extLst>
      <p:ext uri="{BB962C8B-B14F-4D97-AF65-F5344CB8AC3E}">
        <p14:creationId xmlns:p14="http://schemas.microsoft.com/office/powerpoint/2010/main" val="303565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5F71A-63C4-457A-AC24-870A040351E9}"/>
              </a:ext>
            </a:extLst>
          </p:cNvPr>
          <p:cNvSpPr>
            <a:spLocks noGrp="1"/>
          </p:cNvSpPr>
          <p:nvPr>
            <p:ph type="title"/>
          </p:nvPr>
        </p:nvSpPr>
        <p:spPr/>
        <p:txBody>
          <a:bodyPr/>
          <a:lstStyle/>
          <a:p>
            <a:r>
              <a:rPr lang="en-US" dirty="0"/>
              <a:t>Ozanam School of Charity</a:t>
            </a:r>
          </a:p>
        </p:txBody>
      </p:sp>
      <p:pic>
        <p:nvPicPr>
          <p:cNvPr id="1026" name="Picture 1" descr="A close up of a newspaper&#10;&#10;Description automatically generated">
            <a:extLst>
              <a:ext uri="{FF2B5EF4-FFF2-40B4-BE49-F238E27FC236}">
                <a16:creationId xmlns:a16="http://schemas.microsoft.com/office/drawing/2014/main" id="{8501EBC4-C8FB-4FBE-9191-F03D9099A9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559"/>
          <a:stretch/>
        </p:blipFill>
        <p:spPr bwMode="auto">
          <a:xfrm>
            <a:off x="2974699" y="1298379"/>
            <a:ext cx="2600325" cy="4619821"/>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A close up of a newspaper&#10;&#10;Description automatically generated">
            <a:extLst>
              <a:ext uri="{FF2B5EF4-FFF2-40B4-BE49-F238E27FC236}">
                <a16:creationId xmlns:a16="http://schemas.microsoft.com/office/drawing/2014/main" id="{02C41CC5-012B-4BE0-8B5C-311C25CF74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879"/>
          <a:stretch/>
        </p:blipFill>
        <p:spPr bwMode="auto">
          <a:xfrm>
            <a:off x="5629316" y="1322217"/>
            <a:ext cx="2600325" cy="4776788"/>
          </a:xfrm>
          <a:prstGeom prst="rect">
            <a:avLst/>
          </a:prstGeom>
          <a:noFill/>
          <a:ln>
            <a:noFill/>
          </a:ln>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descr="Text, letter&#10;&#10;Description automatically generated">
            <a:extLst>
              <a:ext uri="{FF2B5EF4-FFF2-40B4-BE49-F238E27FC236}">
                <a16:creationId xmlns:a16="http://schemas.microsoft.com/office/drawing/2014/main" id="{C4EA12B1-1F3C-487B-8089-255666714A1B}"/>
              </a:ext>
            </a:extLst>
          </p:cNvPr>
          <p:cNvPicPr>
            <a:picLocks noGrp="1" noChangeAspect="1"/>
          </p:cNvPicPr>
          <p:nvPr>
            <p:ph idx="1"/>
          </p:nvPr>
        </p:nvPicPr>
        <p:blipFill>
          <a:blip r:embed="rId4"/>
          <a:stretch>
            <a:fillRect/>
          </a:stretch>
        </p:blipFill>
        <p:spPr>
          <a:xfrm>
            <a:off x="3035023" y="2922613"/>
            <a:ext cx="2428875" cy="1009650"/>
          </a:xfrm>
        </p:spPr>
      </p:pic>
      <p:sp>
        <p:nvSpPr>
          <p:cNvPr id="9" name="Rectangle 8">
            <a:extLst>
              <a:ext uri="{FF2B5EF4-FFF2-40B4-BE49-F238E27FC236}">
                <a16:creationId xmlns:a16="http://schemas.microsoft.com/office/drawing/2014/main" id="{5FB99A69-101C-4C98-B47E-BD3C05EC0F99}"/>
              </a:ext>
            </a:extLst>
          </p:cNvPr>
          <p:cNvSpPr/>
          <p:nvPr/>
        </p:nvSpPr>
        <p:spPr>
          <a:xfrm>
            <a:off x="3670843" y="3233476"/>
            <a:ext cx="2230582" cy="4710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73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300000" y="300000"/>
                                    </p:animScale>
                                  </p:childTnLst>
                                </p:cTn>
                              </p:par>
                              <p:par>
                                <p:cTn id="7" presetID="42" presetClass="path" presetSubtype="0" fill="hold" nodeType="withEffect">
                                  <p:stCondLst>
                                    <p:cond delay="0"/>
                                  </p:stCondLst>
                                  <p:childTnLst>
                                    <p:animMotion origin="layout" path="M 2.29167E-6 1.48148E-6 L 0.15143 0.00023 " pathEditMode="relative" rAng="0" ptsTypes="AA">
                                      <p:cBhvr>
                                        <p:cTn id="8" dur="2000" fill="hold"/>
                                        <p:tgtEl>
                                          <p:spTgt spid="8"/>
                                        </p:tgtEl>
                                        <p:attrNameLst>
                                          <p:attrName>ppt_x</p:attrName>
                                          <p:attrName>ppt_y</p:attrName>
                                        </p:attrNameLst>
                                      </p:cBhvr>
                                      <p:rCtr x="7565" y="0"/>
                                    </p:animMotion>
                                  </p:childTnLst>
                                </p:cTn>
                              </p:par>
                            </p:childTnLst>
                          </p:cTn>
                        </p:par>
                        <p:par>
                          <p:cTn id="9" fill="hold">
                            <p:stCondLst>
                              <p:cond delay="20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5968021-49B8-4503-ADD8-E651A87E34D2}"/>
              </a:ext>
            </a:extLst>
          </p:cNvPr>
          <p:cNvCxnSpPr>
            <a:cxnSpLocks/>
          </p:cNvCxnSpPr>
          <p:nvPr/>
        </p:nvCxnSpPr>
        <p:spPr>
          <a:xfrm flipV="1">
            <a:off x="9232230" y="3482195"/>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531A3D-F6C4-4214-B908-C9F039661E10}"/>
              </a:ext>
            </a:extLst>
          </p:cNvPr>
          <p:cNvCxnSpPr>
            <a:cxnSpLocks/>
          </p:cNvCxnSpPr>
          <p:nvPr/>
        </p:nvCxnSpPr>
        <p:spPr>
          <a:xfrm flipV="1">
            <a:off x="7118683" y="2378612"/>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96B961-BB34-48DD-BA24-EB2AE3424B95}"/>
              </a:ext>
            </a:extLst>
          </p:cNvPr>
          <p:cNvCxnSpPr>
            <a:cxnSpLocks/>
          </p:cNvCxnSpPr>
          <p:nvPr/>
        </p:nvCxnSpPr>
        <p:spPr>
          <a:xfrm flipV="1">
            <a:off x="3377671" y="3400926"/>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3951A25-4D47-4B1E-9CBE-227F157E2273}"/>
              </a:ext>
            </a:extLst>
          </p:cNvPr>
          <p:cNvCxnSpPr>
            <a:cxnSpLocks/>
          </p:cNvCxnSpPr>
          <p:nvPr/>
        </p:nvCxnSpPr>
        <p:spPr>
          <a:xfrm flipV="1">
            <a:off x="1509963" y="2417053"/>
            <a:ext cx="0" cy="983873"/>
          </a:xfrm>
          <a:prstGeom prst="line">
            <a:avLst/>
          </a:prstGeom>
          <a:ln w="76200">
            <a:solidFill>
              <a:srgbClr val="006BA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11D96F9-E970-4389-80A1-6609785591B8}"/>
              </a:ext>
            </a:extLst>
          </p:cNvPr>
          <p:cNvSpPr>
            <a:spLocks noGrp="1"/>
          </p:cNvSpPr>
          <p:nvPr>
            <p:ph type="title"/>
          </p:nvPr>
        </p:nvSpPr>
        <p:spPr/>
        <p:txBody>
          <a:bodyPr/>
          <a:lstStyle/>
          <a:p>
            <a:r>
              <a:rPr lang="en-US" dirty="0"/>
              <a:t>Ozanam Orientation</a:t>
            </a:r>
          </a:p>
        </p:txBody>
      </p:sp>
      <p:cxnSp>
        <p:nvCxnSpPr>
          <p:cNvPr id="5" name="Straight Arrow Connector 4">
            <a:extLst>
              <a:ext uri="{FF2B5EF4-FFF2-40B4-BE49-F238E27FC236}">
                <a16:creationId xmlns:a16="http://schemas.microsoft.com/office/drawing/2014/main" id="{D2AFA2A4-7B14-4563-AA01-CF7D0D244A7E}"/>
              </a:ext>
            </a:extLst>
          </p:cNvPr>
          <p:cNvCxnSpPr/>
          <p:nvPr/>
        </p:nvCxnSpPr>
        <p:spPr>
          <a:xfrm>
            <a:off x="753979" y="3429000"/>
            <a:ext cx="1073216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228991F2-5793-438B-8976-57D90A13294D}"/>
              </a:ext>
            </a:extLst>
          </p:cNvPr>
          <p:cNvSpPr/>
          <p:nvPr/>
        </p:nvSpPr>
        <p:spPr>
          <a:xfrm>
            <a:off x="139566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0272B22-2CF1-4117-9548-E90EEA5A3656}"/>
              </a:ext>
            </a:extLst>
          </p:cNvPr>
          <p:cNvSpPr/>
          <p:nvPr/>
        </p:nvSpPr>
        <p:spPr>
          <a:xfrm>
            <a:off x="7004384"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0F37838-DEAA-4781-AEF2-6041B28F006A}"/>
              </a:ext>
            </a:extLst>
          </p:cNvPr>
          <p:cNvSpPr/>
          <p:nvPr/>
        </p:nvSpPr>
        <p:spPr>
          <a:xfrm>
            <a:off x="9117931"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DBC77D-221D-4D66-93C8-356F18B3B133}"/>
              </a:ext>
            </a:extLst>
          </p:cNvPr>
          <p:cNvSpPr/>
          <p:nvPr/>
        </p:nvSpPr>
        <p:spPr>
          <a:xfrm>
            <a:off x="241350" y="1512376"/>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2006</a:t>
            </a: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Program Adopted</a:t>
            </a:r>
          </a:p>
        </p:txBody>
      </p:sp>
      <p:sp>
        <p:nvSpPr>
          <p:cNvPr id="11" name="Rectangle 10">
            <a:extLst>
              <a:ext uri="{FF2B5EF4-FFF2-40B4-BE49-F238E27FC236}">
                <a16:creationId xmlns:a16="http://schemas.microsoft.com/office/drawing/2014/main" id="{88886AC1-9E3A-45D8-9AA7-6F057C334CCB}"/>
              </a:ext>
            </a:extLst>
          </p:cNvPr>
          <p:cNvSpPr/>
          <p:nvPr/>
        </p:nvSpPr>
        <p:spPr>
          <a:xfrm>
            <a:off x="2102234" y="4347207"/>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2010-11</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Resolutions 70 &amp; 93</a:t>
            </a:r>
          </a:p>
        </p:txBody>
      </p:sp>
      <p:sp>
        <p:nvSpPr>
          <p:cNvPr id="12" name="Oval 11">
            <a:extLst>
              <a:ext uri="{FF2B5EF4-FFF2-40B4-BE49-F238E27FC236}">
                <a16:creationId xmlns:a16="http://schemas.microsoft.com/office/drawing/2014/main" id="{FF79829C-0CC7-457F-B706-DBD85D68DEFD}"/>
              </a:ext>
            </a:extLst>
          </p:cNvPr>
          <p:cNvSpPr/>
          <p:nvPr/>
        </p:nvSpPr>
        <p:spPr>
          <a:xfrm>
            <a:off x="3015916" y="3314700"/>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4C4235-CE0C-43D8-8265-868AA85D80E5}"/>
              </a:ext>
            </a:extLst>
          </p:cNvPr>
          <p:cNvSpPr/>
          <p:nvPr/>
        </p:nvSpPr>
        <p:spPr>
          <a:xfrm>
            <a:off x="5850070" y="1438485"/>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2016</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Major Revision</a:t>
            </a:r>
          </a:p>
        </p:txBody>
      </p:sp>
      <p:sp>
        <p:nvSpPr>
          <p:cNvPr id="14" name="Oval 13">
            <a:extLst>
              <a:ext uri="{FF2B5EF4-FFF2-40B4-BE49-F238E27FC236}">
                <a16:creationId xmlns:a16="http://schemas.microsoft.com/office/drawing/2014/main" id="{1B78361F-2B70-4B31-BB62-784783FCA334}"/>
              </a:ext>
            </a:extLst>
          </p:cNvPr>
          <p:cNvSpPr/>
          <p:nvPr/>
        </p:nvSpPr>
        <p:spPr>
          <a:xfrm>
            <a:off x="3527976" y="3320712"/>
            <a:ext cx="228600" cy="228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F4BCA3-1CBE-4C46-BC75-34D187DE4606}"/>
              </a:ext>
            </a:extLst>
          </p:cNvPr>
          <p:cNvSpPr/>
          <p:nvPr/>
        </p:nvSpPr>
        <p:spPr>
          <a:xfrm>
            <a:off x="7963617" y="4349923"/>
            <a:ext cx="2537227" cy="978568"/>
          </a:xfrm>
          <a:prstGeom prst="rect">
            <a:avLst/>
          </a:prstGeom>
          <a:solidFill>
            <a:srgbClr val="006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2020</a:t>
            </a:r>
            <a:endParaRPr lang="en-US" sz="1800"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Ozanam Orientation Updated</a:t>
            </a:r>
          </a:p>
        </p:txBody>
      </p:sp>
      <p:pic>
        <p:nvPicPr>
          <p:cNvPr id="24" name="Picture 23">
            <a:extLst>
              <a:ext uri="{FF2B5EF4-FFF2-40B4-BE49-F238E27FC236}">
                <a16:creationId xmlns:a16="http://schemas.microsoft.com/office/drawing/2014/main" id="{78079366-7C9B-4A37-B195-25D4AE16B744}"/>
              </a:ext>
            </a:extLst>
          </p:cNvPr>
          <p:cNvPicPr>
            <a:picLocks noChangeAspect="1"/>
          </p:cNvPicPr>
          <p:nvPr/>
        </p:nvPicPr>
        <p:blipFill rotWithShape="1">
          <a:blip r:embed="rId3"/>
          <a:srcRect l="35875" t="26926" r="33961" b="36266"/>
          <a:stretch/>
        </p:blipFill>
        <p:spPr>
          <a:xfrm>
            <a:off x="9964797" y="1263123"/>
            <a:ext cx="1072094" cy="1550579"/>
          </a:xfrm>
          <a:prstGeom prst="rect">
            <a:avLst/>
          </a:prstGeom>
        </p:spPr>
      </p:pic>
      <p:sp>
        <p:nvSpPr>
          <p:cNvPr id="25" name="Star: 5 Points 24">
            <a:extLst>
              <a:ext uri="{FF2B5EF4-FFF2-40B4-BE49-F238E27FC236}">
                <a16:creationId xmlns:a16="http://schemas.microsoft.com/office/drawing/2014/main" id="{694965FD-97E9-469B-A476-A53BBE0D0D68}"/>
              </a:ext>
            </a:extLst>
          </p:cNvPr>
          <p:cNvSpPr/>
          <p:nvPr/>
        </p:nvSpPr>
        <p:spPr>
          <a:xfrm>
            <a:off x="10165965" y="3169433"/>
            <a:ext cx="449179" cy="469028"/>
          </a:xfrm>
          <a:prstGeom prst="star5">
            <a:avLst/>
          </a:prstGeom>
          <a:ln>
            <a:solidFill>
              <a:srgbClr val="006BA8"/>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495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D610-C68A-4F52-88FF-04311B612B5A}"/>
              </a:ext>
            </a:extLst>
          </p:cNvPr>
          <p:cNvSpPr>
            <a:spLocks noGrp="1"/>
          </p:cNvSpPr>
          <p:nvPr>
            <p:ph type="title"/>
          </p:nvPr>
        </p:nvSpPr>
        <p:spPr/>
        <p:txBody>
          <a:bodyPr>
            <a:normAutofit fontScale="90000"/>
          </a:bodyPr>
          <a:lstStyle/>
          <a:p>
            <a:r>
              <a:rPr lang="en-US" dirty="0"/>
              <a:t>Ozanam Orientation is the Foundation</a:t>
            </a:r>
          </a:p>
        </p:txBody>
      </p:sp>
      <p:sp>
        <p:nvSpPr>
          <p:cNvPr id="3" name="Content Placeholder 2">
            <a:extLst>
              <a:ext uri="{FF2B5EF4-FFF2-40B4-BE49-F238E27FC236}">
                <a16:creationId xmlns:a16="http://schemas.microsoft.com/office/drawing/2014/main" id="{AA6C1E3F-B1C2-4DA4-8185-FC5430C401A0}"/>
              </a:ext>
            </a:extLst>
          </p:cNvPr>
          <p:cNvSpPr>
            <a:spLocks noGrp="1"/>
          </p:cNvSpPr>
          <p:nvPr>
            <p:ph idx="1"/>
          </p:nvPr>
        </p:nvSpPr>
        <p:spPr/>
        <p:txBody>
          <a:bodyPr>
            <a:normAutofit/>
          </a:bodyPr>
          <a:lstStyle/>
          <a:p>
            <a:pPr algn="l"/>
            <a:r>
              <a:rPr lang="en-US" sz="3200" dirty="0"/>
              <a:t>The Ozanam Orientation is taught by Formators and Presenters, who have overlapping but distinct roles</a:t>
            </a:r>
          </a:p>
          <a:p>
            <a:pPr marL="442432" indent="-442432" algn="l">
              <a:buFont typeface="Arial" panose="020B0604020202020204" pitchFamily="34" charset="0"/>
              <a:buChar char="•"/>
            </a:pPr>
            <a:r>
              <a:rPr lang="en-US" sz="3200" dirty="0"/>
              <a:t>A </a:t>
            </a:r>
            <a:r>
              <a:rPr lang="en-US" sz="3200" b="1" dirty="0"/>
              <a:t>Formator</a:t>
            </a:r>
            <a:r>
              <a:rPr lang="en-US" sz="3200" dirty="0"/>
              <a:t> is responsible for the complete oversight of the Ozanam Orientation, is able to present all sections and has a willingness to pursue on-going knowledge of Vincentian spirituality and formation. </a:t>
            </a:r>
          </a:p>
          <a:p>
            <a:pPr marL="442432" indent="-442432" algn="l">
              <a:buFont typeface="Arial" panose="020B0604020202020204" pitchFamily="34" charset="0"/>
              <a:buChar char="•"/>
            </a:pPr>
            <a:r>
              <a:rPr lang="en-US" sz="3200" dirty="0"/>
              <a:t>A </a:t>
            </a:r>
            <a:r>
              <a:rPr lang="en-US" sz="3200" b="1" dirty="0"/>
              <a:t>Presenter</a:t>
            </a:r>
            <a:r>
              <a:rPr lang="en-US" sz="3200" dirty="0"/>
              <a:t> is a person who is able to present a section or several sections of the Ozanam Orientation.</a:t>
            </a:r>
          </a:p>
          <a:p>
            <a:pPr marL="442432" indent="-442432" algn="l">
              <a:buFont typeface="Arial" panose="020B0604020202020204" pitchFamily="34" charset="0"/>
              <a:buChar char="•"/>
            </a:pPr>
            <a:endParaRPr lang="en-US" sz="3200" dirty="0"/>
          </a:p>
        </p:txBody>
      </p:sp>
    </p:spTree>
    <p:extLst>
      <p:ext uri="{BB962C8B-B14F-4D97-AF65-F5344CB8AC3E}">
        <p14:creationId xmlns:p14="http://schemas.microsoft.com/office/powerpoint/2010/main" val="217519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normAutofit/>
          </a:bodyPr>
          <a:lstStyle/>
          <a:p>
            <a:pPr>
              <a:defRPr/>
            </a:pPr>
            <a:r>
              <a:rPr lang="en-US" dirty="0"/>
              <a:t>Formator Candidate Requirements</a:t>
            </a:r>
          </a:p>
        </p:txBody>
      </p:sp>
      <p:sp>
        <p:nvSpPr>
          <p:cNvPr id="309251" name="Rectangle 3"/>
          <p:cNvSpPr>
            <a:spLocks noGrp="1" noChangeArrowheads="1"/>
          </p:cNvSpPr>
          <p:nvPr>
            <p:ph idx="1"/>
          </p:nvPr>
        </p:nvSpPr>
        <p:spPr/>
        <p:txBody>
          <a:bodyPr>
            <a:normAutofit lnSpcReduction="10000"/>
          </a:bodyPr>
          <a:lstStyle/>
          <a:p>
            <a:pPr marL="457200" lvl="1" indent="-457200">
              <a:defRPr/>
            </a:pPr>
            <a:r>
              <a:rPr lang="en-US" sz="3200" dirty="0"/>
              <a:t>A Vincentian for at least 3 years </a:t>
            </a:r>
          </a:p>
          <a:p>
            <a:pPr marL="457200" lvl="1" indent="-457200">
              <a:defRPr/>
            </a:pPr>
            <a:r>
              <a:rPr lang="en-US" sz="3200" dirty="0"/>
              <a:t>Active Conference Member</a:t>
            </a:r>
          </a:p>
          <a:p>
            <a:pPr marL="457200" lvl="1" indent="-457200">
              <a:lnSpc>
                <a:spcPct val="90000"/>
              </a:lnSpc>
              <a:defRPr/>
            </a:pPr>
            <a:r>
              <a:rPr lang="en-US" sz="3200" dirty="0"/>
              <a:t>Experienced in Home Visitation</a:t>
            </a:r>
          </a:p>
          <a:p>
            <a:pPr marL="457200" lvl="1" indent="-457200">
              <a:lnSpc>
                <a:spcPct val="90000"/>
              </a:lnSpc>
              <a:defRPr/>
            </a:pPr>
            <a:r>
              <a:rPr lang="en-US" sz="3200" dirty="0"/>
              <a:t>Effective Presentation Skills</a:t>
            </a:r>
          </a:p>
          <a:p>
            <a:pPr marL="457200" lvl="1" indent="-457200">
              <a:lnSpc>
                <a:spcPct val="90000"/>
              </a:lnSpc>
              <a:defRPr/>
            </a:pPr>
            <a:r>
              <a:rPr lang="en-US" sz="3200" dirty="0"/>
              <a:t>Comfortable with both lecture and dialogue</a:t>
            </a:r>
          </a:p>
          <a:p>
            <a:pPr marL="457200" lvl="1" indent="-457200">
              <a:lnSpc>
                <a:spcPct val="90000"/>
              </a:lnSpc>
              <a:defRPr/>
            </a:pPr>
            <a:r>
              <a:rPr lang="en-US" sz="3200" dirty="0"/>
              <a:t>Proficient with computers and technology</a:t>
            </a:r>
          </a:p>
          <a:p>
            <a:pPr marL="457200" lvl="1" indent="-457200">
              <a:lnSpc>
                <a:spcPct val="90000"/>
              </a:lnSpc>
              <a:defRPr/>
            </a:pPr>
            <a:r>
              <a:rPr lang="en-US" sz="3200" dirty="0"/>
              <a:t>Willingness to grow in knowledge and spirituality of the Society</a:t>
            </a:r>
          </a:p>
          <a:p>
            <a:pPr marL="457200" lvl="1" indent="-457200">
              <a:lnSpc>
                <a:spcPct val="90000"/>
              </a:lnSpc>
              <a:defRPr/>
            </a:pPr>
            <a:r>
              <a:rPr lang="en-US" sz="3200" dirty="0"/>
              <a:t>Able to articulate time requirements and expectations specific to their Council</a:t>
            </a:r>
            <a:endParaRPr lang="en-US" sz="3200" dirty="0">
              <a:effectLst>
                <a:outerShdw blurRad="38100" dist="38100" dir="2700000" algn="tl">
                  <a:srgbClr val="000000"/>
                </a:outerShdw>
              </a:effectLst>
            </a:endParaRPr>
          </a:p>
        </p:txBody>
      </p:sp>
    </p:spTree>
    <p:extLst>
      <p:ext uri="{BB962C8B-B14F-4D97-AF65-F5344CB8AC3E}">
        <p14:creationId xmlns:p14="http://schemas.microsoft.com/office/powerpoint/2010/main" val="60383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CC07-2AAF-48B5-BBDD-6F5505A17234}"/>
              </a:ext>
            </a:extLst>
          </p:cNvPr>
          <p:cNvSpPr>
            <a:spLocks noGrp="1"/>
          </p:cNvSpPr>
          <p:nvPr>
            <p:ph type="title"/>
          </p:nvPr>
        </p:nvSpPr>
        <p:spPr/>
        <p:txBody>
          <a:bodyPr>
            <a:normAutofit/>
          </a:bodyPr>
          <a:lstStyle/>
          <a:p>
            <a:r>
              <a:rPr lang="en-US" dirty="0"/>
              <a:t>Presenter Candidate Requirements</a:t>
            </a:r>
          </a:p>
        </p:txBody>
      </p:sp>
      <p:sp>
        <p:nvSpPr>
          <p:cNvPr id="4" name="Content Placeholder 3">
            <a:extLst>
              <a:ext uri="{FF2B5EF4-FFF2-40B4-BE49-F238E27FC236}">
                <a16:creationId xmlns:a16="http://schemas.microsoft.com/office/drawing/2014/main" id="{9792E5EB-E11D-4581-9177-45F69EF0D20C}"/>
              </a:ext>
            </a:extLst>
          </p:cNvPr>
          <p:cNvSpPr>
            <a:spLocks noGrp="1"/>
          </p:cNvSpPr>
          <p:nvPr>
            <p:ph idx="1"/>
          </p:nvPr>
        </p:nvSpPr>
        <p:spPr/>
        <p:txBody>
          <a:bodyPr>
            <a:normAutofit lnSpcReduction="10000"/>
          </a:bodyPr>
          <a:lstStyle/>
          <a:p>
            <a:pPr marL="457200" lvl="1" indent="-457200">
              <a:defRPr/>
            </a:pPr>
            <a:r>
              <a:rPr lang="en-US" sz="3200" dirty="0">
                <a:solidFill>
                  <a:prstClr val="black">
                    <a:lumMod val="85000"/>
                    <a:lumOff val="15000"/>
                  </a:prstClr>
                </a:solidFill>
              </a:rPr>
              <a:t>A Vincentian who has attended Ozanam Orientation</a:t>
            </a:r>
          </a:p>
          <a:p>
            <a:pPr marL="457200" lvl="1" indent="-457200">
              <a:defRPr/>
            </a:pPr>
            <a:r>
              <a:rPr lang="en-US" sz="3200" dirty="0">
                <a:solidFill>
                  <a:prstClr val="black">
                    <a:lumMod val="85000"/>
                    <a:lumOff val="15000"/>
                  </a:prstClr>
                </a:solidFill>
              </a:rPr>
              <a:t>Active Conference Member</a:t>
            </a:r>
          </a:p>
          <a:p>
            <a:pPr marL="457200" lvl="1" indent="-457200">
              <a:defRPr/>
            </a:pPr>
            <a:r>
              <a:rPr lang="en-US" sz="3200" dirty="0">
                <a:solidFill>
                  <a:prstClr val="black">
                    <a:lumMod val="85000"/>
                    <a:lumOff val="15000"/>
                  </a:prstClr>
                </a:solidFill>
              </a:rPr>
              <a:t>Experienced in Home Visitation</a:t>
            </a:r>
          </a:p>
          <a:p>
            <a:pPr marL="457200" lvl="1" indent="-457200">
              <a:defRPr/>
            </a:pPr>
            <a:r>
              <a:rPr lang="en-US" sz="3200" dirty="0">
                <a:solidFill>
                  <a:prstClr val="black">
                    <a:lumMod val="85000"/>
                    <a:lumOff val="15000"/>
                  </a:prstClr>
                </a:solidFill>
              </a:rPr>
              <a:t>Effective Presentation Skills</a:t>
            </a:r>
          </a:p>
          <a:p>
            <a:pPr marL="457200" lvl="1" indent="-457200">
              <a:defRPr/>
            </a:pPr>
            <a:r>
              <a:rPr lang="en-US" sz="3200" dirty="0">
                <a:solidFill>
                  <a:prstClr val="black">
                    <a:lumMod val="85000"/>
                    <a:lumOff val="15000"/>
                  </a:prstClr>
                </a:solidFill>
              </a:rPr>
              <a:t>Comfortable with both lecture and dialogue</a:t>
            </a:r>
          </a:p>
          <a:p>
            <a:pPr marL="457200" lvl="1" indent="-457200">
              <a:defRPr/>
            </a:pPr>
            <a:r>
              <a:rPr lang="en-US" sz="3200" dirty="0"/>
              <a:t>Willingness to grow in knowledge </a:t>
            </a:r>
            <a:r>
              <a:rPr lang="en-US" sz="3200" dirty="0">
                <a:solidFill>
                  <a:prstClr val="black">
                    <a:lumMod val="85000"/>
                    <a:lumOff val="15000"/>
                  </a:prstClr>
                </a:solidFill>
              </a:rPr>
              <a:t>and spirituality of the Society</a:t>
            </a:r>
          </a:p>
          <a:p>
            <a:pPr marL="457200" lvl="1" indent="-457200">
              <a:defRPr/>
            </a:pPr>
            <a:r>
              <a:rPr lang="en-US" sz="3200" dirty="0">
                <a:solidFill>
                  <a:prstClr val="black">
                    <a:lumMod val="85000"/>
                    <a:lumOff val="15000"/>
                  </a:prstClr>
                </a:solidFill>
              </a:rPr>
              <a:t>Able to articulate time requirements and expectations specific to their Council</a:t>
            </a:r>
          </a:p>
          <a:p>
            <a:endParaRPr lang="en-US" sz="3600" dirty="0"/>
          </a:p>
        </p:txBody>
      </p:sp>
    </p:spTree>
    <p:extLst>
      <p:ext uri="{BB962C8B-B14F-4D97-AF65-F5344CB8AC3E}">
        <p14:creationId xmlns:p14="http://schemas.microsoft.com/office/powerpoint/2010/main" val="253957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Qualities of a Good Presenter</a:t>
            </a:r>
          </a:p>
        </p:txBody>
      </p:sp>
      <p:sp>
        <p:nvSpPr>
          <p:cNvPr id="4" name="Content Placeholder 3"/>
          <p:cNvSpPr>
            <a:spLocks noGrp="1"/>
          </p:cNvSpPr>
          <p:nvPr>
            <p:ph idx="1"/>
          </p:nvPr>
        </p:nvSpPr>
        <p:spPr/>
        <p:txBody>
          <a:bodyPr>
            <a:normAutofit/>
          </a:bodyPr>
          <a:lstStyle/>
          <a:p>
            <a:pPr marL="442432" indent="-442432" algn="l">
              <a:buFont typeface="Arial"/>
              <a:buChar char="•"/>
            </a:pPr>
            <a:r>
              <a:rPr lang="en-US" sz="3200" dirty="0"/>
              <a:t>A talent for formation as well as for training</a:t>
            </a:r>
          </a:p>
          <a:p>
            <a:pPr marL="442432" indent="-442432" algn="l">
              <a:buFont typeface="Arial"/>
              <a:buChar char="•"/>
            </a:pPr>
            <a:r>
              <a:rPr lang="en-US" sz="3200" dirty="0"/>
              <a:t>Comfortable sharing their own stories and feelings</a:t>
            </a:r>
          </a:p>
          <a:p>
            <a:pPr marL="442432" indent="-442432" algn="l">
              <a:buFont typeface="Arial"/>
              <a:buChar char="•"/>
            </a:pPr>
            <a:r>
              <a:rPr lang="en-US" sz="3200" dirty="0"/>
              <a:t>Can communicate a passion for the Society</a:t>
            </a:r>
          </a:p>
          <a:p>
            <a:pPr marL="442432" indent="-442432" algn="l">
              <a:buFont typeface="Arial"/>
              <a:buChar char="•"/>
            </a:pPr>
            <a:r>
              <a:rPr lang="en-US" sz="3200" dirty="0"/>
              <a:t>Have the time and willingness to study</a:t>
            </a:r>
          </a:p>
          <a:p>
            <a:pPr marL="442432" indent="-442432" algn="l">
              <a:buFont typeface="Arial"/>
              <a:buChar char="•"/>
            </a:pPr>
            <a:r>
              <a:rPr lang="en-US" sz="3200" dirty="0"/>
              <a:t>Able to improvise when the unexpected happens</a:t>
            </a:r>
          </a:p>
        </p:txBody>
      </p:sp>
      <p:sp>
        <p:nvSpPr>
          <p:cNvPr id="5"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5963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C17C-3555-4FFD-AC13-831059182DF5}"/>
              </a:ext>
            </a:extLst>
          </p:cNvPr>
          <p:cNvSpPr>
            <a:spLocks noGrp="1"/>
          </p:cNvSpPr>
          <p:nvPr>
            <p:ph type="title"/>
          </p:nvPr>
        </p:nvSpPr>
        <p:spPr/>
        <p:txBody>
          <a:bodyPr>
            <a:normAutofit/>
          </a:bodyPr>
          <a:lstStyle/>
          <a:p>
            <a:r>
              <a:rPr lang="en-US" dirty="0"/>
              <a:t>Formator and Presenter Training</a:t>
            </a:r>
          </a:p>
        </p:txBody>
      </p:sp>
      <p:sp>
        <p:nvSpPr>
          <p:cNvPr id="4" name="Content Placeholder 3">
            <a:extLst>
              <a:ext uri="{FF2B5EF4-FFF2-40B4-BE49-F238E27FC236}">
                <a16:creationId xmlns:a16="http://schemas.microsoft.com/office/drawing/2014/main" id="{4526CDD1-DA58-48F6-AC54-B95758660B72}"/>
              </a:ext>
            </a:extLst>
          </p:cNvPr>
          <p:cNvSpPr>
            <a:spLocks noGrp="1"/>
          </p:cNvSpPr>
          <p:nvPr>
            <p:ph idx="1"/>
          </p:nvPr>
        </p:nvSpPr>
        <p:spPr/>
        <p:txBody>
          <a:bodyPr>
            <a:normAutofit lnSpcReduction="10000"/>
          </a:bodyPr>
          <a:lstStyle/>
          <a:p>
            <a:pPr algn="l"/>
            <a:r>
              <a:rPr lang="en-US" sz="3200" dirty="0"/>
              <a:t>Led by the Regional Ozanam Orientation Leader and team</a:t>
            </a:r>
          </a:p>
          <a:p>
            <a:pPr algn="l"/>
            <a:r>
              <a:rPr lang="en-US" sz="3200" dirty="0"/>
              <a:t>M</a:t>
            </a:r>
            <a:r>
              <a:rPr lang="x-none" sz="3200" dirty="0"/>
              <a:t>ust include substantial practice on the part of the participants, who will give sections of the Ozanam Orientation for each other.</a:t>
            </a:r>
            <a:endParaRPr lang="en-US" sz="3200" dirty="0"/>
          </a:p>
          <a:p>
            <a:pPr algn="l"/>
            <a:r>
              <a:rPr lang="en-US" sz="3200" dirty="0"/>
              <a:t>Designed to meet the needs of both presenters and those that want to progress to Formator roles</a:t>
            </a:r>
          </a:p>
          <a:p>
            <a:pPr algn="l"/>
            <a:r>
              <a:rPr lang="en-US" sz="3200" dirty="0"/>
              <a:t>The Ozanam Orientation Leader and team must observe the new OO Formator presenting multiple sections in order to assess if the Objectives have been met</a:t>
            </a:r>
          </a:p>
          <a:p>
            <a:pPr algn="l"/>
            <a:endParaRPr lang="en-US" sz="3200" dirty="0"/>
          </a:p>
        </p:txBody>
      </p:sp>
    </p:spTree>
    <p:extLst>
      <p:ext uri="{BB962C8B-B14F-4D97-AF65-F5344CB8AC3E}">
        <p14:creationId xmlns:p14="http://schemas.microsoft.com/office/powerpoint/2010/main" val="279314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FB57-5EF1-4108-9A29-8BE60C4E4A93}"/>
              </a:ext>
            </a:extLst>
          </p:cNvPr>
          <p:cNvSpPr>
            <a:spLocks noGrp="1"/>
          </p:cNvSpPr>
          <p:nvPr>
            <p:ph type="title"/>
          </p:nvPr>
        </p:nvSpPr>
        <p:spPr/>
        <p:txBody>
          <a:bodyPr>
            <a:normAutofit/>
          </a:bodyPr>
          <a:lstStyle/>
          <a:p>
            <a:r>
              <a:rPr lang="en-US" dirty="0"/>
              <a:t>Formator and Presenter Training</a:t>
            </a:r>
          </a:p>
        </p:txBody>
      </p:sp>
      <p:sp>
        <p:nvSpPr>
          <p:cNvPr id="4" name="Content Placeholder 3">
            <a:extLst>
              <a:ext uri="{FF2B5EF4-FFF2-40B4-BE49-F238E27FC236}">
                <a16:creationId xmlns:a16="http://schemas.microsoft.com/office/drawing/2014/main" id="{0301EF82-FE0E-41A0-A559-18EC360526DB}"/>
              </a:ext>
            </a:extLst>
          </p:cNvPr>
          <p:cNvSpPr>
            <a:spLocks noGrp="1"/>
          </p:cNvSpPr>
          <p:nvPr>
            <p:ph idx="1"/>
          </p:nvPr>
        </p:nvSpPr>
        <p:spPr/>
        <p:txBody>
          <a:bodyPr>
            <a:normAutofit fontScale="92500"/>
          </a:bodyPr>
          <a:lstStyle/>
          <a:p>
            <a:pPr algn="l"/>
            <a:r>
              <a:rPr lang="en-US" sz="3200" dirty="0"/>
              <a:t>Regional Ozanam Orientation teams often to travel to the Council OO and observe/assess the new Formator and then Commission, or may periodically assess via Zoom</a:t>
            </a:r>
          </a:p>
          <a:p>
            <a:pPr algn="l"/>
            <a:r>
              <a:rPr lang="en-US" sz="3200" dirty="0"/>
              <a:t>The Ozanam Orientation Formator may train OO Presenters for selected sections of the Ozanam Orientation.  Presenters can give sections as a member of a team under the supervision of a trained Ozanam Orientation Formator</a:t>
            </a:r>
          </a:p>
          <a:p>
            <a:pPr algn="l"/>
            <a:r>
              <a:rPr lang="en-US" sz="3200" dirty="0"/>
              <a:t>A commissioning ceremony and pin is recommended for both Presenters and Formators</a:t>
            </a:r>
          </a:p>
        </p:txBody>
      </p:sp>
    </p:spTree>
    <p:extLst>
      <p:ext uri="{BB962C8B-B14F-4D97-AF65-F5344CB8AC3E}">
        <p14:creationId xmlns:p14="http://schemas.microsoft.com/office/powerpoint/2010/main" val="259718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 from Formator’s Guide</a:t>
            </a:r>
          </a:p>
        </p:txBody>
      </p:sp>
      <p:sp>
        <p:nvSpPr>
          <p:cNvPr id="3" name="Content Placeholder 2"/>
          <p:cNvSpPr>
            <a:spLocks noGrp="1"/>
          </p:cNvSpPr>
          <p:nvPr>
            <p:ph idx="1"/>
          </p:nvPr>
        </p:nvSpPr>
        <p:spPr/>
        <p:txBody>
          <a:bodyPr>
            <a:normAutofit/>
          </a:bodyPr>
          <a:lstStyle/>
          <a:p>
            <a:pPr marL="0" indent="0">
              <a:buNone/>
            </a:pPr>
            <a:r>
              <a:rPr lang="en-US" sz="3200" b="1" dirty="0"/>
              <a:t>“All elements</a:t>
            </a:r>
            <a:r>
              <a:rPr lang="en-US" sz="3200" dirty="0"/>
              <a:t> in each Part of the Ozanam Orientation are expected to be presented by the Formators.  </a:t>
            </a:r>
            <a:r>
              <a:rPr lang="en-US" sz="3200" b="1" dirty="0"/>
              <a:t>There are no optional items – no substitutions.</a:t>
            </a:r>
            <a:r>
              <a:rPr lang="en-US" sz="3200" dirty="0"/>
              <a:t>  </a:t>
            </a:r>
          </a:p>
          <a:p>
            <a:pPr marL="0" indent="0">
              <a:buNone/>
            </a:pPr>
            <a:r>
              <a:rPr lang="en-US" sz="3200" dirty="0"/>
              <a:t>“This is necessary to ensure a consistent message is presented throughout the United States.  </a:t>
            </a:r>
          </a:p>
          <a:p>
            <a:pPr marL="0" indent="0">
              <a:buNone/>
            </a:pPr>
            <a:r>
              <a:rPr lang="en-US" sz="3200" dirty="0"/>
              <a:t>“The elements are also integrated in other segments of the formation program developed for the entire country, such as </a:t>
            </a:r>
            <a:r>
              <a:rPr lang="en-US" sz="3200" b="1" dirty="0"/>
              <a:t>Serving in Hope</a:t>
            </a:r>
            <a:r>
              <a:rPr lang="en-US" sz="3200" dirty="0"/>
              <a:t> and the </a:t>
            </a:r>
            <a:r>
              <a:rPr lang="en-US" sz="3200" b="1" dirty="0"/>
              <a:t>Invitation for Renewal.”</a:t>
            </a:r>
            <a:endParaRPr lang="en-US" sz="3200" dirty="0"/>
          </a:p>
          <a:p>
            <a:endParaRPr lang="en-US" sz="3200" dirty="0"/>
          </a:p>
        </p:txBody>
      </p:sp>
    </p:spTree>
    <p:extLst>
      <p:ext uri="{BB962C8B-B14F-4D97-AF65-F5344CB8AC3E}">
        <p14:creationId xmlns:p14="http://schemas.microsoft.com/office/powerpoint/2010/main" val="5911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 Want to Change the Slides…</a:t>
            </a:r>
          </a:p>
        </p:txBody>
      </p:sp>
      <p:sp>
        <p:nvSpPr>
          <p:cNvPr id="4" name="Content Placeholder 3"/>
          <p:cNvSpPr>
            <a:spLocks noGrp="1"/>
          </p:cNvSpPr>
          <p:nvPr>
            <p:ph sz="half" idx="1"/>
          </p:nvPr>
        </p:nvSpPr>
        <p:spPr/>
        <p:txBody>
          <a:bodyPr>
            <a:noAutofit/>
          </a:bodyPr>
          <a:lstStyle/>
          <a:p>
            <a:pPr marL="0" indent="0">
              <a:spcBef>
                <a:spcPts val="600"/>
              </a:spcBef>
              <a:buNone/>
            </a:pPr>
            <a:r>
              <a:rPr lang="en-US" dirty="0"/>
              <a:t>You </a:t>
            </a:r>
            <a:r>
              <a:rPr lang="en-US" dirty="0">
                <a:solidFill>
                  <a:srgbClr val="C00000"/>
                </a:solidFill>
              </a:rPr>
              <a:t>may </a:t>
            </a:r>
            <a:r>
              <a:rPr lang="en-US" dirty="0"/>
              <a:t>include such things as </a:t>
            </a:r>
          </a:p>
          <a:p>
            <a:pPr marL="427665" indent="-442432">
              <a:spcBef>
                <a:spcPts val="600"/>
              </a:spcBef>
              <a:buFont typeface="Arial" panose="020B0604020202020204" pitchFamily="34" charset="0"/>
              <a:buChar char="•"/>
            </a:pPr>
            <a:r>
              <a:rPr lang="en-US" dirty="0"/>
              <a:t>an ice-breaker </a:t>
            </a:r>
          </a:p>
          <a:p>
            <a:pPr marL="427665" indent="-442432">
              <a:spcBef>
                <a:spcPts val="600"/>
              </a:spcBef>
              <a:buFont typeface="Arial" panose="020B0604020202020204" pitchFamily="34" charset="0"/>
              <a:buChar char="•"/>
            </a:pPr>
            <a:r>
              <a:rPr lang="en-US" dirty="0"/>
              <a:t>a spiritual reflection</a:t>
            </a:r>
          </a:p>
          <a:p>
            <a:pPr marL="427665" indent="-442432">
              <a:spcBef>
                <a:spcPts val="600"/>
              </a:spcBef>
              <a:buFont typeface="Arial" panose="020B0604020202020204" pitchFamily="34" charset="0"/>
              <a:buChar char="•"/>
            </a:pPr>
            <a:r>
              <a:rPr lang="en-US" dirty="0"/>
              <a:t>more personal stories</a:t>
            </a:r>
          </a:p>
          <a:p>
            <a:pPr marL="427665" indent="-442432">
              <a:spcBef>
                <a:spcPts val="600"/>
              </a:spcBef>
              <a:buFont typeface="Arial" panose="020B0604020202020204" pitchFamily="34" charset="0"/>
              <a:buChar char="•"/>
            </a:pPr>
            <a:r>
              <a:rPr lang="en-US" dirty="0"/>
              <a:t>another exercise</a:t>
            </a:r>
          </a:p>
          <a:p>
            <a:pPr marL="0" indent="0">
              <a:buNone/>
            </a:pPr>
            <a:r>
              <a:rPr lang="en-US" dirty="0"/>
              <a:t>You </a:t>
            </a:r>
            <a:r>
              <a:rPr lang="en-US" dirty="0">
                <a:solidFill>
                  <a:srgbClr val="C00000"/>
                </a:solidFill>
              </a:rPr>
              <a:t>may </a:t>
            </a:r>
            <a:r>
              <a:rPr lang="en-US" dirty="0"/>
              <a:t>add slides with</a:t>
            </a:r>
          </a:p>
          <a:p>
            <a:pPr marL="427665" indent="-442432">
              <a:spcBef>
                <a:spcPts val="600"/>
              </a:spcBef>
              <a:buFont typeface="Arial" panose="020B0604020202020204" pitchFamily="34" charset="0"/>
              <a:buChar char="•"/>
            </a:pPr>
            <a:r>
              <a:rPr lang="en-US" dirty="0"/>
              <a:t>local information</a:t>
            </a:r>
          </a:p>
          <a:p>
            <a:pPr marL="427665" indent="-442432">
              <a:spcBef>
                <a:spcPts val="600"/>
              </a:spcBef>
              <a:buFont typeface="Arial" panose="020B0604020202020204" pitchFamily="34" charset="0"/>
              <a:buChar char="•"/>
            </a:pPr>
            <a:r>
              <a:rPr lang="en-US" dirty="0"/>
              <a:t>governance</a:t>
            </a:r>
          </a:p>
          <a:p>
            <a:pPr marL="427665" indent="-442432">
              <a:spcBef>
                <a:spcPts val="600"/>
              </a:spcBef>
              <a:buFont typeface="Arial" panose="020B0604020202020204" pitchFamily="34" charset="0"/>
              <a:buChar char="•"/>
            </a:pPr>
            <a:r>
              <a:rPr lang="en-US" dirty="0"/>
              <a:t>more on the home visit</a:t>
            </a:r>
          </a:p>
        </p:txBody>
      </p:sp>
      <p:sp>
        <p:nvSpPr>
          <p:cNvPr id="7" name="Content Placeholder 6">
            <a:extLst>
              <a:ext uri="{FF2B5EF4-FFF2-40B4-BE49-F238E27FC236}">
                <a16:creationId xmlns:a16="http://schemas.microsoft.com/office/drawing/2014/main" id="{737BF4A7-DAC2-ADFF-5113-6DA44DB5E3DF}"/>
              </a:ext>
            </a:extLst>
          </p:cNvPr>
          <p:cNvSpPr>
            <a:spLocks noGrp="1"/>
          </p:cNvSpPr>
          <p:nvPr>
            <p:ph sz="half" idx="2"/>
          </p:nvPr>
        </p:nvSpPr>
        <p:spPr/>
        <p:txBody>
          <a:bodyPr>
            <a:normAutofit/>
          </a:bodyPr>
          <a:lstStyle/>
          <a:p>
            <a:pPr marL="0" indent="0">
              <a:buNone/>
            </a:pPr>
            <a:r>
              <a:rPr lang="en-US" dirty="0"/>
              <a:t>You </a:t>
            </a:r>
            <a:r>
              <a:rPr lang="en-US" dirty="0">
                <a:solidFill>
                  <a:srgbClr val="C00000"/>
                </a:solidFill>
              </a:rPr>
              <a:t>may</a:t>
            </a:r>
            <a:r>
              <a:rPr lang="en-US" dirty="0"/>
              <a:t> present in one 6-hour or in two 3-hour sessions.</a:t>
            </a:r>
          </a:p>
          <a:p>
            <a:pPr marL="0" indent="0">
              <a:buNone/>
            </a:pPr>
            <a:r>
              <a:rPr lang="en-US" dirty="0"/>
              <a:t>You </a:t>
            </a:r>
            <a:r>
              <a:rPr lang="en-US" dirty="0">
                <a:solidFill>
                  <a:srgbClr val="C00000"/>
                </a:solidFill>
              </a:rPr>
              <a:t>may not </a:t>
            </a:r>
            <a:r>
              <a:rPr lang="en-US" dirty="0"/>
              <a:t>write your own custom version</a:t>
            </a:r>
          </a:p>
          <a:p>
            <a:pPr marL="427665" indent="-442432">
              <a:spcBef>
                <a:spcPts val="600"/>
              </a:spcBef>
            </a:pPr>
            <a:r>
              <a:rPr lang="en-US" dirty="0"/>
              <a:t>Consistent slides =&gt; guest formators.</a:t>
            </a:r>
          </a:p>
          <a:p>
            <a:pPr marL="427665" indent="-442432">
              <a:spcBef>
                <a:spcPts val="600"/>
              </a:spcBef>
            </a:pPr>
            <a:r>
              <a:rPr lang="en-US" dirty="0"/>
              <a:t>Consistent slides =&gt; Spanish handouts</a:t>
            </a:r>
          </a:p>
          <a:p>
            <a:pPr algn="l"/>
            <a:endParaRPr lang="en-US" dirty="0">
              <a:solidFill>
                <a:srgbClr val="C00000"/>
              </a:solidFill>
            </a:endParaRPr>
          </a:p>
          <a:p>
            <a:pPr marL="0" indent="0">
              <a:buNone/>
            </a:pPr>
            <a:endParaRPr lang="en-US" dirty="0">
              <a:solidFill>
                <a:schemeClr val="tx1"/>
              </a:solidFill>
            </a:endParaRPr>
          </a:p>
          <a:p>
            <a:endParaRPr lang="en-US" dirty="0"/>
          </a:p>
        </p:txBody>
      </p:sp>
    </p:spTree>
    <p:extLst>
      <p:ext uri="{BB962C8B-B14F-4D97-AF65-F5344CB8AC3E}">
        <p14:creationId xmlns:p14="http://schemas.microsoft.com/office/powerpoint/2010/main" val="356938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Finding Your Team</a:t>
            </a:r>
          </a:p>
        </p:txBody>
      </p:sp>
      <p:sp>
        <p:nvSpPr>
          <p:cNvPr id="4" name="Content Placeholder 3"/>
          <p:cNvSpPr>
            <a:spLocks noGrp="1"/>
          </p:cNvSpPr>
          <p:nvPr>
            <p:ph idx="1"/>
          </p:nvPr>
        </p:nvSpPr>
        <p:spPr/>
        <p:txBody>
          <a:bodyPr>
            <a:noAutofit/>
          </a:bodyPr>
          <a:lstStyle/>
          <a:p>
            <a:pPr marL="442432" indent="-442432" algn="l">
              <a:buFont typeface="Arial"/>
              <a:buChar char="•"/>
            </a:pPr>
            <a:r>
              <a:rPr lang="en-US" sz="2600" dirty="0"/>
              <a:t>Pray!</a:t>
            </a:r>
          </a:p>
          <a:p>
            <a:pPr marL="442432" indent="-442432" algn="l">
              <a:buFont typeface="Arial"/>
              <a:buChar char="•"/>
            </a:pPr>
            <a:r>
              <a:rPr lang="en-US" sz="2600" dirty="0"/>
              <a:t>Ask District and Diocesan Council officers and spiritual advisors to help recruit</a:t>
            </a:r>
          </a:p>
          <a:p>
            <a:pPr marL="442432" indent="-442432" algn="l">
              <a:buFont typeface="Arial"/>
              <a:buChar char="•"/>
            </a:pPr>
            <a:r>
              <a:rPr lang="en-US" sz="2600" dirty="0"/>
              <a:t>Look widely </a:t>
            </a:r>
            <a:r>
              <a:rPr lang="mr-IN" sz="2600" dirty="0"/>
              <a:t>–</a:t>
            </a:r>
            <a:r>
              <a:rPr lang="en-US" sz="2600" dirty="0"/>
              <a:t> </a:t>
            </a:r>
            <a:r>
              <a:rPr lang="en-US" sz="2600" dirty="0" err="1"/>
              <a:t>formators</a:t>
            </a:r>
            <a:r>
              <a:rPr lang="en-US" sz="2600" dirty="0"/>
              <a:t> </a:t>
            </a:r>
            <a:r>
              <a:rPr lang="en-US" sz="2600" u="sng" dirty="0"/>
              <a:t>do not </a:t>
            </a:r>
            <a:r>
              <a:rPr lang="en-US" sz="2600" dirty="0"/>
              <a:t>have to be former officers</a:t>
            </a:r>
          </a:p>
          <a:p>
            <a:pPr marL="442432" indent="-442432" algn="l">
              <a:buFont typeface="Arial"/>
              <a:buChar char="•"/>
            </a:pPr>
            <a:r>
              <a:rPr lang="en-US" sz="2600" dirty="0"/>
              <a:t>Look for people who have speaking skills</a:t>
            </a:r>
          </a:p>
          <a:p>
            <a:pPr marL="442432" indent="-442432" algn="l">
              <a:buFont typeface="Arial"/>
              <a:buChar char="•"/>
            </a:pPr>
            <a:r>
              <a:rPr lang="en-US" sz="2600" dirty="0"/>
              <a:t>Look for experience with adult education; teachers, catechists, corporate, or government trainers</a:t>
            </a:r>
          </a:p>
          <a:p>
            <a:pPr marL="442432" indent="-442432" algn="l">
              <a:buFont typeface="Arial"/>
              <a:buChar char="•"/>
            </a:pPr>
            <a:r>
              <a:rPr lang="en-US" sz="2600" dirty="0"/>
              <a:t>Start with a couple of good people </a:t>
            </a:r>
            <a:r>
              <a:rPr lang="mr-IN" sz="2600" dirty="0"/>
              <a:t>–</a:t>
            </a:r>
            <a:r>
              <a:rPr lang="en-US" sz="2600" dirty="0"/>
              <a:t> a vibrant Orientation will attract others</a:t>
            </a:r>
          </a:p>
          <a:p>
            <a:pPr marL="442432" indent="-442432" algn="l">
              <a:buFont typeface="Arial"/>
              <a:buChar char="•"/>
            </a:pPr>
            <a:r>
              <a:rPr lang="en-US" sz="2600" dirty="0"/>
              <a:t>Pray some more!</a:t>
            </a:r>
          </a:p>
        </p:txBody>
      </p:sp>
      <p:sp>
        <p:nvSpPr>
          <p:cNvPr id="5"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414173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67A7-1219-44CA-A6C1-03A8E304DBFF}"/>
              </a:ext>
            </a:extLst>
          </p:cNvPr>
          <p:cNvSpPr>
            <a:spLocks noGrp="1"/>
          </p:cNvSpPr>
          <p:nvPr>
            <p:ph type="title"/>
          </p:nvPr>
        </p:nvSpPr>
        <p:spPr/>
        <p:txBody>
          <a:bodyPr>
            <a:normAutofit fontScale="90000"/>
          </a:bodyPr>
          <a:lstStyle/>
          <a:p>
            <a:r>
              <a:rPr lang="en-US" dirty="0"/>
              <a:t>Formators, Presenters, Spiritual Advisors, and Leaders</a:t>
            </a:r>
          </a:p>
        </p:txBody>
      </p:sp>
      <p:sp>
        <p:nvSpPr>
          <p:cNvPr id="4" name="Content Placeholder 3">
            <a:extLst>
              <a:ext uri="{FF2B5EF4-FFF2-40B4-BE49-F238E27FC236}">
                <a16:creationId xmlns:a16="http://schemas.microsoft.com/office/drawing/2014/main" id="{996CCE35-628E-45FE-8F20-08D113F666B9}"/>
              </a:ext>
            </a:extLst>
          </p:cNvPr>
          <p:cNvSpPr>
            <a:spLocks noGrp="1"/>
          </p:cNvSpPr>
          <p:nvPr>
            <p:ph idx="1"/>
          </p:nvPr>
        </p:nvSpPr>
        <p:spPr>
          <a:xfrm>
            <a:off x="609600" y="2133600"/>
            <a:ext cx="11049000" cy="3638657"/>
          </a:xfrm>
        </p:spPr>
        <p:txBody>
          <a:bodyPr/>
          <a:lstStyle/>
          <a:p>
            <a:pPr marL="0" indent="0" algn="ctr">
              <a:buNone/>
            </a:pPr>
            <a:r>
              <a:rPr lang="en-US" sz="3484" b="1" dirty="0"/>
              <a:t>We all work together to provide the formational experiences that support the full flourishing of our Vincentians as they journey along the Vincentian Pathway….</a:t>
            </a:r>
          </a:p>
        </p:txBody>
      </p:sp>
    </p:spTree>
    <p:extLst>
      <p:ext uri="{BB962C8B-B14F-4D97-AF65-F5344CB8AC3E}">
        <p14:creationId xmlns:p14="http://schemas.microsoft.com/office/powerpoint/2010/main" val="110600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B326-FEDB-44D1-83CC-3BBD21BEA379}"/>
              </a:ext>
            </a:extLst>
          </p:cNvPr>
          <p:cNvSpPr>
            <a:spLocks noGrp="1"/>
          </p:cNvSpPr>
          <p:nvPr>
            <p:ph type="title"/>
          </p:nvPr>
        </p:nvSpPr>
        <p:spPr/>
        <p:txBody>
          <a:bodyPr>
            <a:normAutofit fontScale="90000"/>
          </a:bodyPr>
          <a:lstStyle/>
          <a:p>
            <a:r>
              <a:rPr lang="en-US" dirty="0"/>
              <a:t>Servant Leaders Create the Expectation</a:t>
            </a:r>
          </a:p>
        </p:txBody>
      </p:sp>
      <p:sp>
        <p:nvSpPr>
          <p:cNvPr id="4" name="Content Placeholder 3">
            <a:extLst>
              <a:ext uri="{FF2B5EF4-FFF2-40B4-BE49-F238E27FC236}">
                <a16:creationId xmlns:a16="http://schemas.microsoft.com/office/drawing/2014/main" id="{B2E8A093-A88A-4784-B2E4-3AA8FEE2B136}"/>
              </a:ext>
            </a:extLst>
          </p:cNvPr>
          <p:cNvSpPr>
            <a:spLocks noGrp="1"/>
          </p:cNvSpPr>
          <p:nvPr>
            <p:ph idx="1"/>
          </p:nvPr>
        </p:nvSpPr>
        <p:spPr/>
        <p:txBody>
          <a:bodyPr>
            <a:normAutofit/>
          </a:bodyPr>
          <a:lstStyle/>
          <a:p>
            <a:pPr marL="0" indent="0">
              <a:buNone/>
            </a:pPr>
            <a:r>
              <a:rPr lang="en-US" dirty="0"/>
              <a:t>All levels of leaders throughout the Society are Servant Leaders, dedicated to promoting Spirituality, Service, and Friendship</a:t>
            </a:r>
          </a:p>
          <a:p>
            <a:pPr marL="0" indent="0">
              <a:buNone/>
            </a:pPr>
            <a:r>
              <a:rPr lang="en-GB" b="1" dirty="0"/>
              <a:t>“Following Christ’s example, the Presidents at all levels of the Society endeavour to be servant leaders. They provide an encouraging atmosphere in which the talents, capacities and spiritual charism of the members are identified, developed and put to the service of the poor and the Society of St. Vincent de Paul. The President of the Conference or Council will have special responsibility for promoting Vincentian spirituality.”</a:t>
            </a:r>
            <a:endParaRPr lang="en-US" dirty="0"/>
          </a:p>
          <a:p>
            <a:pPr marL="0" indent="0" algn="r">
              <a:buNone/>
            </a:pPr>
            <a:r>
              <a:rPr lang="en-GB" sz="2400" i="1" dirty="0"/>
              <a:t>(Rule, Part I, 3.11) </a:t>
            </a:r>
            <a:endParaRPr lang="en-US" sz="2400" i="1" dirty="0"/>
          </a:p>
          <a:p>
            <a:pPr algn="l"/>
            <a:endParaRPr lang="en-US" dirty="0"/>
          </a:p>
        </p:txBody>
      </p:sp>
    </p:spTree>
    <p:extLst>
      <p:ext uri="{BB962C8B-B14F-4D97-AF65-F5344CB8AC3E}">
        <p14:creationId xmlns:p14="http://schemas.microsoft.com/office/powerpoint/2010/main" val="152759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t>
            </a:r>
          </a:p>
        </p:txBody>
      </p:sp>
      <p:graphicFrame>
        <p:nvGraphicFramePr>
          <p:cNvPr id="12" name="Content Placeholder 11"/>
          <p:cNvGraphicFramePr>
            <a:graphicFrameLocks noGrp="1"/>
          </p:cNvGraphicFramePr>
          <p:nvPr>
            <p:ph idx="1"/>
          </p:nvPr>
        </p:nvGraphicFramePr>
        <p:xfrm>
          <a:off x="1092077" y="1201540"/>
          <a:ext cx="9060360" cy="518160"/>
        </p:xfrm>
        <a:graphic>
          <a:graphicData uri="http://schemas.openxmlformats.org/drawingml/2006/table">
            <a:tbl>
              <a:tblPr firstRow="1" bandRow="1">
                <a:tableStyleId>{7DF18680-E054-41AD-8BC1-D1AEF772440D}</a:tableStyleId>
              </a:tblPr>
              <a:tblGrid>
                <a:gridCol w="4530180">
                  <a:extLst>
                    <a:ext uri="{9D8B030D-6E8A-4147-A177-3AD203B41FA5}">
                      <a16:colId xmlns:a16="http://schemas.microsoft.com/office/drawing/2014/main" val="20000"/>
                    </a:ext>
                  </a:extLst>
                </a:gridCol>
                <a:gridCol w="4530180">
                  <a:extLst>
                    <a:ext uri="{9D8B030D-6E8A-4147-A177-3AD203B41FA5}">
                      <a16:colId xmlns:a16="http://schemas.microsoft.com/office/drawing/2014/main" val="20001"/>
                    </a:ext>
                  </a:extLst>
                </a:gridCol>
              </a:tblGrid>
              <a:tr h="370840">
                <a:tc>
                  <a:txBody>
                    <a:bodyPr/>
                    <a:lstStyle/>
                    <a:p>
                      <a:pPr algn="ctr"/>
                      <a:r>
                        <a:rPr lang="en-US" sz="2800" dirty="0"/>
                        <a:t>Healthy Overlap</a:t>
                      </a:r>
                    </a:p>
                  </a:txBody>
                  <a:tcPr/>
                </a:tc>
                <a:tc>
                  <a:txBody>
                    <a:bodyPr/>
                    <a:lstStyle/>
                    <a:p>
                      <a:pPr algn="ctr"/>
                      <a:r>
                        <a:rPr lang="en-US" sz="2800" dirty="0"/>
                        <a:t>Formation Tripod</a:t>
                      </a:r>
                    </a:p>
                  </a:txBody>
                  <a:tcPr/>
                </a:tc>
                <a:extLst>
                  <a:ext uri="{0D108BD9-81ED-4DB2-BD59-A6C34878D82A}">
                    <a16:rowId xmlns:a16="http://schemas.microsoft.com/office/drawing/2014/main" val="10000"/>
                  </a:ext>
                </a:extLst>
              </a:tr>
            </a:tbl>
          </a:graphicData>
        </a:graphic>
      </p:graphicFrame>
      <p:grpSp>
        <p:nvGrpSpPr>
          <p:cNvPr id="17" name="Group 16"/>
          <p:cNvGrpSpPr/>
          <p:nvPr/>
        </p:nvGrpSpPr>
        <p:grpSpPr>
          <a:xfrm>
            <a:off x="6349750" y="1804823"/>
            <a:ext cx="2476006" cy="4366085"/>
            <a:chOff x="4803979" y="1150181"/>
            <a:chExt cx="2476006" cy="4366085"/>
          </a:xfrm>
        </p:grpSpPr>
        <p:pic>
          <p:nvPicPr>
            <p:cNvPr id="9" name="Picture 8"/>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803979" y="1150181"/>
              <a:ext cx="2476006" cy="4366085"/>
            </a:xfrm>
            <a:prstGeom prst="rect">
              <a:avLst/>
            </a:prstGeom>
          </p:spPr>
        </p:pic>
        <p:sp>
          <p:nvSpPr>
            <p:cNvPr id="13" name="TextBox 12"/>
            <p:cNvSpPr txBox="1"/>
            <p:nvPr/>
          </p:nvSpPr>
          <p:spPr>
            <a:xfrm rot="17478850">
              <a:off x="4250087" y="3026609"/>
              <a:ext cx="2207048" cy="400110"/>
            </a:xfrm>
            <a:prstGeom prst="rect">
              <a:avLst/>
            </a:prstGeom>
            <a:noFill/>
          </p:spPr>
          <p:txBody>
            <a:bodyPr wrap="square" rtlCol="0">
              <a:spAutoFit/>
            </a:bodyPr>
            <a:lstStyle/>
            <a:p>
              <a:r>
                <a:rPr lang="en-US" sz="2000" b="1" cap="small" dirty="0">
                  <a:solidFill>
                    <a:srgbClr val="016FAC"/>
                  </a:solidFill>
                </a:rPr>
                <a:t>Spiritual Advisor</a:t>
              </a:r>
            </a:p>
          </p:txBody>
        </p:sp>
        <p:sp>
          <p:nvSpPr>
            <p:cNvPr id="14" name="TextBox 13"/>
            <p:cNvSpPr txBox="1"/>
            <p:nvPr/>
          </p:nvSpPr>
          <p:spPr>
            <a:xfrm rot="15768115">
              <a:off x="5496885" y="3254873"/>
              <a:ext cx="1334120" cy="400110"/>
            </a:xfrm>
            <a:prstGeom prst="rect">
              <a:avLst/>
            </a:prstGeom>
            <a:noFill/>
          </p:spPr>
          <p:txBody>
            <a:bodyPr wrap="square" rtlCol="0">
              <a:spAutoFit/>
            </a:bodyPr>
            <a:lstStyle/>
            <a:p>
              <a:r>
                <a:rPr lang="en-US" sz="2000" b="1" cap="small" dirty="0">
                  <a:solidFill>
                    <a:srgbClr val="016FAC"/>
                  </a:solidFill>
                </a:rPr>
                <a:t>Formator</a:t>
              </a:r>
            </a:p>
          </p:txBody>
        </p:sp>
        <p:sp>
          <p:nvSpPr>
            <p:cNvPr id="15" name="TextBox 14"/>
            <p:cNvSpPr txBox="1"/>
            <p:nvPr/>
          </p:nvSpPr>
          <p:spPr>
            <a:xfrm rot="4291041">
              <a:off x="5613575" y="3295407"/>
              <a:ext cx="2751329" cy="400110"/>
            </a:xfrm>
            <a:prstGeom prst="rect">
              <a:avLst/>
            </a:prstGeom>
            <a:noFill/>
          </p:spPr>
          <p:txBody>
            <a:bodyPr wrap="square" rtlCol="0">
              <a:spAutoFit/>
            </a:bodyPr>
            <a:lstStyle/>
            <a:p>
              <a:r>
                <a:rPr lang="en-US" sz="2000" b="1" cap="small" dirty="0">
                  <a:solidFill>
                    <a:srgbClr val="016FAC"/>
                  </a:solidFill>
                </a:rPr>
                <a:t>Servant Leaders</a:t>
              </a:r>
            </a:p>
          </p:txBody>
        </p:sp>
      </p:grpSp>
      <p:graphicFrame>
        <p:nvGraphicFramePr>
          <p:cNvPr id="16" name="Diagram 15"/>
          <p:cNvGraphicFramePr/>
          <p:nvPr>
            <p:extLst>
              <p:ext uri="{D42A27DB-BD31-4B8C-83A1-F6EECF244321}">
                <p14:modId xmlns:p14="http://schemas.microsoft.com/office/powerpoint/2010/main" val="1065056340"/>
              </p:ext>
            </p:extLst>
          </p:nvPr>
        </p:nvGraphicFramePr>
        <p:xfrm>
          <a:off x="1092077" y="1978952"/>
          <a:ext cx="4181385" cy="18467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9" name="Diagram 18"/>
          <p:cNvGraphicFramePr/>
          <p:nvPr/>
        </p:nvGraphicFramePr>
        <p:xfrm>
          <a:off x="1092076" y="4058692"/>
          <a:ext cx="4181385" cy="184674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52122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Graphic spid="19"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a:defRPr/>
            </a:pPr>
            <a:r>
              <a:rPr lang="en-US" dirty="0"/>
              <a:t>Diocesan Formation Plan</a:t>
            </a:r>
          </a:p>
        </p:txBody>
      </p:sp>
      <p:sp>
        <p:nvSpPr>
          <p:cNvPr id="307203" name="Rectangle 3"/>
          <p:cNvSpPr>
            <a:spLocks noGrp="1" noChangeArrowheads="1"/>
          </p:cNvSpPr>
          <p:nvPr>
            <p:ph idx="1"/>
          </p:nvPr>
        </p:nvSpPr>
        <p:spPr>
          <a:xfrm>
            <a:off x="609600" y="1219200"/>
            <a:ext cx="8276492" cy="4553057"/>
          </a:xfrm>
        </p:spPr>
        <p:txBody>
          <a:bodyPr>
            <a:normAutofit/>
          </a:bodyPr>
          <a:lstStyle/>
          <a:p>
            <a:pPr marL="0" indent="0">
              <a:buNone/>
              <a:defRPr/>
            </a:pPr>
            <a:r>
              <a:rPr lang="en-US" sz="3097" dirty="0"/>
              <a:t>Every (Arch)Diocesan Council should have a plan to</a:t>
            </a:r>
            <a:r>
              <a:rPr lang="en-US" dirty="0"/>
              <a:t>:</a:t>
            </a:r>
          </a:p>
          <a:p>
            <a:pPr lvl="1">
              <a:spcBef>
                <a:spcPts val="1800"/>
              </a:spcBef>
              <a:defRPr/>
            </a:pPr>
            <a:r>
              <a:rPr lang="en-US" sz="2710" dirty="0"/>
              <a:t>Regularly conduct Ozanam Orientations within reach of every Conference</a:t>
            </a:r>
          </a:p>
          <a:p>
            <a:pPr lvl="1">
              <a:spcBef>
                <a:spcPts val="1800"/>
              </a:spcBef>
              <a:defRPr/>
            </a:pPr>
            <a:r>
              <a:rPr lang="en-US" sz="2710" dirty="0"/>
              <a:t>Train enough Formators and Presenters to meet the needs of the Diocese</a:t>
            </a:r>
          </a:p>
          <a:p>
            <a:pPr lvl="1">
              <a:spcBef>
                <a:spcPts val="1800"/>
              </a:spcBef>
              <a:defRPr/>
            </a:pPr>
            <a:r>
              <a:rPr lang="en-US" sz="2710" dirty="0"/>
              <a:t>Provide Spiritual Advisor training regularly</a:t>
            </a:r>
          </a:p>
          <a:p>
            <a:pPr lvl="1">
              <a:spcBef>
                <a:spcPts val="1800"/>
              </a:spcBef>
              <a:defRPr/>
            </a:pPr>
            <a:r>
              <a:rPr lang="en-US" sz="2710" dirty="0"/>
              <a:t>Coordinate other training and formation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5996" y="1872877"/>
            <a:ext cx="2024276" cy="2957031"/>
          </a:xfrm>
          <a:prstGeom prst="rect">
            <a:avLst/>
          </a:prstGeom>
        </p:spPr>
      </p:pic>
    </p:spTree>
    <p:extLst>
      <p:ext uri="{BB962C8B-B14F-4D97-AF65-F5344CB8AC3E}">
        <p14:creationId xmlns:p14="http://schemas.microsoft.com/office/powerpoint/2010/main" val="191079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2B32-06DF-4EF4-84F8-0B1D708991AB}"/>
              </a:ext>
            </a:extLst>
          </p:cNvPr>
          <p:cNvSpPr>
            <a:spLocks noGrp="1"/>
          </p:cNvSpPr>
          <p:nvPr>
            <p:ph type="title"/>
          </p:nvPr>
        </p:nvSpPr>
        <p:spPr>
          <a:xfrm>
            <a:off x="609599" y="338039"/>
            <a:ext cx="9969795" cy="779464"/>
          </a:xfrm>
        </p:spPr>
        <p:txBody>
          <a:bodyPr/>
          <a:lstStyle/>
          <a:p>
            <a:r>
              <a:rPr lang="en-US" dirty="0"/>
              <a:t>Conferences: Spiritual Advisor</a:t>
            </a:r>
          </a:p>
        </p:txBody>
      </p:sp>
      <p:pic>
        <p:nvPicPr>
          <p:cNvPr id="13" name="Picture 12" descr="Elderly woman thumbs up">
            <a:extLst>
              <a:ext uri="{FF2B5EF4-FFF2-40B4-BE49-F238E27FC236}">
                <a16:creationId xmlns:a16="http://schemas.microsoft.com/office/drawing/2014/main" id="{7280021E-58B1-4CC1-81F3-C32BE892EF79}"/>
              </a:ext>
            </a:extLst>
          </p:cNvPr>
          <p:cNvPicPr>
            <a:picLocks noChangeAspect="1"/>
          </p:cNvPicPr>
          <p:nvPr/>
        </p:nvPicPr>
        <p:blipFill>
          <a:blip r:embed="rId2"/>
          <a:stretch>
            <a:fillRect/>
          </a:stretch>
        </p:blipFill>
        <p:spPr>
          <a:xfrm flipH="1">
            <a:off x="5096475" y="1396648"/>
            <a:ext cx="1999050" cy="4642288"/>
          </a:xfrm>
          <a:prstGeom prst="rect">
            <a:avLst/>
          </a:prstGeom>
          <a:effectLst>
            <a:outerShdw blurRad="76200" dir="13500000" sy="23000" kx="1200000" algn="br" rotWithShape="0">
              <a:prstClr val="black">
                <a:alpha val="20000"/>
              </a:prstClr>
            </a:outerShdw>
          </a:effectLst>
        </p:spPr>
      </p:pic>
      <p:pic>
        <p:nvPicPr>
          <p:cNvPr id="17" name="Content Placeholder 16" descr="Businessman holding sign smiling">
            <a:extLst>
              <a:ext uri="{FF2B5EF4-FFF2-40B4-BE49-F238E27FC236}">
                <a16:creationId xmlns:a16="http://schemas.microsoft.com/office/drawing/2014/main" id="{0432AA03-92FD-4837-B7F6-2743D76908E4}"/>
              </a:ext>
            </a:extLst>
          </p:cNvPr>
          <p:cNvPicPr>
            <a:picLocks noGrp="1" noChangeAspect="1"/>
          </p:cNvPicPr>
          <p:nvPr>
            <p:ph idx="1"/>
          </p:nvPr>
        </p:nvPicPr>
        <p:blipFill>
          <a:blip r:embed="rId3"/>
          <a:stretch>
            <a:fillRect/>
          </a:stretch>
        </p:blipFill>
        <p:spPr>
          <a:xfrm>
            <a:off x="6359787" y="1117503"/>
            <a:ext cx="2257383" cy="5026786"/>
          </a:xfrm>
          <a:effectLst>
            <a:outerShdw blurRad="76200" dir="13500000" sy="23000" kx="1200000" algn="br" rotWithShape="0">
              <a:prstClr val="black">
                <a:alpha val="20000"/>
              </a:prstClr>
            </a:outerShdw>
          </a:effectLst>
        </p:spPr>
      </p:pic>
      <p:sp>
        <p:nvSpPr>
          <p:cNvPr id="18" name="TextBox 17">
            <a:extLst>
              <a:ext uri="{FF2B5EF4-FFF2-40B4-BE49-F238E27FC236}">
                <a16:creationId xmlns:a16="http://schemas.microsoft.com/office/drawing/2014/main" id="{E9347E91-896A-4227-9D0B-E2C2BFCA8813}"/>
              </a:ext>
            </a:extLst>
          </p:cNvPr>
          <p:cNvSpPr txBox="1"/>
          <p:nvPr/>
        </p:nvSpPr>
        <p:spPr>
          <a:xfrm>
            <a:off x="6412979" y="2052085"/>
            <a:ext cx="2146229" cy="1805834"/>
          </a:xfrm>
          <a:prstGeom prst="rect">
            <a:avLst/>
          </a:prstGeom>
          <a:noFill/>
        </p:spPr>
        <p:txBody>
          <a:bodyPr wrap="square" rtlCol="0">
            <a:spAutoFit/>
          </a:bodyPr>
          <a:lstStyle/>
          <a:p>
            <a:pPr algn="ctr"/>
            <a:r>
              <a:rPr lang="en-US" sz="2000" b="1" i="1" dirty="0">
                <a:latin typeface="Cavolini" panose="03000502040302020204" pitchFamily="66" charset="0"/>
                <a:cs typeface="Cavolini" panose="03000502040302020204" pitchFamily="66" charset="0"/>
              </a:rPr>
              <a:t>“Special responsibility to promote Vincentian spirituality.”</a:t>
            </a:r>
          </a:p>
          <a:p>
            <a:pPr algn="ctr"/>
            <a:r>
              <a:rPr lang="en-US" sz="900" b="1" i="1" dirty="0">
                <a:latin typeface="Cavolini" panose="03000502040302020204" pitchFamily="66" charset="0"/>
                <a:cs typeface="Cavolini" panose="03000502040302020204" pitchFamily="66" charset="0"/>
              </a:rPr>
              <a:t>Rule, Part I, 3.11</a:t>
            </a:r>
          </a:p>
        </p:txBody>
      </p:sp>
      <p:sp>
        <p:nvSpPr>
          <p:cNvPr id="19" name="TextBox 18">
            <a:extLst>
              <a:ext uri="{FF2B5EF4-FFF2-40B4-BE49-F238E27FC236}">
                <a16:creationId xmlns:a16="http://schemas.microsoft.com/office/drawing/2014/main" id="{8B8CA231-7A44-4171-8039-16D841F621EA}"/>
              </a:ext>
            </a:extLst>
          </p:cNvPr>
          <p:cNvSpPr txBox="1"/>
          <p:nvPr/>
        </p:nvSpPr>
        <p:spPr>
          <a:xfrm rot="1171636">
            <a:off x="8851285" y="1527852"/>
            <a:ext cx="2466592" cy="1569660"/>
          </a:xfrm>
          <a:prstGeom prst="rect">
            <a:avLst/>
          </a:prstGeom>
          <a:noFill/>
        </p:spPr>
        <p:txBody>
          <a:bodyPr wrap="square" rtlCol="0">
            <a:spAutoFit/>
          </a:bodyPr>
          <a:lstStyle/>
          <a:p>
            <a:r>
              <a:rPr lang="en-US" sz="3200" b="1" dirty="0">
                <a:solidFill>
                  <a:srgbClr val="C00000"/>
                </a:solidFill>
                <a:latin typeface="Bradley Hand ITC" panose="03070402050302030203" pitchFamily="66" charset="0"/>
              </a:rPr>
              <a:t>And the Conference President!</a:t>
            </a:r>
          </a:p>
        </p:txBody>
      </p:sp>
    </p:spTree>
    <p:extLst>
      <p:ext uri="{BB962C8B-B14F-4D97-AF65-F5344CB8AC3E}">
        <p14:creationId xmlns:p14="http://schemas.microsoft.com/office/powerpoint/2010/main" val="81224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nodeType="clickEffect">
                                  <p:stCondLst>
                                    <p:cond delay="0"/>
                                  </p:stCondLst>
                                  <p:childTnLst>
                                    <p:animMotion origin="layout" path="M 0 3.7037E-7 L -0.15208 0.0037 " pathEditMode="relative" rAng="0" ptsTypes="AA">
                                      <p:cBhvr>
                                        <p:cTn id="6" dur="2000" fill="hold"/>
                                        <p:tgtEl>
                                          <p:spTgt spid="13"/>
                                        </p:tgtEl>
                                        <p:attrNameLst>
                                          <p:attrName>ppt_x</p:attrName>
                                          <p:attrName>ppt_y</p:attrName>
                                        </p:attrNameLst>
                                      </p:cBhvr>
                                      <p:rCtr x="-7604" y="185"/>
                                    </p:animMotion>
                                  </p:childTnLst>
                                </p:cTn>
                              </p:par>
                              <p:par>
                                <p:cTn id="7" presetID="10" presetClass="entr" presetSubtype="0" fill="hold" nodeType="withEffect">
                                  <p:stCondLst>
                                    <p:cond delay="50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2000"/>
                                        <p:tgtEl>
                                          <p:spTgt spid="17"/>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par>
                                <p:cTn id="13" presetID="22" presetClass="entr" presetSubtype="8" fill="hold" grpId="0" nodeType="withEffect">
                                  <p:stCondLst>
                                    <p:cond delay="50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7750FB-83B4-4DFC-BB19-B0F827C4C8E6}"/>
              </a:ext>
            </a:extLst>
          </p:cNvPr>
          <p:cNvSpPr>
            <a:spLocks noGrp="1"/>
          </p:cNvSpPr>
          <p:nvPr>
            <p:ph type="title" idx="4294967295"/>
          </p:nvPr>
        </p:nvSpPr>
        <p:spPr>
          <a:xfrm>
            <a:off x="0" y="338138"/>
            <a:ext cx="9885363" cy="779462"/>
          </a:xfrm>
        </p:spPr>
        <p:txBody>
          <a:bodyPr>
            <a:normAutofit/>
          </a:bodyPr>
          <a:lstStyle/>
          <a:p>
            <a:r>
              <a:rPr lang="en-US" dirty="0"/>
              <a:t>Councils: The Formation Committee</a:t>
            </a:r>
          </a:p>
        </p:txBody>
      </p:sp>
      <p:pic>
        <p:nvPicPr>
          <p:cNvPr id="13" name="Picture 12" descr="Old woman holding sign">
            <a:extLst>
              <a:ext uri="{FF2B5EF4-FFF2-40B4-BE49-F238E27FC236}">
                <a16:creationId xmlns:a16="http://schemas.microsoft.com/office/drawing/2014/main" id="{60802046-E6B6-4B08-9033-378CFF3A7C15}"/>
              </a:ext>
            </a:extLst>
          </p:cNvPr>
          <p:cNvPicPr>
            <a:picLocks noChangeAspect="1"/>
          </p:cNvPicPr>
          <p:nvPr/>
        </p:nvPicPr>
        <p:blipFill>
          <a:blip r:embed="rId2"/>
          <a:stretch>
            <a:fillRect/>
          </a:stretch>
        </p:blipFill>
        <p:spPr>
          <a:xfrm>
            <a:off x="7783568" y="1536934"/>
            <a:ext cx="2989824" cy="4441124"/>
          </a:xfrm>
          <a:prstGeom prst="rect">
            <a:avLst/>
          </a:prstGeom>
          <a:effectLst>
            <a:outerShdw blurRad="76200" dir="13500000" sy="23000" kx="1200000" algn="br" rotWithShape="0">
              <a:prstClr val="black">
                <a:alpha val="20000"/>
              </a:prstClr>
            </a:outerShdw>
          </a:effectLst>
        </p:spPr>
      </p:pic>
      <p:sp>
        <p:nvSpPr>
          <p:cNvPr id="14" name="TextBox 13">
            <a:extLst>
              <a:ext uri="{FF2B5EF4-FFF2-40B4-BE49-F238E27FC236}">
                <a16:creationId xmlns:a16="http://schemas.microsoft.com/office/drawing/2014/main" id="{6BA62620-AE76-4B8F-BF8E-8A38BB500A45}"/>
              </a:ext>
            </a:extLst>
          </p:cNvPr>
          <p:cNvSpPr txBox="1"/>
          <p:nvPr/>
        </p:nvSpPr>
        <p:spPr>
          <a:xfrm>
            <a:off x="7857999" y="2638256"/>
            <a:ext cx="2838894" cy="1769715"/>
          </a:xfrm>
          <a:prstGeom prst="rect">
            <a:avLst/>
          </a:prstGeom>
          <a:noFill/>
        </p:spPr>
        <p:txBody>
          <a:bodyPr wrap="square" rtlCol="0">
            <a:spAutoFit/>
          </a:bodyPr>
          <a:lstStyle/>
          <a:p>
            <a:pPr algn="ctr"/>
            <a:r>
              <a:rPr lang="en-US" sz="2000" b="1" i="1" dirty="0">
                <a:latin typeface="Cavolini" panose="020B0502040204020203" pitchFamily="66" charset="0"/>
                <a:cs typeface="Cavolini" panose="020B0502040204020203" pitchFamily="66" charset="0"/>
              </a:rPr>
              <a:t>“Special responsibility to promote Vincentian spirituality.”</a:t>
            </a:r>
          </a:p>
          <a:p>
            <a:pPr algn="ctr"/>
            <a:r>
              <a:rPr lang="en-US" sz="900" b="1" i="1" dirty="0">
                <a:latin typeface="Cavolini" panose="020B0502040204020203" pitchFamily="66" charset="0"/>
                <a:cs typeface="Cavolini" panose="020B0502040204020203" pitchFamily="66" charset="0"/>
              </a:rPr>
              <a:t>Rule, Part I, 3.11</a:t>
            </a:r>
          </a:p>
        </p:txBody>
      </p:sp>
      <p:pic>
        <p:nvPicPr>
          <p:cNvPr id="16" name="Picture 15" descr="Businessman pointing side">
            <a:extLst>
              <a:ext uri="{FF2B5EF4-FFF2-40B4-BE49-F238E27FC236}">
                <a16:creationId xmlns:a16="http://schemas.microsoft.com/office/drawing/2014/main" id="{133CE2B6-2415-48C6-BC2E-83886EEA1294}"/>
              </a:ext>
            </a:extLst>
          </p:cNvPr>
          <p:cNvPicPr>
            <a:picLocks noChangeAspect="1"/>
          </p:cNvPicPr>
          <p:nvPr/>
        </p:nvPicPr>
        <p:blipFill>
          <a:blip r:embed="rId3"/>
          <a:stretch>
            <a:fillRect/>
          </a:stretch>
        </p:blipFill>
        <p:spPr>
          <a:xfrm>
            <a:off x="7993345" y="1022301"/>
            <a:ext cx="2266979" cy="5010292"/>
          </a:xfrm>
          <a:prstGeom prst="rect">
            <a:avLst/>
          </a:prstGeom>
          <a:effectLst>
            <a:outerShdw blurRad="76200" dir="13500000" sy="23000" kx="1200000" algn="br" rotWithShape="0">
              <a:prstClr val="black">
                <a:alpha val="20000"/>
              </a:prstClr>
            </a:outerShdw>
          </a:effectLst>
        </p:spPr>
      </p:pic>
      <p:pic>
        <p:nvPicPr>
          <p:cNvPr id="34" name="Picture 33" descr="Woman using notepad">
            <a:extLst>
              <a:ext uri="{FF2B5EF4-FFF2-40B4-BE49-F238E27FC236}">
                <a16:creationId xmlns:a16="http://schemas.microsoft.com/office/drawing/2014/main" id="{F464DC6E-8ACB-49EF-89B5-DECDB7FB0812}"/>
              </a:ext>
            </a:extLst>
          </p:cNvPr>
          <p:cNvPicPr>
            <a:picLocks noChangeAspect="1"/>
          </p:cNvPicPr>
          <p:nvPr/>
        </p:nvPicPr>
        <p:blipFill>
          <a:blip r:embed="rId4"/>
          <a:stretch>
            <a:fillRect/>
          </a:stretch>
        </p:blipFill>
        <p:spPr>
          <a:xfrm flipH="1">
            <a:off x="1730444" y="1370896"/>
            <a:ext cx="1425414" cy="4566398"/>
          </a:xfrm>
          <a:prstGeom prst="rect">
            <a:avLst/>
          </a:prstGeom>
          <a:effectLst>
            <a:outerShdw blurRad="76200" dir="13500000" sy="23000" kx="1200000" algn="br" rotWithShape="0">
              <a:prstClr val="black">
                <a:alpha val="20000"/>
              </a:prstClr>
            </a:outerShdw>
          </a:effectLst>
        </p:spPr>
      </p:pic>
      <p:sp>
        <p:nvSpPr>
          <p:cNvPr id="35" name="TextBox 34">
            <a:extLst>
              <a:ext uri="{FF2B5EF4-FFF2-40B4-BE49-F238E27FC236}">
                <a16:creationId xmlns:a16="http://schemas.microsoft.com/office/drawing/2014/main" id="{93939F33-1B7F-4F53-9E78-B1F750DB3D81}"/>
              </a:ext>
            </a:extLst>
          </p:cNvPr>
          <p:cNvSpPr txBox="1"/>
          <p:nvPr/>
        </p:nvSpPr>
        <p:spPr>
          <a:xfrm rot="1171636">
            <a:off x="9866372" y="1302766"/>
            <a:ext cx="2466592" cy="1569660"/>
          </a:xfrm>
          <a:prstGeom prst="rect">
            <a:avLst/>
          </a:prstGeom>
          <a:noFill/>
        </p:spPr>
        <p:txBody>
          <a:bodyPr wrap="square" rtlCol="0">
            <a:spAutoFit/>
          </a:bodyPr>
          <a:lstStyle/>
          <a:p>
            <a:r>
              <a:rPr lang="en-US" sz="3200" b="1" i="1" dirty="0">
                <a:solidFill>
                  <a:srgbClr val="C00000"/>
                </a:solidFill>
                <a:latin typeface="Bradley Hand ITC" panose="03070402050302030203" pitchFamily="66" charset="0"/>
              </a:rPr>
              <a:t>And the Council President!</a:t>
            </a:r>
          </a:p>
        </p:txBody>
      </p:sp>
      <p:pic>
        <p:nvPicPr>
          <p:cNvPr id="39" name="Picture 38" descr="Young businessman clapping">
            <a:extLst>
              <a:ext uri="{FF2B5EF4-FFF2-40B4-BE49-F238E27FC236}">
                <a16:creationId xmlns:a16="http://schemas.microsoft.com/office/drawing/2014/main" id="{F4E93D84-94BA-4F34-9AEA-0B0CC8AB8ABD}"/>
              </a:ext>
            </a:extLst>
          </p:cNvPr>
          <p:cNvPicPr>
            <a:picLocks noChangeAspect="1"/>
          </p:cNvPicPr>
          <p:nvPr/>
        </p:nvPicPr>
        <p:blipFill>
          <a:blip r:embed="rId5"/>
          <a:stretch>
            <a:fillRect/>
          </a:stretch>
        </p:blipFill>
        <p:spPr>
          <a:xfrm>
            <a:off x="5313556" y="1149695"/>
            <a:ext cx="1671485" cy="4828363"/>
          </a:xfrm>
          <a:prstGeom prst="rect">
            <a:avLst/>
          </a:prstGeom>
          <a:effectLst>
            <a:outerShdw blurRad="76200" dir="13500000" sy="23000" kx="1200000" algn="br" rotWithShape="0">
              <a:prstClr val="black">
                <a:alpha val="20000"/>
              </a:prstClr>
            </a:outerShdw>
          </a:effectLst>
        </p:spPr>
      </p:pic>
      <p:sp>
        <p:nvSpPr>
          <p:cNvPr id="40" name="TextBox 39">
            <a:extLst>
              <a:ext uri="{FF2B5EF4-FFF2-40B4-BE49-F238E27FC236}">
                <a16:creationId xmlns:a16="http://schemas.microsoft.com/office/drawing/2014/main" id="{AF87664D-4CB5-4DD6-B8E8-298E095F4070}"/>
              </a:ext>
            </a:extLst>
          </p:cNvPr>
          <p:cNvSpPr txBox="1"/>
          <p:nvPr/>
        </p:nvSpPr>
        <p:spPr>
          <a:xfrm>
            <a:off x="2550694" y="1370896"/>
            <a:ext cx="1613467" cy="707886"/>
          </a:xfrm>
          <a:prstGeom prst="rect">
            <a:avLst/>
          </a:prstGeom>
          <a:noFill/>
        </p:spPr>
        <p:txBody>
          <a:bodyPr wrap="square" rtlCol="0">
            <a:spAutoFit/>
          </a:bodyPr>
          <a:lstStyle/>
          <a:p>
            <a:r>
              <a:rPr lang="en-US" sz="2000" b="1" dirty="0"/>
              <a:t>Formation Coordinator</a:t>
            </a:r>
          </a:p>
        </p:txBody>
      </p:sp>
      <p:sp>
        <p:nvSpPr>
          <p:cNvPr id="41" name="TextBox 40">
            <a:extLst>
              <a:ext uri="{FF2B5EF4-FFF2-40B4-BE49-F238E27FC236}">
                <a16:creationId xmlns:a16="http://schemas.microsoft.com/office/drawing/2014/main" id="{FD8B9271-6B9B-4100-B1F2-0B54257F9643}"/>
              </a:ext>
            </a:extLst>
          </p:cNvPr>
          <p:cNvSpPr txBox="1"/>
          <p:nvPr/>
        </p:nvSpPr>
        <p:spPr>
          <a:xfrm>
            <a:off x="4096697" y="1362807"/>
            <a:ext cx="1425414" cy="707886"/>
          </a:xfrm>
          <a:prstGeom prst="rect">
            <a:avLst/>
          </a:prstGeom>
          <a:noFill/>
        </p:spPr>
        <p:txBody>
          <a:bodyPr wrap="square" rtlCol="0">
            <a:spAutoFit/>
          </a:bodyPr>
          <a:lstStyle/>
          <a:p>
            <a:pPr algn="r"/>
            <a:r>
              <a:rPr lang="en-US" sz="2000" b="1" dirty="0"/>
              <a:t>Spiritual Advisor</a:t>
            </a:r>
          </a:p>
        </p:txBody>
      </p:sp>
      <p:sp>
        <p:nvSpPr>
          <p:cNvPr id="42" name="TextBox 41">
            <a:extLst>
              <a:ext uri="{FF2B5EF4-FFF2-40B4-BE49-F238E27FC236}">
                <a16:creationId xmlns:a16="http://schemas.microsoft.com/office/drawing/2014/main" id="{76534764-6C38-4597-820B-2DA3B9CAD0A0}"/>
              </a:ext>
            </a:extLst>
          </p:cNvPr>
          <p:cNvSpPr txBox="1"/>
          <p:nvPr/>
        </p:nvSpPr>
        <p:spPr>
          <a:xfrm>
            <a:off x="6669891" y="1322532"/>
            <a:ext cx="1764246" cy="1015663"/>
          </a:xfrm>
          <a:prstGeom prst="rect">
            <a:avLst/>
          </a:prstGeom>
          <a:noFill/>
        </p:spPr>
        <p:txBody>
          <a:bodyPr wrap="square" rtlCol="0">
            <a:spAutoFit/>
          </a:bodyPr>
          <a:lstStyle/>
          <a:p>
            <a:r>
              <a:rPr lang="en-US" sz="2000" b="1" dirty="0"/>
              <a:t>        Ozanam</a:t>
            </a:r>
          </a:p>
          <a:p>
            <a:r>
              <a:rPr lang="en-US" sz="2000" b="1" dirty="0"/>
              <a:t>     Orientation</a:t>
            </a:r>
          </a:p>
          <a:p>
            <a:pPr algn="r"/>
            <a:r>
              <a:rPr lang="en-US" sz="2000" b="1" dirty="0"/>
              <a:t>Leader</a:t>
            </a:r>
          </a:p>
        </p:txBody>
      </p:sp>
    </p:spTree>
    <p:extLst>
      <p:ext uri="{BB962C8B-B14F-4D97-AF65-F5344CB8AC3E}">
        <p14:creationId xmlns:p14="http://schemas.microsoft.com/office/powerpoint/2010/main" val="402865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6.25E-7 -3.7037E-7 L -0.07773 0.00394 " pathEditMode="relative" rAng="0" ptsTypes="AA">
                                      <p:cBhvr>
                                        <p:cTn id="21" dur="2000" fill="hold"/>
                                        <p:tgtEl>
                                          <p:spTgt spid="34"/>
                                        </p:tgtEl>
                                        <p:attrNameLst>
                                          <p:attrName>ppt_x</p:attrName>
                                          <p:attrName>ppt_y</p:attrName>
                                        </p:attrNameLst>
                                      </p:cBhvr>
                                      <p:rCtr x="-3893" y="185"/>
                                    </p:animMotion>
                                  </p:childTnLst>
                                </p:cTn>
                              </p:par>
                              <p:par>
                                <p:cTn id="22" presetID="42" presetClass="path" presetSubtype="0" accel="50000" decel="50000" fill="hold" nodeType="withEffect">
                                  <p:stCondLst>
                                    <p:cond delay="0"/>
                                  </p:stCondLst>
                                  <p:childTnLst>
                                    <p:animMotion origin="layout" path="M 3.125E-6 4.07407E-6 L -0.20039 -0.00047 " pathEditMode="relative" rAng="0" ptsTypes="AA">
                                      <p:cBhvr>
                                        <p:cTn id="23" dur="2000" fill="hold"/>
                                        <p:tgtEl>
                                          <p:spTgt spid="39"/>
                                        </p:tgtEl>
                                        <p:attrNameLst>
                                          <p:attrName>ppt_x</p:attrName>
                                          <p:attrName>ppt_y</p:attrName>
                                        </p:attrNameLst>
                                      </p:cBhvr>
                                      <p:rCtr x="-10026" y="-23"/>
                                    </p:animMotion>
                                  </p:childTnLst>
                                </p:cTn>
                              </p:par>
                              <p:par>
                                <p:cTn id="24" presetID="42" presetClass="path" presetSubtype="0" accel="50000" decel="50000" fill="hold" nodeType="withEffect">
                                  <p:stCondLst>
                                    <p:cond delay="0"/>
                                  </p:stCondLst>
                                  <p:childTnLst>
                                    <p:animMotion origin="layout" path="M 2.29167E-6 -1.85185E-6 L -0.24427 0.00532 " pathEditMode="relative" rAng="0" ptsTypes="AA">
                                      <p:cBhvr>
                                        <p:cTn id="25" dur="2000" fill="hold"/>
                                        <p:tgtEl>
                                          <p:spTgt spid="16"/>
                                        </p:tgtEl>
                                        <p:attrNameLst>
                                          <p:attrName>ppt_x</p:attrName>
                                          <p:attrName>ppt_y</p:attrName>
                                        </p:attrNameLst>
                                      </p:cBhvr>
                                      <p:rCtr x="-11641" y="231"/>
                                    </p:animMotion>
                                  </p:childTnLst>
                                </p:cTn>
                              </p:par>
                              <p:par>
                                <p:cTn id="26" presetID="1" presetClass="exit" presetSubtype="0" fill="hold" grpId="1" nodeType="withEffect">
                                  <p:stCondLst>
                                    <p:cond delay="0"/>
                                  </p:stCondLst>
                                  <p:childTnLst>
                                    <p:set>
                                      <p:cBhvr>
                                        <p:cTn id="27" dur="1" fill="hold">
                                          <p:stCondLst>
                                            <p:cond delay="0"/>
                                          </p:stCondLst>
                                        </p:cTn>
                                        <p:tgtEl>
                                          <p:spTgt spid="40"/>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41"/>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42"/>
                                        </p:tgtEl>
                                        <p:attrNameLst>
                                          <p:attrName>style.visibility</p:attrName>
                                        </p:attrNameLst>
                                      </p:cBhvr>
                                      <p:to>
                                        <p:strVal val="hidden"/>
                                      </p:to>
                                    </p:set>
                                  </p:childTnLst>
                                </p:cTn>
                              </p:par>
                              <p:par>
                                <p:cTn id="32" presetID="10" presetClass="entr" presetSubtype="0" fill="hold"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22" presetClass="entr" presetSubtype="8" fill="hold" grpId="0" nodeType="withEffect">
                                  <p:stCondLst>
                                    <p:cond delay="1000"/>
                                  </p:stCondLst>
                                  <p:iterate type="lt">
                                    <p:tmPct val="10000"/>
                                  </p:iterate>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40" grpId="0"/>
      <p:bldP spid="40" grpId="1"/>
      <p:bldP spid="41" grpId="0"/>
      <p:bldP spid="41" grpId="1"/>
      <p:bldP spid="42" grpId="0"/>
      <p:bldP spid="42"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22F08-D6A8-446C-93E4-9EAE8E0C4238}"/>
              </a:ext>
            </a:extLst>
          </p:cNvPr>
          <p:cNvSpPr>
            <a:spLocks noGrp="1"/>
          </p:cNvSpPr>
          <p:nvPr>
            <p:ph type="title"/>
          </p:nvPr>
        </p:nvSpPr>
        <p:spPr/>
        <p:txBody>
          <a:bodyPr/>
          <a:lstStyle/>
          <a:p>
            <a:r>
              <a:rPr lang="en-US" dirty="0"/>
              <a:t>Show Us the Plan Already!</a:t>
            </a:r>
          </a:p>
        </p:txBody>
      </p:sp>
      <p:sp>
        <p:nvSpPr>
          <p:cNvPr id="4" name="Text Placeholder 3">
            <a:extLst>
              <a:ext uri="{FF2B5EF4-FFF2-40B4-BE49-F238E27FC236}">
                <a16:creationId xmlns:a16="http://schemas.microsoft.com/office/drawing/2014/main" id="{4D530ABF-416F-4378-909A-911116DEC8D9}"/>
              </a:ext>
            </a:extLst>
          </p:cNvPr>
          <p:cNvSpPr>
            <a:spLocks noGrp="1"/>
          </p:cNvSpPr>
          <p:nvPr>
            <p:ph type="body" idx="1"/>
          </p:nvPr>
        </p:nvSpPr>
        <p:spPr>
          <a:xfrm>
            <a:off x="831850" y="4589463"/>
            <a:ext cx="10515600" cy="780823"/>
          </a:xfrm>
        </p:spPr>
        <p:txBody>
          <a:bodyPr/>
          <a:lstStyle/>
          <a:p>
            <a:r>
              <a:rPr lang="en-US" dirty="0"/>
              <a:t>Formation Plans for Conferences and Councils</a:t>
            </a:r>
          </a:p>
        </p:txBody>
      </p:sp>
    </p:spTree>
    <p:extLst>
      <p:ext uri="{BB962C8B-B14F-4D97-AF65-F5344CB8AC3E}">
        <p14:creationId xmlns:p14="http://schemas.microsoft.com/office/powerpoint/2010/main" val="133325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84613-F1FA-4A30-8A05-47CA16EB1D4D}"/>
              </a:ext>
            </a:extLst>
          </p:cNvPr>
          <p:cNvSpPr>
            <a:spLocks noGrp="1"/>
          </p:cNvSpPr>
          <p:nvPr>
            <p:ph type="title"/>
          </p:nvPr>
        </p:nvSpPr>
        <p:spPr/>
        <p:txBody>
          <a:bodyPr/>
          <a:lstStyle/>
          <a:p>
            <a:r>
              <a:rPr lang="en-US" dirty="0"/>
              <a:t>The What</a:t>
            </a:r>
          </a:p>
        </p:txBody>
      </p:sp>
      <p:sp>
        <p:nvSpPr>
          <p:cNvPr id="9" name="Content Placeholder 8">
            <a:extLst>
              <a:ext uri="{FF2B5EF4-FFF2-40B4-BE49-F238E27FC236}">
                <a16:creationId xmlns:a16="http://schemas.microsoft.com/office/drawing/2014/main" id="{D1CA131C-81EF-4FA4-B311-8277D51D292F}"/>
              </a:ext>
            </a:extLst>
          </p:cNvPr>
          <p:cNvSpPr>
            <a:spLocks noGrp="1"/>
          </p:cNvSpPr>
          <p:nvPr>
            <p:ph idx="1"/>
          </p:nvPr>
        </p:nvSpPr>
        <p:spPr>
          <a:xfrm>
            <a:off x="609600" y="1324699"/>
            <a:ext cx="11049000" cy="4375609"/>
          </a:xfrm>
        </p:spPr>
        <p:txBody>
          <a:bodyPr/>
          <a:lstStyle/>
          <a:p>
            <a:r>
              <a:rPr lang="en-US" dirty="0"/>
              <a:t>Short list of priority resources</a:t>
            </a:r>
          </a:p>
          <a:p>
            <a:r>
              <a:rPr lang="en-US" dirty="0"/>
              <a:t>Linked for direct download</a:t>
            </a:r>
          </a:p>
        </p:txBody>
      </p:sp>
      <p:pic>
        <p:nvPicPr>
          <p:cNvPr id="13" name="Picture 12">
            <a:extLst>
              <a:ext uri="{FF2B5EF4-FFF2-40B4-BE49-F238E27FC236}">
                <a16:creationId xmlns:a16="http://schemas.microsoft.com/office/drawing/2014/main" id="{9B115808-9C3B-49E0-A472-56F9B4962430}"/>
              </a:ext>
            </a:extLst>
          </p:cNvPr>
          <p:cNvPicPr>
            <a:picLocks noChangeAspect="1"/>
          </p:cNvPicPr>
          <p:nvPr/>
        </p:nvPicPr>
        <p:blipFill>
          <a:blip r:embed="rId2"/>
          <a:srcRect/>
          <a:stretch/>
        </p:blipFill>
        <p:spPr>
          <a:xfrm>
            <a:off x="6145210" y="554608"/>
            <a:ext cx="4261345" cy="5486400"/>
          </a:xfrm>
          <a:prstGeom prst="rect">
            <a:avLst/>
          </a:prstGeom>
          <a:ln>
            <a:solidFill>
              <a:schemeClr val="tx1"/>
            </a:solidFill>
          </a:ln>
        </p:spPr>
      </p:pic>
    </p:spTree>
    <p:extLst>
      <p:ext uri="{BB962C8B-B14F-4D97-AF65-F5344CB8AC3E}">
        <p14:creationId xmlns:p14="http://schemas.microsoft.com/office/powerpoint/2010/main" val="16801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54D9D8-4863-45F6-963C-C3C77556E9DA}"/>
              </a:ext>
            </a:extLst>
          </p:cNvPr>
          <p:cNvSpPr>
            <a:spLocks noGrp="1"/>
          </p:cNvSpPr>
          <p:nvPr>
            <p:ph type="title"/>
          </p:nvPr>
        </p:nvSpPr>
        <p:spPr/>
        <p:txBody>
          <a:bodyPr/>
          <a:lstStyle/>
          <a:p>
            <a:r>
              <a:rPr lang="en-US" dirty="0"/>
              <a:t>The How</a:t>
            </a:r>
          </a:p>
        </p:txBody>
      </p:sp>
      <p:sp>
        <p:nvSpPr>
          <p:cNvPr id="5" name="Content Placeholder 4">
            <a:extLst>
              <a:ext uri="{FF2B5EF4-FFF2-40B4-BE49-F238E27FC236}">
                <a16:creationId xmlns:a16="http://schemas.microsoft.com/office/drawing/2014/main" id="{EBD522D4-B5EF-4A66-AB10-8A4C2AF82A27}"/>
              </a:ext>
            </a:extLst>
          </p:cNvPr>
          <p:cNvSpPr>
            <a:spLocks noGrp="1"/>
          </p:cNvSpPr>
          <p:nvPr>
            <p:ph idx="1"/>
          </p:nvPr>
        </p:nvSpPr>
        <p:spPr>
          <a:xfrm>
            <a:off x="609600" y="1396648"/>
            <a:ext cx="4960445" cy="4375609"/>
          </a:xfrm>
        </p:spPr>
        <p:txBody>
          <a:bodyPr/>
          <a:lstStyle/>
          <a:p>
            <a:r>
              <a:rPr lang="en-US" dirty="0"/>
              <a:t>The people involved</a:t>
            </a:r>
          </a:p>
          <a:p>
            <a:r>
              <a:rPr lang="en-US" dirty="0"/>
              <a:t>The steps to take</a:t>
            </a:r>
          </a:p>
        </p:txBody>
      </p:sp>
      <p:pic>
        <p:nvPicPr>
          <p:cNvPr id="7" name="Picture 6" descr="Text&#10;&#10;Description automatically generated">
            <a:extLst>
              <a:ext uri="{FF2B5EF4-FFF2-40B4-BE49-F238E27FC236}">
                <a16:creationId xmlns:a16="http://schemas.microsoft.com/office/drawing/2014/main" id="{351E4248-BFCF-457F-9201-7C3CA838CAC7}"/>
              </a:ext>
            </a:extLst>
          </p:cNvPr>
          <p:cNvPicPr>
            <a:picLocks noChangeAspect="1"/>
          </p:cNvPicPr>
          <p:nvPr/>
        </p:nvPicPr>
        <p:blipFill>
          <a:blip r:embed="rId2"/>
          <a:stretch>
            <a:fillRect/>
          </a:stretch>
        </p:blipFill>
        <p:spPr>
          <a:xfrm>
            <a:off x="6096000" y="541420"/>
            <a:ext cx="4223608" cy="5486400"/>
          </a:xfrm>
          <a:prstGeom prst="rect">
            <a:avLst/>
          </a:prstGeom>
          <a:ln>
            <a:solidFill>
              <a:schemeClr val="tx1"/>
            </a:solidFill>
          </a:ln>
        </p:spPr>
      </p:pic>
    </p:spTree>
    <p:extLst>
      <p:ext uri="{BB962C8B-B14F-4D97-AF65-F5344CB8AC3E}">
        <p14:creationId xmlns:p14="http://schemas.microsoft.com/office/powerpoint/2010/main" val="194293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33E8-7B86-4EE6-B448-23F6A96CB237}"/>
              </a:ext>
            </a:extLst>
          </p:cNvPr>
          <p:cNvSpPr>
            <a:spLocks noGrp="1"/>
          </p:cNvSpPr>
          <p:nvPr>
            <p:ph type="title"/>
          </p:nvPr>
        </p:nvSpPr>
        <p:spPr>
          <a:xfrm>
            <a:off x="609600" y="338039"/>
            <a:ext cx="10054856" cy="779464"/>
          </a:xfrm>
        </p:spPr>
        <p:txBody>
          <a:bodyPr/>
          <a:lstStyle/>
          <a:p>
            <a:r>
              <a:rPr lang="en-US" dirty="0"/>
              <a:t>The Plan</a:t>
            </a:r>
          </a:p>
        </p:txBody>
      </p:sp>
      <p:sp>
        <p:nvSpPr>
          <p:cNvPr id="3" name="Content Placeholder 2">
            <a:extLst>
              <a:ext uri="{FF2B5EF4-FFF2-40B4-BE49-F238E27FC236}">
                <a16:creationId xmlns:a16="http://schemas.microsoft.com/office/drawing/2014/main" id="{93E10D66-8733-4425-84C2-F9843352CDBB}"/>
              </a:ext>
            </a:extLst>
          </p:cNvPr>
          <p:cNvSpPr>
            <a:spLocks noGrp="1"/>
          </p:cNvSpPr>
          <p:nvPr>
            <p:ph idx="1"/>
          </p:nvPr>
        </p:nvSpPr>
        <p:spPr/>
        <p:txBody>
          <a:bodyPr/>
          <a:lstStyle/>
          <a:p>
            <a:r>
              <a:rPr lang="en-US" dirty="0"/>
              <a:t>Sample goals</a:t>
            </a:r>
          </a:p>
          <a:p>
            <a:r>
              <a:rPr lang="en-US" dirty="0"/>
              <a:t>Simplified Resource lists</a:t>
            </a:r>
          </a:p>
          <a:p>
            <a:r>
              <a:rPr lang="en-US" dirty="0"/>
              <a:t>Live links</a:t>
            </a:r>
          </a:p>
          <a:p>
            <a:r>
              <a:rPr lang="en-US" dirty="0"/>
              <a:t>Sample plan</a:t>
            </a:r>
          </a:p>
          <a:p>
            <a:pPr lvl="1"/>
            <a:r>
              <a:rPr lang="en-US" dirty="0"/>
              <a:t>Goals</a:t>
            </a:r>
          </a:p>
          <a:p>
            <a:pPr lvl="1"/>
            <a:r>
              <a:rPr lang="en-US" dirty="0"/>
              <a:t>Steps to achieve them</a:t>
            </a:r>
          </a:p>
          <a:p>
            <a:endParaRPr lang="en-US" dirty="0"/>
          </a:p>
        </p:txBody>
      </p:sp>
      <p:pic>
        <p:nvPicPr>
          <p:cNvPr id="5" name="Picture 4" descr="Text, application&#10;&#10;Description automatically generated">
            <a:extLst>
              <a:ext uri="{FF2B5EF4-FFF2-40B4-BE49-F238E27FC236}">
                <a16:creationId xmlns:a16="http://schemas.microsoft.com/office/drawing/2014/main" id="{CE1A5058-876A-4F21-8C2A-0A86065A8D76}"/>
              </a:ext>
            </a:extLst>
          </p:cNvPr>
          <p:cNvPicPr>
            <a:picLocks noChangeAspect="1"/>
          </p:cNvPicPr>
          <p:nvPr/>
        </p:nvPicPr>
        <p:blipFill>
          <a:blip r:embed="rId3"/>
          <a:stretch>
            <a:fillRect/>
          </a:stretch>
        </p:blipFill>
        <p:spPr>
          <a:xfrm>
            <a:off x="6096000" y="463077"/>
            <a:ext cx="4265134" cy="5486400"/>
          </a:xfrm>
          <a:prstGeom prst="rect">
            <a:avLst/>
          </a:prstGeom>
          <a:ln>
            <a:solidFill>
              <a:schemeClr val="tx1"/>
            </a:solidFill>
          </a:ln>
        </p:spPr>
      </p:pic>
      <p:pic>
        <p:nvPicPr>
          <p:cNvPr id="7" name="Picture 6" descr="Text&#10;&#10;Description automatically generated">
            <a:extLst>
              <a:ext uri="{FF2B5EF4-FFF2-40B4-BE49-F238E27FC236}">
                <a16:creationId xmlns:a16="http://schemas.microsoft.com/office/drawing/2014/main" id="{F879BA24-EA4A-44F3-8448-A03D63BEE024}"/>
              </a:ext>
            </a:extLst>
          </p:cNvPr>
          <p:cNvPicPr>
            <a:picLocks noChangeAspect="1"/>
          </p:cNvPicPr>
          <p:nvPr/>
        </p:nvPicPr>
        <p:blipFill>
          <a:blip r:embed="rId4"/>
          <a:stretch>
            <a:fillRect/>
          </a:stretch>
        </p:blipFill>
        <p:spPr>
          <a:xfrm>
            <a:off x="6270338" y="338039"/>
            <a:ext cx="4212772" cy="5486400"/>
          </a:xfrm>
          <a:prstGeom prst="rect">
            <a:avLst/>
          </a:prstGeom>
          <a:ln>
            <a:solidFill>
              <a:schemeClr val="tx1"/>
            </a:solidFill>
          </a:ln>
        </p:spPr>
      </p:pic>
    </p:spTree>
    <p:extLst>
      <p:ext uri="{BB962C8B-B14F-4D97-AF65-F5344CB8AC3E}">
        <p14:creationId xmlns:p14="http://schemas.microsoft.com/office/powerpoint/2010/main" val="182847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DF75-0FE8-6140-84D5-DCD6F698A2D3}"/>
              </a:ext>
            </a:extLst>
          </p:cNvPr>
          <p:cNvSpPr>
            <a:spLocks noGrp="1"/>
          </p:cNvSpPr>
          <p:nvPr>
            <p:ph type="title"/>
          </p:nvPr>
        </p:nvSpPr>
        <p:spPr>
          <a:xfrm>
            <a:off x="609599" y="338039"/>
            <a:ext cx="9953297" cy="779464"/>
          </a:xfrm>
        </p:spPr>
        <p:txBody>
          <a:bodyPr/>
          <a:lstStyle/>
          <a:p>
            <a:r>
              <a:rPr lang="en-US" dirty="0"/>
              <a:t>Example: Four Simple Goals</a:t>
            </a:r>
          </a:p>
        </p:txBody>
      </p:sp>
      <p:sp>
        <p:nvSpPr>
          <p:cNvPr id="3" name="Content Placeholder 2">
            <a:extLst>
              <a:ext uri="{FF2B5EF4-FFF2-40B4-BE49-F238E27FC236}">
                <a16:creationId xmlns:a16="http://schemas.microsoft.com/office/drawing/2014/main" id="{2C259F4B-325D-6F4A-84E5-059A13C0E3D5}"/>
              </a:ext>
            </a:extLst>
          </p:cNvPr>
          <p:cNvSpPr>
            <a:spLocks noGrp="1"/>
          </p:cNvSpPr>
          <p:nvPr>
            <p:ph idx="1"/>
          </p:nvPr>
        </p:nvSpPr>
        <p:spPr/>
        <p:txBody>
          <a:bodyPr>
            <a:normAutofit fontScale="55000" lnSpcReduction="20000"/>
          </a:bodyPr>
          <a:lstStyle/>
          <a:p>
            <a:pPr marL="0" indent="0">
              <a:buNone/>
            </a:pPr>
            <a:r>
              <a:rPr lang="en-US" b="1" dirty="0"/>
              <a:t>Ensure all Members have attended Ozanam Orientation within the past five years. </a:t>
            </a:r>
          </a:p>
          <a:p>
            <a:pPr lvl="1"/>
            <a:r>
              <a:rPr lang="en-US" dirty="0"/>
              <a:t>Get event dates from local council. </a:t>
            </a:r>
          </a:p>
          <a:p>
            <a:pPr lvl="1"/>
            <a:r>
              <a:rPr lang="en-US" dirty="0"/>
              <a:t>Check Conference records (or survey members) </a:t>
            </a:r>
          </a:p>
          <a:p>
            <a:pPr lvl="1"/>
            <a:r>
              <a:rPr lang="en-US" dirty="0"/>
              <a:t>Help members sign up for an Orientation. </a:t>
            </a:r>
          </a:p>
          <a:p>
            <a:pPr lvl="1"/>
            <a:r>
              <a:rPr lang="en-US" dirty="0"/>
              <a:t>Record in Member Database when completed. </a:t>
            </a:r>
          </a:p>
          <a:p>
            <a:pPr marL="0" indent="0">
              <a:buNone/>
            </a:pPr>
            <a:r>
              <a:rPr lang="en-US" b="1" dirty="0"/>
              <a:t>Hold one Conference Spiritual Retreat </a:t>
            </a:r>
          </a:p>
          <a:p>
            <a:pPr lvl="1"/>
            <a:r>
              <a:rPr lang="en-US" dirty="0"/>
              <a:t>Purchase copies of Serving in Hope, Module I for all members. </a:t>
            </a:r>
          </a:p>
          <a:p>
            <a:pPr lvl="1"/>
            <a:r>
              <a:rPr lang="en-US" dirty="0"/>
              <a:t>Schedule meeting room for three hours on Saturday, January 23 </a:t>
            </a:r>
          </a:p>
          <a:p>
            <a:pPr lvl="1"/>
            <a:r>
              <a:rPr lang="en-US" dirty="0"/>
              <a:t>President to appoint planning committee for A/V, refreshments, etc. </a:t>
            </a:r>
          </a:p>
          <a:p>
            <a:pPr marL="0" indent="0">
              <a:buNone/>
            </a:pPr>
            <a:r>
              <a:rPr lang="en-US" b="1" dirty="0"/>
              <a:t>Spiritual Reflections at every Conference Meeting </a:t>
            </a:r>
          </a:p>
          <a:p>
            <a:pPr lvl="1"/>
            <a:r>
              <a:rPr lang="en-US" dirty="0"/>
              <a:t>Download Vincentian Reflections </a:t>
            </a:r>
          </a:p>
          <a:p>
            <a:pPr lvl="1"/>
            <a:r>
              <a:rPr lang="en-US" dirty="0"/>
              <a:t>Make a copy of current week’s reflection for each member. </a:t>
            </a:r>
          </a:p>
          <a:p>
            <a:pPr marL="0" indent="0">
              <a:buNone/>
            </a:pPr>
            <a:r>
              <a:rPr lang="en-US" b="1" dirty="0"/>
              <a:t>Conference Mass and Commitment/Commissioning Ceremony </a:t>
            </a:r>
          </a:p>
          <a:p>
            <a:pPr lvl="1"/>
            <a:r>
              <a:rPr lang="en-US" dirty="0"/>
              <a:t>Coordinate with Pastor. </a:t>
            </a:r>
          </a:p>
          <a:p>
            <a:pPr lvl="2"/>
            <a:r>
              <a:rPr lang="en-US" dirty="0"/>
              <a:t>Preferably on a Vincentian Feast Day </a:t>
            </a:r>
          </a:p>
          <a:p>
            <a:pPr lvl="2"/>
            <a:r>
              <a:rPr lang="en-US" dirty="0"/>
              <a:t>To include the Ceremony within, or immediately after, Mass </a:t>
            </a:r>
          </a:p>
          <a:p>
            <a:pPr lvl="1"/>
            <a:r>
              <a:rPr lang="en-US" dirty="0"/>
              <a:t>Purchase Member pins for any members who do not have them. </a:t>
            </a:r>
          </a:p>
          <a:p>
            <a:pPr lvl="1"/>
            <a:r>
              <a:rPr lang="en-US" dirty="0"/>
              <a:t>Print copies of the ceremony for all members. </a:t>
            </a:r>
          </a:p>
        </p:txBody>
      </p:sp>
    </p:spTree>
    <p:extLst>
      <p:ext uri="{BB962C8B-B14F-4D97-AF65-F5344CB8AC3E}">
        <p14:creationId xmlns:p14="http://schemas.microsoft.com/office/powerpoint/2010/main" val="131054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left)">
                                      <p:cBhvr>
                                        <p:cTn id="30" dur="500"/>
                                        <p:tgtEl>
                                          <p:spTgt spid="3">
                                            <p:txEl>
                                              <p:pRg st="7" end="7"/>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left)">
                                      <p:cBhvr>
                                        <p:cTn id="38" dur="500"/>
                                        <p:tgtEl>
                                          <p:spTgt spid="3">
                                            <p:txEl>
                                              <p:pRg st="9" end="9"/>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left)">
                                      <p:cBhvr>
                                        <p:cTn id="41" dur="500"/>
                                        <p:tgtEl>
                                          <p:spTgt spid="3">
                                            <p:txEl>
                                              <p:pRg st="10" end="10"/>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wipe(left)">
                                      <p:cBhvr>
                                        <p:cTn id="44" dur="5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left)">
                                      <p:cBhvr>
                                        <p:cTn id="49" dur="500"/>
                                        <p:tgtEl>
                                          <p:spTgt spid="3">
                                            <p:txEl>
                                              <p:pRg st="12" end="12"/>
                                            </p:tx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wipe(left)">
                                      <p:cBhvr>
                                        <p:cTn id="52" dur="500"/>
                                        <p:tgtEl>
                                          <p:spTgt spid="3">
                                            <p:txEl>
                                              <p:pRg st="13" end="13"/>
                                            </p:tx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ipe(left)">
                                      <p:cBhvr>
                                        <p:cTn id="55" dur="500"/>
                                        <p:tgtEl>
                                          <p:spTgt spid="3">
                                            <p:txEl>
                                              <p:pRg st="14" end="14"/>
                                            </p:txEl>
                                          </p:spTgt>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wipe(left)">
                                      <p:cBhvr>
                                        <p:cTn id="58" dur="500"/>
                                        <p:tgtEl>
                                          <p:spTgt spid="3">
                                            <p:txEl>
                                              <p:pRg st="15" end="15"/>
                                            </p:tx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Effect transition="in" filter="wipe(left)">
                                      <p:cBhvr>
                                        <p:cTn id="61" dur="500"/>
                                        <p:tgtEl>
                                          <p:spTgt spid="3">
                                            <p:txEl>
                                              <p:pRg st="16" end="16"/>
                                            </p:txEl>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
                                            <p:txEl>
                                              <p:pRg st="17" end="17"/>
                                            </p:txEl>
                                          </p:spTgt>
                                        </p:tgtEl>
                                        <p:attrNameLst>
                                          <p:attrName>style.visibility</p:attrName>
                                        </p:attrNameLst>
                                      </p:cBhvr>
                                      <p:to>
                                        <p:strVal val="visible"/>
                                      </p:to>
                                    </p:set>
                                    <p:animEffect transition="in" filter="wipe(left)">
                                      <p:cBhvr>
                                        <p:cTn id="64"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09600" y="338039"/>
            <a:ext cx="9969062" cy="779464"/>
          </a:xfrm>
        </p:spPr>
        <p:txBody>
          <a:bodyPr/>
          <a:lstStyle/>
          <a:p>
            <a:r>
              <a:rPr lang="en-US" dirty="0"/>
              <a:t>Obstacles to Formation Planning</a:t>
            </a:r>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p:txBody>
          <a:bodyPr>
            <a:normAutofit/>
          </a:bodyPr>
          <a:lstStyle/>
          <a:p>
            <a:pPr marL="0" indent="0" algn="ctr">
              <a:lnSpc>
                <a:spcPct val="200000"/>
              </a:lnSpc>
              <a:buNone/>
            </a:pPr>
            <a:r>
              <a:rPr lang="en-US" sz="4000" dirty="0"/>
              <a:t>Too Many Goals</a:t>
            </a:r>
          </a:p>
          <a:p>
            <a:pPr marL="0" indent="0" algn="ctr">
              <a:lnSpc>
                <a:spcPct val="200000"/>
              </a:lnSpc>
              <a:buNone/>
            </a:pPr>
            <a:r>
              <a:rPr lang="en-US" sz="4000" dirty="0"/>
              <a:t>Unrealistic Goals</a:t>
            </a:r>
          </a:p>
          <a:p>
            <a:pPr marL="0" indent="0" algn="ctr">
              <a:lnSpc>
                <a:spcPct val="200000"/>
              </a:lnSpc>
              <a:buNone/>
            </a:pPr>
            <a:r>
              <a:rPr lang="en-US" sz="4000" dirty="0"/>
              <a:t>Competing Priorities</a:t>
            </a:r>
          </a:p>
        </p:txBody>
      </p:sp>
    </p:spTree>
    <p:extLst>
      <p:ext uri="{BB962C8B-B14F-4D97-AF65-F5344CB8AC3E}">
        <p14:creationId xmlns:p14="http://schemas.microsoft.com/office/powerpoint/2010/main" val="301608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FFA5-3F59-4A46-A61A-62FD54414D70}"/>
              </a:ext>
            </a:extLst>
          </p:cNvPr>
          <p:cNvSpPr>
            <a:spLocks noGrp="1"/>
          </p:cNvSpPr>
          <p:nvPr>
            <p:ph type="title"/>
          </p:nvPr>
        </p:nvSpPr>
        <p:spPr>
          <a:xfrm>
            <a:off x="609600" y="338039"/>
            <a:ext cx="9969062" cy="779464"/>
          </a:xfrm>
        </p:spPr>
        <p:txBody>
          <a:bodyPr/>
          <a:lstStyle/>
          <a:p>
            <a:r>
              <a:rPr lang="en-US" dirty="0"/>
              <a:t>Critical to Formation Planning</a:t>
            </a:r>
          </a:p>
        </p:txBody>
      </p:sp>
      <p:sp>
        <p:nvSpPr>
          <p:cNvPr id="3" name="Content Placeholder 2">
            <a:extLst>
              <a:ext uri="{FF2B5EF4-FFF2-40B4-BE49-F238E27FC236}">
                <a16:creationId xmlns:a16="http://schemas.microsoft.com/office/drawing/2014/main" id="{53EF458A-B0E9-D24A-8BAC-CE9EF7476D06}"/>
              </a:ext>
            </a:extLst>
          </p:cNvPr>
          <p:cNvSpPr>
            <a:spLocks noGrp="1"/>
          </p:cNvSpPr>
          <p:nvPr>
            <p:ph idx="1"/>
          </p:nvPr>
        </p:nvSpPr>
        <p:spPr>
          <a:xfrm>
            <a:off x="609600" y="1396648"/>
            <a:ext cx="11049000" cy="2703865"/>
          </a:xfrm>
        </p:spPr>
        <p:txBody>
          <a:bodyPr>
            <a:normAutofit/>
          </a:bodyPr>
          <a:lstStyle/>
          <a:p>
            <a:pPr marL="0" indent="0" algn="ctr">
              <a:lnSpc>
                <a:spcPct val="200000"/>
              </a:lnSpc>
              <a:buNone/>
            </a:pPr>
            <a:r>
              <a:rPr lang="en-US" sz="4000" dirty="0"/>
              <a:t>Dedication to Learning</a:t>
            </a:r>
          </a:p>
          <a:p>
            <a:pPr marL="0" indent="0" algn="ctr">
              <a:lnSpc>
                <a:spcPct val="200000"/>
              </a:lnSpc>
              <a:buNone/>
            </a:pPr>
            <a:r>
              <a:rPr lang="en-US" sz="4000" dirty="0"/>
              <a:t>Enthusiasm for Sharing</a:t>
            </a:r>
          </a:p>
        </p:txBody>
      </p:sp>
      <p:sp>
        <p:nvSpPr>
          <p:cNvPr id="4" name="Content Placeholder 2">
            <a:extLst>
              <a:ext uri="{FF2B5EF4-FFF2-40B4-BE49-F238E27FC236}">
                <a16:creationId xmlns:a16="http://schemas.microsoft.com/office/drawing/2014/main" id="{EDEE7B2C-6B36-6E4D-85EE-9B22BD26D945}"/>
              </a:ext>
            </a:extLst>
          </p:cNvPr>
          <p:cNvSpPr txBox="1">
            <a:spLocks/>
          </p:cNvSpPr>
          <p:nvPr/>
        </p:nvSpPr>
        <p:spPr>
          <a:xfrm>
            <a:off x="609600" y="3967162"/>
            <a:ext cx="11049000" cy="149419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28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200000"/>
              </a:lnSpc>
              <a:buFont typeface="Arial"/>
              <a:buNone/>
            </a:pPr>
            <a:r>
              <a:rPr lang="en-US" sz="4000" dirty="0">
                <a:latin typeface="Arial" panose="020B0604020202020204" pitchFamily="34" charset="0"/>
                <a:cs typeface="Arial" panose="020B0604020202020204" pitchFamily="34" charset="0"/>
              </a:rPr>
              <a:t>Prayer</a:t>
            </a:r>
          </a:p>
        </p:txBody>
      </p:sp>
    </p:spTree>
    <p:extLst>
      <p:ext uri="{BB962C8B-B14F-4D97-AF65-F5344CB8AC3E}">
        <p14:creationId xmlns:p14="http://schemas.microsoft.com/office/powerpoint/2010/main" val="2344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0" nodeType="clickEffect">
                                  <p:stCondLst>
                                    <p:cond delay="0"/>
                                  </p:stCondLst>
                                  <p:childTnLst>
                                    <p:animMotion origin="layout" path="M 5E-6 -4.44444E-6 L -0.00313 0.17778 " pathEditMode="relative" rAng="0" ptsTypes="AA">
                                      <p:cBhvr>
                                        <p:cTn id="21" dur="1000" fill="hold"/>
                                        <p:tgtEl>
                                          <p:spTgt spid="3">
                                            <p:txEl>
                                              <p:pRg st="0" end="0"/>
                                            </p:txEl>
                                          </p:spTgt>
                                        </p:tgtEl>
                                        <p:attrNameLst>
                                          <p:attrName>ppt_x</p:attrName>
                                          <p:attrName>ppt_y</p:attrName>
                                        </p:attrNameLst>
                                      </p:cBhvr>
                                      <p:rCtr x="-156" y="8889"/>
                                    </p:animMotion>
                                  </p:childTnLst>
                                </p:cTn>
                              </p:par>
                              <p:par>
                                <p:cTn id="22" presetID="42" presetClass="path" presetSubtype="0" accel="50000" decel="50000" fill="hold" grpId="0" nodeType="withEffect">
                                  <p:stCondLst>
                                    <p:cond delay="0"/>
                                  </p:stCondLst>
                                  <p:childTnLst>
                                    <p:animMotion origin="layout" path="M 5E-6 -4.44444E-6 L -0.00313 0.17778 " pathEditMode="relative" rAng="0" ptsTypes="AA">
                                      <p:cBhvr>
                                        <p:cTn id="23" dur="1000" fill="hold"/>
                                        <p:tgtEl>
                                          <p:spTgt spid="3">
                                            <p:txEl>
                                              <p:pRg st="1" end="1"/>
                                            </p:txEl>
                                          </p:spTgt>
                                        </p:tgtEl>
                                        <p:attrNameLst>
                                          <p:attrName>ppt_x</p:attrName>
                                          <p:attrName>ppt_y</p:attrName>
                                        </p:attrNameLst>
                                      </p:cBhvr>
                                      <p:rCtr x="-156" y="8889"/>
                                    </p:animMotion>
                                  </p:childTnLst>
                                </p:cTn>
                              </p:par>
                              <p:par>
                                <p:cTn id="24" presetID="64" presetClass="path" presetSubtype="0" accel="50000" decel="50000" fill="hold" grpId="0" nodeType="withEffect">
                                  <p:stCondLst>
                                    <p:cond delay="0"/>
                                  </p:stCondLst>
                                  <p:childTnLst>
                                    <p:animMotion origin="layout" path="M 5E-6 1.48148E-6 L -0.00313 -0.37269 " pathEditMode="relative" rAng="0" ptsTypes="AA">
                                      <p:cBhvr>
                                        <p:cTn id="25" dur="1000" fill="hold"/>
                                        <p:tgtEl>
                                          <p:spTgt spid="4"/>
                                        </p:tgtEl>
                                        <p:attrNameLst>
                                          <p:attrName>ppt_x</p:attrName>
                                          <p:attrName>ppt_y</p:attrName>
                                        </p:attrNameLst>
                                      </p:cBhvr>
                                      <p:rCtr x="-156" y="-186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3" grpId="1" build="p"/>
      <p:bldP spid="4" grpId="0"/>
      <p:bldP spid="4"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Formation Plan</a:t>
            </a:r>
          </a:p>
        </p:txBody>
      </p:sp>
      <p:sp>
        <p:nvSpPr>
          <p:cNvPr id="3" name="Content Placeholder 2"/>
          <p:cNvSpPr>
            <a:spLocks noGrp="1"/>
          </p:cNvSpPr>
          <p:nvPr>
            <p:ph idx="1"/>
          </p:nvPr>
        </p:nvSpPr>
        <p:spPr/>
        <p:txBody>
          <a:bodyPr>
            <a:normAutofit fontScale="92500" lnSpcReduction="10000"/>
          </a:bodyPr>
          <a:lstStyle/>
          <a:p>
            <a:pPr marL="442432" indent="-442432" algn="l">
              <a:buFont typeface="Arial"/>
              <a:buChar char="•"/>
            </a:pPr>
            <a:r>
              <a:rPr lang="en-US" dirty="0"/>
              <a:t>Willing and able to travel</a:t>
            </a:r>
          </a:p>
          <a:p>
            <a:pPr marL="442432" indent="-442432" algn="l">
              <a:buFont typeface="Arial"/>
              <a:buChar char="•"/>
            </a:pPr>
            <a:r>
              <a:rPr lang="en-US" dirty="0"/>
              <a:t>Recruit and Train Formators and Presenters</a:t>
            </a:r>
          </a:p>
          <a:p>
            <a:pPr marL="442432" indent="-442432" algn="l">
              <a:buFont typeface="Arial"/>
              <a:buChar char="•"/>
            </a:pPr>
            <a:r>
              <a:rPr lang="en-US" dirty="0"/>
              <a:t>Organize teams for Ozanam Orientations</a:t>
            </a:r>
          </a:p>
          <a:p>
            <a:pPr marL="442432" indent="-442432" algn="l">
              <a:buFont typeface="Arial"/>
              <a:buChar char="•"/>
            </a:pPr>
            <a:r>
              <a:rPr lang="en-US" dirty="0"/>
              <a:t>Formation and Training of Conference Spiritual Advisors</a:t>
            </a:r>
          </a:p>
          <a:p>
            <a:pPr marL="442432" indent="-442432" algn="l">
              <a:buFont typeface="Arial"/>
              <a:buChar char="•"/>
            </a:pPr>
            <a:r>
              <a:rPr lang="en-US" dirty="0"/>
              <a:t>Continued formation in Systemic Change, Diversity/Multicultural Issues, Advocacy, Youth &amp; Young Adults, and other programs.</a:t>
            </a:r>
          </a:p>
          <a:p>
            <a:pPr marL="442432" indent="-442432" algn="l">
              <a:buFont typeface="Arial"/>
              <a:buChar char="•"/>
            </a:pPr>
            <a:r>
              <a:rPr lang="en-US" dirty="0"/>
              <a:t>Guide and Teach Vincentian Pathway</a:t>
            </a:r>
          </a:p>
          <a:p>
            <a:pPr marL="442432" indent="-442432" algn="l">
              <a:buFont typeface="Arial"/>
              <a:buChar char="•"/>
            </a:pPr>
            <a:r>
              <a:rPr lang="en-US" dirty="0"/>
              <a:t>Suggest Spirituality and Formation resources.</a:t>
            </a:r>
          </a:p>
          <a:p>
            <a:pPr marL="442432" indent="-442432" algn="l">
              <a:buFont typeface="Arial"/>
              <a:buChar char="•"/>
            </a:pPr>
            <a:r>
              <a:rPr lang="en-US" dirty="0"/>
              <a:t>Conduct annual evaluation of Council Formation Plan and submit it to Region VP and Regional Formation Coordinator</a:t>
            </a:r>
          </a:p>
          <a:p>
            <a:pPr algn="l"/>
            <a:endParaRPr lang="en-US" dirty="0"/>
          </a:p>
        </p:txBody>
      </p:sp>
    </p:spTree>
    <p:extLst>
      <p:ext uri="{BB962C8B-B14F-4D97-AF65-F5344CB8AC3E}">
        <p14:creationId xmlns:p14="http://schemas.microsoft.com/office/powerpoint/2010/main" val="124563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Our Local Plan</a:t>
            </a:r>
          </a:p>
        </p:txBody>
      </p:sp>
      <p:sp>
        <p:nvSpPr>
          <p:cNvPr id="6147" name="Content Placeholder 2"/>
          <p:cNvSpPr>
            <a:spLocks noGrp="1"/>
          </p:cNvSpPr>
          <p:nvPr>
            <p:ph idx="1"/>
          </p:nvPr>
        </p:nvSpPr>
        <p:spPr/>
        <p:txBody>
          <a:bodyPr>
            <a:noAutofit/>
          </a:bodyPr>
          <a:lstStyle/>
          <a:p>
            <a:pPr>
              <a:lnSpc>
                <a:spcPct val="110000"/>
              </a:lnSpc>
            </a:pPr>
            <a:r>
              <a:rPr lang="en-US" altLang="en-US" i="1" u="sng" dirty="0"/>
              <a:t>How often </a:t>
            </a:r>
            <a:r>
              <a:rPr lang="en-US" altLang="en-US" dirty="0"/>
              <a:t>should we have Ozanam Orientations in our Council?</a:t>
            </a:r>
          </a:p>
          <a:p>
            <a:pPr>
              <a:lnSpc>
                <a:spcPct val="110000"/>
              </a:lnSpc>
            </a:pPr>
            <a:r>
              <a:rPr lang="en-US" altLang="en-US" i="1" u="sng" dirty="0"/>
              <a:t>Where</a:t>
            </a:r>
            <a:r>
              <a:rPr lang="en-US" altLang="en-US" dirty="0"/>
              <a:t> should we have Ozanam Orientations?</a:t>
            </a:r>
          </a:p>
          <a:p>
            <a:pPr>
              <a:lnSpc>
                <a:spcPct val="110000"/>
              </a:lnSpc>
            </a:pPr>
            <a:r>
              <a:rPr lang="en-US" altLang="en-US" dirty="0"/>
              <a:t>Considerations:</a:t>
            </a:r>
          </a:p>
          <a:p>
            <a:pPr lvl="1">
              <a:lnSpc>
                <a:spcPct val="110000"/>
              </a:lnSpc>
              <a:spcBef>
                <a:spcPts val="0"/>
              </a:spcBef>
            </a:pPr>
            <a:r>
              <a:rPr lang="en-US" altLang="en-US" sz="2600" dirty="0"/>
              <a:t>Every member needs an opportunity to attend within one year of joining the Society.</a:t>
            </a:r>
          </a:p>
          <a:p>
            <a:pPr lvl="1">
              <a:lnSpc>
                <a:spcPct val="110000"/>
              </a:lnSpc>
              <a:spcBef>
                <a:spcPts val="0"/>
              </a:spcBef>
            </a:pPr>
            <a:r>
              <a:rPr lang="en-US" altLang="en-US" sz="2600" dirty="0"/>
              <a:t>Reasonable travel time.</a:t>
            </a:r>
          </a:p>
          <a:p>
            <a:pPr lvl="1">
              <a:lnSpc>
                <a:spcPct val="110000"/>
              </a:lnSpc>
              <a:spcBef>
                <a:spcPts val="0"/>
              </a:spcBef>
            </a:pPr>
            <a:r>
              <a:rPr lang="en-US" altLang="en-US" sz="2600" dirty="0"/>
              <a:t>It’s best to have multiple conferences at each Orientation.</a:t>
            </a:r>
          </a:p>
          <a:p>
            <a:pPr lvl="1">
              <a:lnSpc>
                <a:spcPct val="110000"/>
              </a:lnSpc>
              <a:spcBef>
                <a:spcPts val="0"/>
              </a:spcBef>
            </a:pPr>
            <a:r>
              <a:rPr lang="en-US" altLang="en-US" sz="2600" dirty="0"/>
              <a:t>The Orientation is a full day. Saturdays are best.</a:t>
            </a:r>
          </a:p>
          <a:p>
            <a:pPr lvl="1">
              <a:lnSpc>
                <a:spcPct val="110000"/>
              </a:lnSpc>
              <a:spcBef>
                <a:spcPts val="0"/>
              </a:spcBef>
            </a:pPr>
            <a:r>
              <a:rPr lang="en-US" altLang="en-US" sz="2600" dirty="0"/>
              <a:t>Don’t schedule when people have other things to do – Christmas, summer vacation, …</a:t>
            </a:r>
          </a:p>
          <a:p>
            <a:endParaRPr lang="en-US" altLang="en-US" dirty="0"/>
          </a:p>
        </p:txBody>
      </p:sp>
    </p:spTree>
    <p:extLst>
      <p:ext uri="{BB962C8B-B14F-4D97-AF65-F5344CB8AC3E}">
        <p14:creationId xmlns:p14="http://schemas.microsoft.com/office/powerpoint/2010/main" val="24477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Size of the Event</a:t>
            </a:r>
          </a:p>
        </p:txBody>
      </p:sp>
      <p:sp>
        <p:nvSpPr>
          <p:cNvPr id="3" name="Content Placeholder 2"/>
          <p:cNvSpPr>
            <a:spLocks noGrp="1"/>
          </p:cNvSpPr>
          <p:nvPr>
            <p:ph idx="1"/>
          </p:nvPr>
        </p:nvSpPr>
        <p:spPr/>
        <p:txBody>
          <a:bodyPr>
            <a:normAutofit lnSpcReduction="10000"/>
          </a:bodyPr>
          <a:lstStyle/>
          <a:p>
            <a:r>
              <a:rPr lang="en-US" sz="3200" dirty="0"/>
              <a:t>Orientation is designed for 10-40 people</a:t>
            </a:r>
          </a:p>
          <a:p>
            <a:pPr lvl="1"/>
            <a:r>
              <a:rPr lang="en-US" sz="2800" dirty="0"/>
              <a:t>Ideally 3 formators &amp; presenters</a:t>
            </a:r>
          </a:p>
          <a:p>
            <a:pPr lvl="1"/>
            <a:r>
              <a:rPr lang="en-US" sz="2800" dirty="0"/>
              <a:t>At least 2</a:t>
            </a:r>
          </a:p>
          <a:p>
            <a:r>
              <a:rPr lang="en-US" sz="3200" dirty="0"/>
              <a:t>Fewer than 10: not enough to have good discussions</a:t>
            </a:r>
          </a:p>
          <a:p>
            <a:r>
              <a:rPr lang="en-US" sz="3200" dirty="0"/>
              <a:t>More than 40: difficult to manage the group and answer all the questions.</a:t>
            </a:r>
          </a:p>
          <a:p>
            <a:pPr lvl="1"/>
            <a:r>
              <a:rPr lang="en-US" sz="2800" dirty="0"/>
              <a:t>Try to offer two Orientations instead of one.</a:t>
            </a:r>
          </a:p>
          <a:p>
            <a:pPr lvl="1"/>
            <a:r>
              <a:rPr lang="en-US" sz="2800" dirty="0"/>
              <a:t>If you must have only one, allow at least 6 ½ hours</a:t>
            </a:r>
          </a:p>
          <a:p>
            <a:pPr lvl="1"/>
            <a:r>
              <a:rPr lang="en-US" sz="2800" dirty="0"/>
              <a:t>You will need at least 3, preferably 4 or 5 Formators. </a:t>
            </a:r>
          </a:p>
          <a:p>
            <a:endParaRPr lang="en-US" sz="3200" dirty="0"/>
          </a:p>
        </p:txBody>
      </p:sp>
    </p:spTree>
    <p:extLst>
      <p:ext uri="{BB962C8B-B14F-4D97-AF65-F5344CB8AC3E}">
        <p14:creationId xmlns:p14="http://schemas.microsoft.com/office/powerpoint/2010/main" val="291019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Determining the Need</a:t>
            </a:r>
          </a:p>
        </p:txBody>
      </p:sp>
      <p:sp>
        <p:nvSpPr>
          <p:cNvPr id="7171" name="Content Placeholder 2"/>
          <p:cNvSpPr>
            <a:spLocks noGrp="1"/>
          </p:cNvSpPr>
          <p:nvPr>
            <p:ph idx="1"/>
          </p:nvPr>
        </p:nvSpPr>
        <p:spPr/>
        <p:txBody>
          <a:bodyPr>
            <a:normAutofit fontScale="85000" lnSpcReduction="20000"/>
          </a:bodyPr>
          <a:lstStyle/>
          <a:p>
            <a:r>
              <a:rPr lang="en-US" altLang="en-US" dirty="0"/>
              <a:t>How many conferences do you have?</a:t>
            </a:r>
          </a:p>
          <a:p>
            <a:r>
              <a:rPr lang="en-US" altLang="en-US" dirty="0"/>
              <a:t>Where are they?</a:t>
            </a:r>
          </a:p>
          <a:p>
            <a:r>
              <a:rPr lang="en-US" altLang="en-US" dirty="0"/>
              <a:t>Is there “pent-up demand”?</a:t>
            </a:r>
          </a:p>
          <a:p>
            <a:endParaRPr lang="en-US" altLang="en-US" dirty="0"/>
          </a:p>
          <a:p>
            <a:r>
              <a:rPr lang="en-US" altLang="en-US" dirty="0"/>
              <a:t>Do you have formators and presenters in each District Council so travel is less?</a:t>
            </a:r>
          </a:p>
          <a:p>
            <a:endParaRPr lang="en-US" altLang="en-US" dirty="0"/>
          </a:p>
          <a:p>
            <a:r>
              <a:rPr lang="en-US" altLang="en-US" dirty="0"/>
              <a:t>Come up with a rough plan which gives everyone an opportunity to attend an orientation in the next two years</a:t>
            </a:r>
          </a:p>
          <a:p>
            <a:pPr lvl="1"/>
            <a:r>
              <a:rPr lang="en-US" altLang="en-US" dirty="0"/>
              <a:t>Groups of conferences who could “share” an orientation</a:t>
            </a:r>
          </a:p>
          <a:p>
            <a:pPr lvl="1"/>
            <a:r>
              <a:rPr lang="en-US" altLang="en-US" dirty="0"/>
              <a:t>Cities or locations where you should have orientations</a:t>
            </a:r>
          </a:p>
          <a:p>
            <a:pPr lvl="1"/>
            <a:r>
              <a:rPr lang="en-US" altLang="en-US" dirty="0"/>
              <a:t>Roughly when the orientations should occur</a:t>
            </a:r>
          </a:p>
        </p:txBody>
      </p:sp>
    </p:spTree>
    <p:extLst>
      <p:ext uri="{BB962C8B-B14F-4D97-AF65-F5344CB8AC3E}">
        <p14:creationId xmlns:p14="http://schemas.microsoft.com/office/powerpoint/2010/main" val="5751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Consistency is Your Friend</a:t>
            </a:r>
          </a:p>
        </p:txBody>
      </p:sp>
      <p:sp>
        <p:nvSpPr>
          <p:cNvPr id="3" name="Content Placeholder 2"/>
          <p:cNvSpPr>
            <a:spLocks noGrp="1"/>
          </p:cNvSpPr>
          <p:nvPr>
            <p:ph idx="1"/>
          </p:nvPr>
        </p:nvSpPr>
        <p:spPr/>
        <p:txBody>
          <a:bodyPr>
            <a:noAutofit/>
          </a:bodyPr>
          <a:lstStyle/>
          <a:p>
            <a:r>
              <a:rPr lang="en-US" dirty="0"/>
              <a:t>Same version of the OO across your Council</a:t>
            </a:r>
          </a:p>
          <a:p>
            <a:pPr lvl="1"/>
            <a:r>
              <a:rPr lang="en-US" dirty="0" err="1"/>
              <a:t>Formators</a:t>
            </a:r>
            <a:r>
              <a:rPr lang="en-US" dirty="0"/>
              <a:t> help each other give the OO</a:t>
            </a:r>
          </a:p>
          <a:p>
            <a:pPr lvl="1"/>
            <a:r>
              <a:rPr lang="en-US" dirty="0"/>
              <a:t>Vincentians move from one Council to another</a:t>
            </a:r>
          </a:p>
          <a:p>
            <a:pPr lvl="1"/>
            <a:r>
              <a:rPr lang="en-US" dirty="0"/>
              <a:t>Spanish-speaking Vincentians</a:t>
            </a:r>
          </a:p>
          <a:p>
            <a:pPr>
              <a:spcBef>
                <a:spcPts val="968"/>
              </a:spcBef>
            </a:pPr>
            <a:r>
              <a:rPr lang="en-US" dirty="0"/>
              <a:t>Do make the OO personal</a:t>
            </a:r>
          </a:p>
          <a:p>
            <a:pPr lvl="1">
              <a:spcBef>
                <a:spcPts val="968"/>
              </a:spcBef>
            </a:pPr>
            <a:r>
              <a:rPr lang="en-US" dirty="0"/>
              <a:t>Your own words</a:t>
            </a:r>
          </a:p>
          <a:p>
            <a:pPr lvl="1">
              <a:spcBef>
                <a:spcPts val="968"/>
              </a:spcBef>
            </a:pPr>
            <a:r>
              <a:rPr lang="en-US" dirty="0"/>
              <a:t>Your own stories</a:t>
            </a:r>
          </a:p>
          <a:p>
            <a:pPr lvl="1">
              <a:spcBef>
                <a:spcPts val="968"/>
              </a:spcBef>
            </a:pPr>
            <a:r>
              <a:rPr lang="en-US" dirty="0"/>
              <a:t>Local Information</a:t>
            </a:r>
          </a:p>
          <a:p>
            <a:pPr lvl="1">
              <a:spcBef>
                <a:spcPts val="968"/>
              </a:spcBef>
            </a:pPr>
            <a:r>
              <a:rPr lang="en-US" dirty="0"/>
              <a:t>Additional exercise or ice-breakers.</a:t>
            </a:r>
          </a:p>
          <a:p>
            <a:pPr marL="899633" lvl="1" indent="-457200"/>
            <a:endParaRPr lang="en-US" sz="2800" dirty="0"/>
          </a:p>
          <a:p>
            <a:pPr lvl="1"/>
            <a:endParaRPr lang="en-US" sz="2800" dirty="0"/>
          </a:p>
        </p:txBody>
      </p:sp>
      <p:sp>
        <p:nvSpPr>
          <p:cNvPr id="4"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118577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Nurture Your Formation Team</a:t>
            </a:r>
          </a:p>
        </p:txBody>
      </p:sp>
      <p:sp>
        <p:nvSpPr>
          <p:cNvPr id="3" name="Content Placeholder 2"/>
          <p:cNvSpPr>
            <a:spLocks noGrp="1"/>
          </p:cNvSpPr>
          <p:nvPr>
            <p:ph idx="1"/>
          </p:nvPr>
        </p:nvSpPr>
        <p:spPr/>
        <p:txBody>
          <a:bodyPr/>
          <a:lstStyle/>
          <a:p>
            <a:pPr marL="442432" indent="-442432" algn="l">
              <a:buFont typeface="Arial"/>
              <a:buChar char="•"/>
            </a:pPr>
            <a:r>
              <a:rPr lang="en-US" dirty="0" err="1"/>
              <a:t>Formators</a:t>
            </a:r>
            <a:r>
              <a:rPr lang="en-US" dirty="0"/>
              <a:t> need to grow spiritually and continue to learn</a:t>
            </a:r>
          </a:p>
          <a:p>
            <a:pPr marL="884865" lvl="1" indent="-442432" algn="l">
              <a:buFont typeface="Arial"/>
              <a:buChar char="•"/>
            </a:pPr>
            <a:r>
              <a:rPr lang="en-US" dirty="0"/>
              <a:t>Encourage retreats and prayer life</a:t>
            </a:r>
          </a:p>
          <a:p>
            <a:pPr marL="884865" lvl="1" indent="-442432" algn="l">
              <a:buFont typeface="Arial"/>
              <a:buChar char="•"/>
            </a:pPr>
            <a:r>
              <a:rPr lang="en-US" dirty="0"/>
              <a:t>Offer to buy the occasional book or DVD for the </a:t>
            </a:r>
            <a:r>
              <a:rPr lang="en-US" dirty="0" err="1"/>
              <a:t>formator</a:t>
            </a:r>
            <a:endParaRPr lang="en-US" dirty="0"/>
          </a:p>
          <a:p>
            <a:pPr marL="884865" lvl="1" indent="-442432" algn="l">
              <a:buFont typeface="Arial"/>
              <a:buChar char="•"/>
            </a:pPr>
            <a:r>
              <a:rPr lang="en-US" dirty="0"/>
              <a:t>Consider sending a </a:t>
            </a:r>
            <a:r>
              <a:rPr lang="en-US" dirty="0" err="1"/>
              <a:t>formator</a:t>
            </a:r>
            <a:r>
              <a:rPr lang="en-US" dirty="0"/>
              <a:t> to regional or national assemblies or Invitation to Renewal</a:t>
            </a:r>
          </a:p>
          <a:p>
            <a:pPr marL="442432" indent="-442432" algn="l">
              <a:buFont typeface="Arial"/>
              <a:buChar char="•"/>
            </a:pPr>
            <a:r>
              <a:rPr lang="en-US" dirty="0"/>
              <a:t>Appreciate your Formation teams</a:t>
            </a:r>
          </a:p>
          <a:p>
            <a:pPr marL="884865" lvl="1" indent="-442432" algn="l">
              <a:buFont typeface="Arial"/>
              <a:buChar char="•"/>
            </a:pPr>
            <a:r>
              <a:rPr lang="en-US" dirty="0"/>
              <a:t>A thank-you note never hurts</a:t>
            </a:r>
          </a:p>
        </p:txBody>
      </p:sp>
      <p:sp>
        <p:nvSpPr>
          <p:cNvPr id="4" name="Footer Placeholder 4"/>
          <p:cNvSpPr>
            <a:spLocks noGrp="1"/>
          </p:cNvSpPr>
          <p:nvPr>
            <p:ph type="ftr" sz="quarter" idx="4294967295"/>
          </p:nvPr>
        </p:nvSpPr>
        <p:spPr>
          <a:xfrm>
            <a:off x="0" y="6356350"/>
            <a:ext cx="3089275" cy="365125"/>
          </a:xfrm>
        </p:spPr>
        <p:txBody>
          <a:bodyPr/>
          <a:lstStyle/>
          <a:p>
            <a:pPr defTabSz="884865">
              <a:defRPr/>
            </a:pPr>
            <a:r>
              <a:rPr lang="en-US" kern="0" dirty="0">
                <a:solidFill>
                  <a:prstClr val="black">
                    <a:tint val="75000"/>
                  </a:prstClr>
                </a:solidFill>
              </a:rPr>
              <a:t>Copyright St. Vincent de Paul 2020</a:t>
            </a:r>
          </a:p>
        </p:txBody>
      </p:sp>
    </p:spTree>
    <p:extLst>
      <p:ext uri="{BB962C8B-B14F-4D97-AF65-F5344CB8AC3E}">
        <p14:creationId xmlns:p14="http://schemas.microsoft.com/office/powerpoint/2010/main" val="208977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t>Creating a Plan – Formation Teams</a:t>
            </a:r>
          </a:p>
        </p:txBody>
      </p:sp>
      <p:sp>
        <p:nvSpPr>
          <p:cNvPr id="8195" name="Content Placeholder 2"/>
          <p:cNvSpPr>
            <a:spLocks noGrp="1"/>
          </p:cNvSpPr>
          <p:nvPr>
            <p:ph idx="1"/>
          </p:nvPr>
        </p:nvSpPr>
        <p:spPr/>
        <p:txBody>
          <a:bodyPr>
            <a:normAutofit/>
          </a:bodyPr>
          <a:lstStyle/>
          <a:p>
            <a:r>
              <a:rPr lang="en-US" altLang="en-US" dirty="0"/>
              <a:t>Given that:</a:t>
            </a:r>
          </a:p>
          <a:p>
            <a:pPr lvl="1"/>
            <a:r>
              <a:rPr lang="en-US" altLang="en-US" dirty="0"/>
              <a:t>It takes 2-3 people to put on an Orientation</a:t>
            </a:r>
          </a:p>
          <a:p>
            <a:pPr lvl="1"/>
            <a:r>
              <a:rPr lang="en-US" altLang="en-US" dirty="0"/>
              <a:t>No one is expected to do more than 6 Orientations</a:t>
            </a:r>
            <a:br>
              <a:rPr lang="en-US" altLang="en-US" dirty="0"/>
            </a:br>
            <a:r>
              <a:rPr lang="en-US" altLang="en-US" dirty="0"/>
              <a:t>per year (most do 2 to 4)</a:t>
            </a:r>
          </a:p>
          <a:p>
            <a:endParaRPr lang="en-US" altLang="en-US" dirty="0"/>
          </a:p>
          <a:p>
            <a:r>
              <a:rPr lang="en-US" altLang="en-US" dirty="0"/>
              <a:t>Based on your plan, how many formators do you need?</a:t>
            </a:r>
          </a:p>
          <a:p>
            <a:endParaRPr lang="en-US" altLang="en-US" dirty="0"/>
          </a:p>
          <a:p>
            <a:r>
              <a:rPr lang="en-US" altLang="en-US" dirty="0"/>
              <a:t>Would it make sense to create teams of formators in different geographic areas?</a:t>
            </a:r>
          </a:p>
          <a:p>
            <a:endParaRPr lang="en-US" altLang="en-US" dirty="0"/>
          </a:p>
        </p:txBody>
      </p:sp>
    </p:spTree>
    <p:extLst>
      <p:ext uri="{BB962C8B-B14F-4D97-AF65-F5344CB8AC3E}">
        <p14:creationId xmlns:p14="http://schemas.microsoft.com/office/powerpoint/2010/main" val="35299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BREAK</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613" y="1777633"/>
            <a:ext cx="3045423" cy="3625504"/>
          </a:xfrm>
          <a:prstGeom prst="rect">
            <a:avLst/>
          </a:prstGeom>
        </p:spPr>
      </p:pic>
    </p:spTree>
    <p:extLst>
      <p:ext uri="{BB962C8B-B14F-4D97-AF65-F5344CB8AC3E}">
        <p14:creationId xmlns:p14="http://schemas.microsoft.com/office/powerpoint/2010/main" val="391954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2735-9371-9C42-39BA-5BAF385C02CE}"/>
              </a:ext>
            </a:extLst>
          </p:cNvPr>
          <p:cNvSpPr>
            <a:spLocks noGrp="1"/>
          </p:cNvSpPr>
          <p:nvPr>
            <p:ph type="title"/>
          </p:nvPr>
        </p:nvSpPr>
        <p:spPr/>
        <p:txBody>
          <a:bodyPr/>
          <a:lstStyle/>
          <a:p>
            <a:r>
              <a:rPr lang="en-US" dirty="0"/>
              <a:t>Planning the Orientation</a:t>
            </a:r>
          </a:p>
        </p:txBody>
      </p:sp>
      <p:sp>
        <p:nvSpPr>
          <p:cNvPr id="3" name="Text Placeholder 2">
            <a:extLst>
              <a:ext uri="{FF2B5EF4-FFF2-40B4-BE49-F238E27FC236}">
                <a16:creationId xmlns:a16="http://schemas.microsoft.com/office/drawing/2014/main" id="{C626C5CF-7040-9436-B8C0-E41C95E3FA4B}"/>
              </a:ext>
            </a:extLst>
          </p:cNvPr>
          <p:cNvSpPr>
            <a:spLocks noGrp="1"/>
          </p:cNvSpPr>
          <p:nvPr>
            <p:ph type="body" idx="1"/>
          </p:nvPr>
        </p:nvSpPr>
        <p:spPr/>
        <p:txBody>
          <a:bodyPr/>
          <a:lstStyle/>
          <a:p>
            <a:r>
              <a:rPr lang="en-US" dirty="0"/>
              <a:t>Proper Prior Planning Prevents Poor Performance</a:t>
            </a:r>
          </a:p>
        </p:txBody>
      </p:sp>
    </p:spTree>
    <p:extLst>
      <p:ext uri="{BB962C8B-B14F-4D97-AF65-F5344CB8AC3E}">
        <p14:creationId xmlns:p14="http://schemas.microsoft.com/office/powerpoint/2010/main" val="39154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en-US" altLang="en-US" dirty="0"/>
              <a:t>Where do I get materials?</a:t>
            </a:r>
          </a:p>
        </p:txBody>
      </p:sp>
      <p:sp>
        <p:nvSpPr>
          <p:cNvPr id="331779" name="Rectangle 3"/>
          <p:cNvSpPr>
            <a:spLocks noGrp="1" noChangeArrowheads="1"/>
          </p:cNvSpPr>
          <p:nvPr>
            <p:ph idx="1"/>
          </p:nvPr>
        </p:nvSpPr>
        <p:spPr/>
        <p:txBody>
          <a:bodyPr>
            <a:normAutofit/>
          </a:bodyPr>
          <a:lstStyle/>
          <a:p>
            <a:pPr>
              <a:lnSpc>
                <a:spcPct val="110000"/>
              </a:lnSpc>
              <a:spcBef>
                <a:spcPct val="70000"/>
              </a:spcBef>
              <a:defRPr/>
            </a:pPr>
            <a:r>
              <a:rPr lang="en-US" altLang="en-US" sz="3097" dirty="0"/>
              <a:t>From your Council Formation Coordinator, who orders them from National</a:t>
            </a:r>
          </a:p>
          <a:p>
            <a:pPr>
              <a:lnSpc>
                <a:spcPct val="110000"/>
              </a:lnSpc>
              <a:spcBef>
                <a:spcPct val="70000"/>
              </a:spcBef>
              <a:defRPr/>
            </a:pPr>
            <a:r>
              <a:rPr lang="en-US" altLang="en-US" sz="3097" dirty="0"/>
              <a:t>You will receive:</a:t>
            </a:r>
          </a:p>
          <a:p>
            <a:pPr lvl="1">
              <a:lnSpc>
                <a:spcPct val="110000"/>
              </a:lnSpc>
              <a:spcBef>
                <a:spcPct val="70000"/>
              </a:spcBef>
              <a:defRPr/>
            </a:pPr>
            <a:r>
              <a:rPr lang="en-US" altLang="en-US" sz="2710" dirty="0"/>
              <a:t>Flash drive containing all the materials described in this training</a:t>
            </a:r>
          </a:p>
          <a:p>
            <a:pPr lvl="1">
              <a:lnSpc>
                <a:spcPct val="110000"/>
              </a:lnSpc>
              <a:spcBef>
                <a:spcPct val="70000"/>
              </a:spcBef>
              <a:defRPr/>
            </a:pPr>
            <a:r>
              <a:rPr lang="en-US" altLang="en-US" sz="2710" dirty="0"/>
              <a:t>Formator’s Guide (printed) </a:t>
            </a:r>
          </a:p>
          <a:p>
            <a:pPr lvl="1">
              <a:lnSpc>
                <a:spcPct val="110000"/>
              </a:lnSpc>
              <a:spcBef>
                <a:spcPct val="70000"/>
              </a:spcBef>
              <a:defRPr/>
            </a:pPr>
            <a:r>
              <a:rPr lang="en-US" altLang="en-US" sz="2710" dirty="0"/>
              <a:t>Guidelines for Formators</a:t>
            </a:r>
          </a:p>
          <a:p>
            <a:pPr lvl="1">
              <a:lnSpc>
                <a:spcPct val="90000"/>
              </a:lnSpc>
              <a:spcBef>
                <a:spcPct val="70000"/>
              </a:spcBef>
              <a:defRPr/>
            </a:pPr>
            <a:endParaRPr lang="en-US" altLang="en-US" dirty="0"/>
          </a:p>
        </p:txBody>
      </p:sp>
    </p:spTree>
    <p:extLst>
      <p:ext uri="{BB962C8B-B14F-4D97-AF65-F5344CB8AC3E}">
        <p14:creationId xmlns:p14="http://schemas.microsoft.com/office/powerpoint/2010/main" val="117943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a:defRPr/>
            </a:pPr>
            <a:r>
              <a:rPr lang="en-US" altLang="en-US" dirty="0"/>
              <a:t>Formator’s Flash Drive</a:t>
            </a:r>
          </a:p>
        </p:txBody>
      </p:sp>
      <p:sp>
        <p:nvSpPr>
          <p:cNvPr id="13" name="TextBox 12"/>
          <p:cNvSpPr txBox="1"/>
          <p:nvPr/>
        </p:nvSpPr>
        <p:spPr>
          <a:xfrm>
            <a:off x="7225547" y="3582603"/>
            <a:ext cx="1168196" cy="360420"/>
          </a:xfrm>
          <a:prstGeom prst="rect">
            <a:avLst/>
          </a:prstGeom>
          <a:noFill/>
        </p:spPr>
        <p:txBody>
          <a:bodyPr wrap="square" rtlCol="0">
            <a:spAutoFit/>
          </a:bodyPr>
          <a:lstStyle/>
          <a:p>
            <a:r>
              <a:rPr lang="en-US" sz="1742" dirty="0"/>
              <a:t>…</a:t>
            </a:r>
          </a:p>
        </p:txBody>
      </p:sp>
      <p:pic>
        <p:nvPicPr>
          <p:cNvPr id="4" name="Picture 3" descr="Graphical user interface, application&#10;&#10;Description automatically generated">
            <a:extLst>
              <a:ext uri="{FF2B5EF4-FFF2-40B4-BE49-F238E27FC236}">
                <a16:creationId xmlns:a16="http://schemas.microsoft.com/office/drawing/2014/main" id="{307136D2-B1B1-05D0-5DC8-DCDA88A07935}"/>
              </a:ext>
            </a:extLst>
          </p:cNvPr>
          <p:cNvPicPr>
            <a:picLocks noChangeAspect="1"/>
          </p:cNvPicPr>
          <p:nvPr/>
        </p:nvPicPr>
        <p:blipFill>
          <a:blip r:embed="rId3"/>
          <a:stretch>
            <a:fillRect/>
          </a:stretch>
        </p:blipFill>
        <p:spPr>
          <a:xfrm>
            <a:off x="3778559" y="1248184"/>
            <a:ext cx="4634882" cy="4668838"/>
          </a:xfrm>
          <a:prstGeom prst="rect">
            <a:avLst/>
          </a:prstGeom>
          <a:ln>
            <a:solidFill>
              <a:schemeClr val="tx1"/>
            </a:solidFill>
          </a:ln>
        </p:spPr>
      </p:pic>
    </p:spTree>
    <p:extLst>
      <p:ext uri="{BB962C8B-B14F-4D97-AF65-F5344CB8AC3E}">
        <p14:creationId xmlns:p14="http://schemas.microsoft.com/office/powerpoint/2010/main" val="137784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 Ozanam Orientation</a:t>
            </a:r>
          </a:p>
        </p:txBody>
      </p:sp>
      <p:sp>
        <p:nvSpPr>
          <p:cNvPr id="3" name="Content Placeholder 2"/>
          <p:cNvSpPr>
            <a:spLocks noGrp="1"/>
          </p:cNvSpPr>
          <p:nvPr>
            <p:ph idx="1"/>
          </p:nvPr>
        </p:nvSpPr>
        <p:spPr/>
        <p:txBody>
          <a:bodyPr>
            <a:normAutofit fontScale="62500" lnSpcReduction="20000"/>
          </a:bodyPr>
          <a:lstStyle/>
          <a:p>
            <a:pPr>
              <a:lnSpc>
                <a:spcPct val="120000"/>
              </a:lnSpc>
            </a:pPr>
            <a:r>
              <a:rPr lang="en-US" sz="3290" dirty="0"/>
              <a:t>Formator’s Guide PDF</a:t>
            </a:r>
          </a:p>
          <a:p>
            <a:pPr lvl="1">
              <a:lnSpc>
                <a:spcPct val="120000"/>
              </a:lnSpc>
            </a:pPr>
            <a:r>
              <a:rPr lang="en-US" sz="3000" dirty="0"/>
              <a:t>Same as printed copy</a:t>
            </a:r>
            <a:br>
              <a:rPr lang="en-US" sz="2129" dirty="0"/>
            </a:br>
            <a:endParaRPr lang="en-US" sz="2129" dirty="0"/>
          </a:p>
          <a:p>
            <a:pPr>
              <a:lnSpc>
                <a:spcPct val="120000"/>
              </a:lnSpc>
            </a:pPr>
            <a:r>
              <a:rPr lang="en-US" sz="3290" dirty="0"/>
              <a:t>Orientation Checklist</a:t>
            </a:r>
          </a:p>
          <a:p>
            <a:pPr lvl="1">
              <a:lnSpc>
                <a:spcPct val="120000"/>
              </a:lnSpc>
            </a:pPr>
            <a:r>
              <a:rPr lang="en-US" sz="3000" dirty="0"/>
              <a:t>Prior to the Ozanam Orientation</a:t>
            </a:r>
          </a:p>
          <a:p>
            <a:pPr lvl="1">
              <a:lnSpc>
                <a:spcPct val="120000"/>
              </a:lnSpc>
            </a:pPr>
            <a:r>
              <a:rPr lang="en-US" sz="3000" dirty="0"/>
              <a:t>On the Day of the Orientation</a:t>
            </a:r>
          </a:p>
          <a:p>
            <a:pPr lvl="1">
              <a:lnSpc>
                <a:spcPct val="120000"/>
              </a:lnSpc>
            </a:pPr>
            <a:r>
              <a:rPr lang="en-US" sz="3000" dirty="0"/>
              <a:t>After the Orientation</a:t>
            </a:r>
          </a:p>
          <a:p>
            <a:pPr lvl="1">
              <a:lnSpc>
                <a:spcPct val="120000"/>
              </a:lnSpc>
            </a:pPr>
            <a:r>
              <a:rPr lang="en-US" sz="3000" dirty="0"/>
              <a:t>List of Supplies</a:t>
            </a:r>
          </a:p>
          <a:p>
            <a:pPr marL="442432" lvl="1" indent="0">
              <a:lnSpc>
                <a:spcPct val="120000"/>
              </a:lnSpc>
              <a:buNone/>
            </a:pPr>
            <a:endParaRPr lang="en-US" sz="2516" dirty="0"/>
          </a:p>
          <a:p>
            <a:pPr>
              <a:lnSpc>
                <a:spcPct val="120000"/>
              </a:lnSpc>
              <a:defRPr/>
            </a:pPr>
            <a:r>
              <a:rPr lang="en-US" altLang="en-US" sz="3290" dirty="0"/>
              <a:t>Must-read documents:</a:t>
            </a:r>
          </a:p>
          <a:p>
            <a:pPr lvl="1">
              <a:lnSpc>
                <a:spcPct val="120000"/>
              </a:lnSpc>
              <a:defRPr/>
            </a:pPr>
            <a:r>
              <a:rPr lang="en-US" altLang="en-US" sz="3000" dirty="0"/>
              <a:t>Vincentian Resolutions 070A and 093.</a:t>
            </a:r>
          </a:p>
          <a:p>
            <a:pPr lvl="1">
              <a:lnSpc>
                <a:spcPct val="120000"/>
              </a:lnSpc>
              <a:defRPr/>
            </a:pPr>
            <a:r>
              <a:rPr lang="en-US" altLang="en-US" sz="3000" dirty="0"/>
              <a:t>Guidelines. These cover roles and responsibilities.</a:t>
            </a:r>
            <a:endParaRPr lang="en-US" sz="3000" b="1" dirty="0"/>
          </a:p>
          <a:p>
            <a:pPr marL="442432" lvl="1"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1671" y="3060521"/>
            <a:ext cx="1485910" cy="2170593"/>
          </a:xfrm>
          <a:prstGeom prst="rect">
            <a:avLst/>
          </a:prstGeom>
        </p:spPr>
      </p:pic>
      <p:pic>
        <p:nvPicPr>
          <p:cNvPr id="6" name="Picture 5"/>
          <p:cNvPicPr>
            <a:picLocks noChangeAspect="1"/>
          </p:cNvPicPr>
          <p:nvPr/>
        </p:nvPicPr>
        <p:blipFill>
          <a:blip r:embed="rId4"/>
          <a:stretch>
            <a:fillRect/>
          </a:stretch>
        </p:blipFill>
        <p:spPr>
          <a:xfrm>
            <a:off x="6861159" y="1871707"/>
            <a:ext cx="4266422" cy="434926"/>
          </a:xfrm>
          <a:prstGeom prst="rect">
            <a:avLst/>
          </a:prstGeom>
        </p:spPr>
      </p:pic>
      <p:pic>
        <p:nvPicPr>
          <p:cNvPr id="7" name="Picture 6"/>
          <p:cNvPicPr>
            <a:picLocks noChangeAspect="1"/>
          </p:cNvPicPr>
          <p:nvPr/>
        </p:nvPicPr>
        <p:blipFill>
          <a:blip r:embed="rId5"/>
          <a:stretch>
            <a:fillRect/>
          </a:stretch>
        </p:blipFill>
        <p:spPr>
          <a:xfrm>
            <a:off x="5701144" y="1305765"/>
            <a:ext cx="1287852" cy="914303"/>
          </a:xfrm>
          <a:prstGeom prst="rect">
            <a:avLst/>
          </a:prstGeom>
        </p:spPr>
      </p:pic>
    </p:spTree>
    <p:extLst>
      <p:ext uri="{BB962C8B-B14F-4D97-AF65-F5344CB8AC3E}">
        <p14:creationId xmlns:p14="http://schemas.microsoft.com/office/powerpoint/2010/main" val="323629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Handy Stuff</a:t>
            </a:r>
          </a:p>
        </p:txBody>
      </p:sp>
      <p:sp>
        <p:nvSpPr>
          <p:cNvPr id="3" name="Content Placeholder 2"/>
          <p:cNvSpPr>
            <a:spLocks noGrp="1"/>
          </p:cNvSpPr>
          <p:nvPr>
            <p:ph idx="1"/>
          </p:nvPr>
        </p:nvSpPr>
        <p:spPr>
          <a:xfrm>
            <a:off x="609600" y="2250831"/>
            <a:ext cx="11049000" cy="3521426"/>
          </a:xfrm>
        </p:spPr>
        <p:txBody>
          <a:bodyPr>
            <a:normAutofit/>
          </a:bodyPr>
          <a:lstStyle/>
          <a:p>
            <a:pPr>
              <a:defRPr/>
            </a:pPr>
            <a:r>
              <a:rPr lang="en-US" altLang="en-US" sz="2322" dirty="0"/>
              <a:t>“French pronunciations” .mp3 – hear a native French speaker pronounce all those French names!</a:t>
            </a:r>
          </a:p>
          <a:p>
            <a:r>
              <a:rPr lang="en-US" altLang="en-US" sz="2322" dirty="0"/>
              <a:t>Optional slides showing a local council</a:t>
            </a:r>
          </a:p>
          <a:p>
            <a:r>
              <a:rPr lang="en-US" sz="2322" dirty="0"/>
              <a:t>Sample evaluation form</a:t>
            </a:r>
          </a:p>
          <a:p>
            <a:pPr>
              <a:defRPr/>
            </a:pPr>
            <a:r>
              <a:rPr lang="en-US" altLang="en-US" sz="2322" dirty="0"/>
              <a:t>Template for Ozanam Orientation Certificate</a:t>
            </a:r>
          </a:p>
          <a:p>
            <a:pPr>
              <a:defRPr/>
            </a:pPr>
            <a:r>
              <a:rPr lang="en-US" altLang="en-US" sz="2322" dirty="0"/>
              <a:t>How to print lots of certificates from a spreadsheet</a:t>
            </a:r>
          </a:p>
          <a:p>
            <a:pPr>
              <a:defRPr/>
            </a:pPr>
            <a:r>
              <a:rPr lang="en-US" altLang="en-US" sz="2322" dirty="0"/>
              <a:t>Other helpful files</a:t>
            </a:r>
          </a:p>
          <a:p>
            <a:endParaRPr lang="en-US" sz="2903" dirty="0"/>
          </a:p>
          <a:p>
            <a:pPr lvl="1"/>
            <a:endParaRPr lang="en-US" dirty="0"/>
          </a:p>
          <a:p>
            <a:pPr lvl="1"/>
            <a:endParaRPr lang="en-US" dirty="0"/>
          </a:p>
        </p:txBody>
      </p:sp>
      <p:pic>
        <p:nvPicPr>
          <p:cNvPr id="8" name="Picture 7"/>
          <p:cNvPicPr>
            <a:picLocks noChangeAspect="1"/>
          </p:cNvPicPr>
          <p:nvPr/>
        </p:nvPicPr>
        <p:blipFill>
          <a:blip r:embed="rId3"/>
          <a:stretch>
            <a:fillRect/>
          </a:stretch>
        </p:blipFill>
        <p:spPr>
          <a:xfrm>
            <a:off x="4733085" y="1455600"/>
            <a:ext cx="6230806" cy="635179"/>
          </a:xfrm>
          <a:prstGeom prst="rect">
            <a:avLst/>
          </a:prstGeom>
        </p:spPr>
      </p:pic>
      <p:pic>
        <p:nvPicPr>
          <p:cNvPr id="9" name="Picture 8"/>
          <p:cNvPicPr>
            <a:picLocks noChangeAspect="1"/>
          </p:cNvPicPr>
          <p:nvPr/>
        </p:nvPicPr>
        <p:blipFill>
          <a:blip r:embed="rId4"/>
          <a:stretch>
            <a:fillRect/>
          </a:stretch>
        </p:blipFill>
        <p:spPr>
          <a:xfrm>
            <a:off x="2913915" y="1217473"/>
            <a:ext cx="1287852" cy="914303"/>
          </a:xfrm>
          <a:prstGeom prst="rect">
            <a:avLst/>
          </a:prstGeom>
        </p:spPr>
      </p:pic>
    </p:spTree>
    <p:extLst>
      <p:ext uri="{BB962C8B-B14F-4D97-AF65-F5344CB8AC3E}">
        <p14:creationId xmlns:p14="http://schemas.microsoft.com/office/powerpoint/2010/main" val="4225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1026"/>
          <p:cNvSpPr>
            <a:spLocks noGrp="1" noChangeArrowheads="1"/>
          </p:cNvSpPr>
          <p:nvPr>
            <p:ph type="title"/>
          </p:nvPr>
        </p:nvSpPr>
        <p:spPr/>
        <p:txBody>
          <a:bodyPr/>
          <a:lstStyle/>
          <a:p>
            <a:pPr>
              <a:defRPr/>
            </a:pPr>
            <a:r>
              <a:rPr lang="en-US" dirty="0"/>
              <a:t>Overview of the Orientation Day</a:t>
            </a:r>
          </a:p>
        </p:txBody>
      </p:sp>
      <p:sp>
        <p:nvSpPr>
          <p:cNvPr id="331779" name="Rectangle 1027"/>
          <p:cNvSpPr>
            <a:spLocks noGrp="1" noChangeArrowheads="1"/>
          </p:cNvSpPr>
          <p:nvPr>
            <p:ph idx="1"/>
          </p:nvPr>
        </p:nvSpPr>
        <p:spPr/>
        <p:txBody>
          <a:bodyPr>
            <a:normAutofit fontScale="92500" lnSpcReduction="20000"/>
          </a:bodyPr>
          <a:lstStyle/>
          <a:p>
            <a:pPr>
              <a:spcBef>
                <a:spcPct val="30000"/>
              </a:spcBef>
              <a:defRPr/>
            </a:pPr>
            <a:r>
              <a:rPr lang="en-US" dirty="0"/>
              <a:t>6 hours, including 30 min lunch and two breaks</a:t>
            </a:r>
          </a:p>
          <a:p>
            <a:pPr lvl="1">
              <a:spcBef>
                <a:spcPct val="30000"/>
              </a:spcBef>
              <a:defRPr/>
            </a:pPr>
            <a:r>
              <a:rPr lang="en-US" dirty="0"/>
              <a:t>Registration 8:45am</a:t>
            </a:r>
          </a:p>
          <a:p>
            <a:pPr lvl="1">
              <a:spcBef>
                <a:spcPct val="30000"/>
              </a:spcBef>
              <a:defRPr/>
            </a:pPr>
            <a:r>
              <a:rPr lang="en-US" dirty="0"/>
              <a:t>Start promptly at 9:00am</a:t>
            </a:r>
          </a:p>
          <a:p>
            <a:pPr lvl="1">
              <a:spcBef>
                <a:spcPct val="30000"/>
              </a:spcBef>
              <a:defRPr/>
            </a:pPr>
            <a:r>
              <a:rPr lang="en-US" dirty="0"/>
              <a:t>Finish at 3:00pm</a:t>
            </a:r>
          </a:p>
          <a:p>
            <a:pPr>
              <a:spcBef>
                <a:spcPct val="30000"/>
              </a:spcBef>
              <a:defRPr/>
            </a:pPr>
            <a:r>
              <a:rPr lang="en-US" dirty="0"/>
              <a:t>Plan to stay at least 30 minutes after for questions</a:t>
            </a:r>
            <a:br>
              <a:rPr lang="en-US" dirty="0"/>
            </a:br>
            <a:endParaRPr lang="en-US" dirty="0"/>
          </a:p>
          <a:p>
            <a:pPr>
              <a:spcBef>
                <a:spcPct val="30000"/>
              </a:spcBef>
              <a:defRPr/>
            </a:pPr>
            <a:r>
              <a:rPr lang="en-US" dirty="0"/>
              <a:t>Orientation with 40 or more participants</a:t>
            </a:r>
          </a:p>
          <a:p>
            <a:pPr lvl="1">
              <a:spcBef>
                <a:spcPct val="30000"/>
              </a:spcBef>
              <a:defRPr/>
            </a:pPr>
            <a:r>
              <a:rPr lang="en-US" dirty="0"/>
              <a:t>Registration 8:30am </a:t>
            </a:r>
          </a:p>
          <a:p>
            <a:pPr lvl="1">
              <a:spcBef>
                <a:spcPct val="30000"/>
              </a:spcBef>
              <a:defRPr/>
            </a:pPr>
            <a:r>
              <a:rPr lang="en-US" dirty="0"/>
              <a:t>Start promptly at 9:00am</a:t>
            </a:r>
          </a:p>
          <a:p>
            <a:pPr lvl="1">
              <a:spcBef>
                <a:spcPct val="30000"/>
              </a:spcBef>
              <a:defRPr/>
            </a:pPr>
            <a:r>
              <a:rPr lang="en-US" dirty="0"/>
              <a:t>Add 5-10 min each to lunch and breaks</a:t>
            </a:r>
          </a:p>
          <a:p>
            <a:pPr lvl="1">
              <a:spcBef>
                <a:spcPct val="30000"/>
              </a:spcBef>
              <a:defRPr/>
            </a:pPr>
            <a:r>
              <a:rPr lang="en-US" dirty="0"/>
              <a:t>Finish at 3:30pm</a:t>
            </a:r>
          </a:p>
          <a:p>
            <a:pPr>
              <a:spcBef>
                <a:spcPct val="30000"/>
              </a:spcBef>
              <a:defRPr/>
            </a:pPr>
            <a:endParaRPr lang="en-US" dirty="0"/>
          </a:p>
          <a:p>
            <a:pPr>
              <a:defRPr/>
            </a:pPr>
            <a:endParaRPr lang="en-US" dirty="0"/>
          </a:p>
        </p:txBody>
      </p:sp>
    </p:spTree>
    <p:extLst>
      <p:ext uri="{BB962C8B-B14F-4D97-AF65-F5344CB8AC3E}">
        <p14:creationId xmlns:p14="http://schemas.microsoft.com/office/powerpoint/2010/main" val="186160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026"/>
          <p:cNvSpPr>
            <a:spLocks noGrp="1" noChangeArrowheads="1"/>
          </p:cNvSpPr>
          <p:nvPr>
            <p:ph type="title"/>
          </p:nvPr>
        </p:nvSpPr>
        <p:spPr/>
        <p:txBody>
          <a:bodyPr/>
          <a:lstStyle/>
          <a:p>
            <a:pPr>
              <a:defRPr/>
            </a:pPr>
            <a:r>
              <a:rPr lang="en-US" dirty="0"/>
              <a:t>Scheduling the Orientation</a:t>
            </a:r>
          </a:p>
        </p:txBody>
      </p:sp>
      <p:sp>
        <p:nvSpPr>
          <p:cNvPr id="326659" name="Rectangle 1027"/>
          <p:cNvSpPr>
            <a:spLocks noGrp="1" noChangeArrowheads="1"/>
          </p:cNvSpPr>
          <p:nvPr>
            <p:ph idx="1"/>
          </p:nvPr>
        </p:nvSpPr>
        <p:spPr/>
        <p:txBody>
          <a:bodyPr>
            <a:normAutofit fontScale="92500" lnSpcReduction="20000"/>
          </a:bodyPr>
          <a:lstStyle/>
          <a:p>
            <a:pPr>
              <a:lnSpc>
                <a:spcPct val="110000"/>
              </a:lnSpc>
              <a:spcBef>
                <a:spcPct val="55000"/>
              </a:spcBef>
              <a:defRPr/>
            </a:pPr>
            <a:r>
              <a:rPr lang="en-US" dirty="0"/>
              <a:t>Reserve room at least three months in advance</a:t>
            </a:r>
          </a:p>
          <a:p>
            <a:pPr lvl="1">
              <a:lnSpc>
                <a:spcPct val="110000"/>
              </a:lnSpc>
              <a:spcBef>
                <a:spcPct val="55000"/>
              </a:spcBef>
              <a:defRPr/>
            </a:pPr>
            <a:r>
              <a:rPr lang="en-US" dirty="0"/>
              <a:t>Classroom, meeting hall, fireside room</a:t>
            </a:r>
          </a:p>
          <a:p>
            <a:pPr>
              <a:lnSpc>
                <a:spcPct val="110000"/>
              </a:lnSpc>
              <a:spcBef>
                <a:spcPct val="55000"/>
              </a:spcBef>
              <a:defRPr/>
            </a:pPr>
            <a:r>
              <a:rPr lang="en-US" dirty="0"/>
              <a:t>Get commitments from formation team</a:t>
            </a:r>
          </a:p>
          <a:p>
            <a:pPr>
              <a:lnSpc>
                <a:spcPct val="110000"/>
              </a:lnSpc>
              <a:spcBef>
                <a:spcPct val="55000"/>
              </a:spcBef>
              <a:defRPr/>
            </a:pPr>
            <a:r>
              <a:rPr lang="en-US" dirty="0"/>
              <a:t>Try to arrange a Mass before the Orientation</a:t>
            </a:r>
            <a:endParaRPr lang="en-US" sz="2322" dirty="0"/>
          </a:p>
          <a:p>
            <a:pPr>
              <a:lnSpc>
                <a:spcPct val="110000"/>
              </a:lnSpc>
              <a:spcBef>
                <a:spcPct val="55000"/>
              </a:spcBef>
              <a:defRPr/>
            </a:pPr>
            <a:r>
              <a:rPr lang="en-US" dirty="0"/>
              <a:t>Work with the local people</a:t>
            </a:r>
          </a:p>
          <a:p>
            <a:pPr lvl="1">
              <a:lnSpc>
                <a:spcPct val="110000"/>
              </a:lnSpc>
              <a:defRPr/>
            </a:pPr>
            <a:r>
              <a:rPr lang="en-US" sz="2710" dirty="0"/>
              <a:t>Involve the district councils in choosing dates and deciding which conference will host</a:t>
            </a:r>
          </a:p>
          <a:p>
            <a:pPr lvl="1">
              <a:lnSpc>
                <a:spcPct val="110000"/>
              </a:lnSpc>
              <a:defRPr/>
            </a:pPr>
            <a:r>
              <a:rPr lang="en-US" sz="2710" dirty="0"/>
              <a:t>Try to get conference to run the sign-ups</a:t>
            </a:r>
          </a:p>
          <a:p>
            <a:pPr>
              <a:lnSpc>
                <a:spcPct val="110000"/>
              </a:lnSpc>
              <a:defRPr/>
            </a:pPr>
            <a:r>
              <a:rPr lang="en-US" dirty="0"/>
              <a:t>Advertise, advertise, advertise!</a:t>
            </a:r>
            <a:endParaRPr lang="en-US" sz="2322" dirty="0">
              <a:effectLst>
                <a:outerShdw blurRad="38100" dist="38100" dir="2700000" algn="tl">
                  <a:srgbClr val="000000"/>
                </a:outerShdw>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6140" y="1613796"/>
            <a:ext cx="2146550" cy="1815204"/>
          </a:xfrm>
          <a:prstGeom prst="rect">
            <a:avLst/>
          </a:prstGeom>
        </p:spPr>
      </p:pic>
    </p:spTree>
    <p:extLst>
      <p:ext uri="{BB962C8B-B14F-4D97-AF65-F5344CB8AC3E}">
        <p14:creationId xmlns:p14="http://schemas.microsoft.com/office/powerpoint/2010/main" val="230684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Facilities</a:t>
            </a:r>
          </a:p>
        </p:txBody>
      </p:sp>
      <p:sp>
        <p:nvSpPr>
          <p:cNvPr id="3" name="Content Placeholder 2"/>
          <p:cNvSpPr>
            <a:spLocks noGrp="1"/>
          </p:cNvSpPr>
          <p:nvPr>
            <p:ph idx="1"/>
          </p:nvPr>
        </p:nvSpPr>
        <p:spPr/>
        <p:txBody>
          <a:bodyPr>
            <a:normAutofit lnSpcReduction="10000"/>
          </a:bodyPr>
          <a:lstStyle/>
          <a:p>
            <a:pPr marL="0" indent="0">
              <a:buNone/>
            </a:pPr>
            <a:r>
              <a:rPr lang="en-US" dirty="0"/>
              <a:t>Let the hosting Conference know what you need.</a:t>
            </a:r>
          </a:p>
          <a:p>
            <a:r>
              <a:rPr lang="en-US" dirty="0"/>
              <a:t>Chairs and tables for small groups of 4-6 people</a:t>
            </a:r>
          </a:p>
          <a:p>
            <a:r>
              <a:rPr lang="en-US" dirty="0"/>
              <a:t>Padded chairs if possible</a:t>
            </a:r>
          </a:p>
          <a:p>
            <a:r>
              <a:rPr lang="en-US" dirty="0"/>
              <a:t>Equipment supplied by host:</a:t>
            </a:r>
          </a:p>
          <a:p>
            <a:pPr lvl="1"/>
            <a:r>
              <a:rPr lang="en-US" dirty="0"/>
              <a:t>Projector &amp; screen OR large (42” or more) TV</a:t>
            </a:r>
          </a:p>
          <a:p>
            <a:pPr lvl="1"/>
            <a:r>
              <a:rPr lang="en-US" dirty="0"/>
              <a:t>Mic (optional)</a:t>
            </a:r>
          </a:p>
          <a:p>
            <a:pPr lvl="1"/>
            <a:r>
              <a:rPr lang="en-US" dirty="0"/>
              <a:t>Podium (if desired)</a:t>
            </a:r>
          </a:p>
          <a:p>
            <a:r>
              <a:rPr lang="en-US" dirty="0"/>
              <a:t>Avoid excessive light</a:t>
            </a:r>
          </a:p>
          <a:p>
            <a:r>
              <a:rPr lang="en-US" dirty="0"/>
              <a:t>See Formator’s Guide for more details</a:t>
            </a:r>
          </a:p>
          <a:p>
            <a:pPr marL="0" indent="0">
              <a:buNone/>
            </a:pPr>
            <a:endParaRPr lang="en-US" dirty="0"/>
          </a:p>
        </p:txBody>
      </p:sp>
    </p:spTree>
    <p:extLst>
      <p:ext uri="{BB962C8B-B14F-4D97-AF65-F5344CB8AC3E}">
        <p14:creationId xmlns:p14="http://schemas.microsoft.com/office/powerpoint/2010/main" val="67115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026"/>
          <p:cNvSpPr>
            <a:spLocks noGrp="1" noChangeArrowheads="1"/>
          </p:cNvSpPr>
          <p:nvPr>
            <p:ph type="title"/>
          </p:nvPr>
        </p:nvSpPr>
        <p:spPr/>
        <p:txBody>
          <a:bodyPr/>
          <a:lstStyle/>
          <a:p>
            <a:pPr>
              <a:defRPr/>
            </a:pPr>
            <a:r>
              <a:rPr lang="en-US" dirty="0"/>
              <a:t>Funding the Orientation</a:t>
            </a:r>
          </a:p>
        </p:txBody>
      </p:sp>
      <p:sp>
        <p:nvSpPr>
          <p:cNvPr id="326659" name="Rectangle 1027"/>
          <p:cNvSpPr>
            <a:spLocks noGrp="1" noChangeArrowheads="1"/>
          </p:cNvSpPr>
          <p:nvPr>
            <p:ph idx="1"/>
          </p:nvPr>
        </p:nvSpPr>
        <p:spPr/>
        <p:txBody>
          <a:bodyPr>
            <a:normAutofit fontScale="92500" lnSpcReduction="10000"/>
          </a:bodyPr>
          <a:lstStyle/>
          <a:p>
            <a:pPr>
              <a:lnSpc>
                <a:spcPct val="90000"/>
              </a:lnSpc>
              <a:defRPr/>
            </a:pPr>
            <a:r>
              <a:rPr lang="en-US" sz="2400" dirty="0"/>
              <a:t>Decide who pays for what</a:t>
            </a:r>
          </a:p>
          <a:p>
            <a:pPr lvl="1">
              <a:lnSpc>
                <a:spcPct val="90000"/>
              </a:lnSpc>
              <a:defRPr/>
            </a:pPr>
            <a:r>
              <a:rPr lang="en-US" sz="2322" dirty="0"/>
              <a:t>Lunch &amp; snacks – usually host conference</a:t>
            </a:r>
          </a:p>
          <a:p>
            <a:pPr lvl="1">
              <a:lnSpc>
                <a:spcPct val="90000"/>
              </a:lnSpc>
              <a:defRPr/>
            </a:pPr>
            <a:r>
              <a:rPr lang="en-US" sz="2322" dirty="0"/>
              <a:t>Funding for materials – usually Archdiocesan  Council</a:t>
            </a:r>
          </a:p>
          <a:p>
            <a:pPr lvl="2">
              <a:defRPr/>
            </a:pPr>
            <a:r>
              <a:rPr lang="en-US" dirty="0"/>
              <a:t>Participant’s Guide for each participant</a:t>
            </a:r>
          </a:p>
          <a:p>
            <a:pPr lvl="2">
              <a:defRPr/>
            </a:pPr>
            <a:r>
              <a:rPr lang="en-US" b="0" dirty="0"/>
              <a:t>Rule &amp; Manual for each household</a:t>
            </a:r>
          </a:p>
          <a:p>
            <a:pPr lvl="2">
              <a:defRPr/>
            </a:pPr>
            <a:r>
              <a:rPr lang="en-US" dirty="0"/>
              <a:t>Handouts as desired</a:t>
            </a:r>
          </a:p>
          <a:p>
            <a:pPr lvl="1">
              <a:defRPr/>
            </a:pPr>
            <a:r>
              <a:rPr lang="en-US" dirty="0"/>
              <a:t>Reimbursement for Formators’ gas or plane tickets and housing (if long distances are involved)</a:t>
            </a:r>
          </a:p>
          <a:p>
            <a:pPr lvl="2">
              <a:defRPr/>
            </a:pPr>
            <a:endParaRPr lang="en-US" b="0" dirty="0"/>
          </a:p>
          <a:p>
            <a:pPr>
              <a:defRPr/>
            </a:pPr>
            <a:r>
              <a:rPr lang="en-US" sz="2400" dirty="0"/>
              <a:t>Should we charge a fee for an Orientation?</a:t>
            </a:r>
          </a:p>
          <a:p>
            <a:pPr lvl="1">
              <a:defRPr/>
            </a:pPr>
            <a:r>
              <a:rPr lang="en-US" dirty="0"/>
              <a:t>Free is best</a:t>
            </a:r>
          </a:p>
          <a:p>
            <a:pPr lvl="1">
              <a:defRPr/>
            </a:pPr>
            <a:r>
              <a:rPr lang="en-US" dirty="0"/>
              <a:t>Donation box is preferable to charging a fee</a:t>
            </a:r>
          </a:p>
          <a:p>
            <a:pPr lvl="1">
              <a:defRPr/>
            </a:pPr>
            <a:r>
              <a:rPr lang="en-US" sz="2322" dirty="0"/>
              <a:t>If you must charge a fee, have scholarships</a:t>
            </a:r>
            <a:endParaRPr lang="en-US" sz="1839"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1531" y="925665"/>
            <a:ext cx="868827" cy="1522185"/>
          </a:xfrm>
          <a:prstGeom prst="rect">
            <a:avLst/>
          </a:prstGeom>
        </p:spPr>
      </p:pic>
    </p:spTree>
    <p:extLst>
      <p:ext uri="{BB962C8B-B14F-4D97-AF65-F5344CB8AC3E}">
        <p14:creationId xmlns:p14="http://schemas.microsoft.com/office/powerpoint/2010/main" val="420150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a:defRPr/>
            </a:pPr>
            <a:r>
              <a:rPr lang="en-US" altLang="en-US" dirty="0"/>
              <a:t>Plan Your Handouts</a:t>
            </a:r>
          </a:p>
        </p:txBody>
      </p:sp>
      <p:sp>
        <p:nvSpPr>
          <p:cNvPr id="317443" name="Rectangle 3"/>
          <p:cNvSpPr>
            <a:spLocks noGrp="1" noChangeArrowheads="1"/>
          </p:cNvSpPr>
          <p:nvPr>
            <p:ph idx="1"/>
          </p:nvPr>
        </p:nvSpPr>
        <p:spPr/>
        <p:txBody>
          <a:bodyPr>
            <a:normAutofit fontScale="92500" lnSpcReduction="10000"/>
          </a:bodyPr>
          <a:lstStyle/>
          <a:p>
            <a:pPr>
              <a:defRPr/>
            </a:pPr>
            <a:r>
              <a:rPr lang="en-US" altLang="en-US" dirty="0"/>
              <a:t>Handouts on flash drive to use if desired</a:t>
            </a:r>
          </a:p>
          <a:p>
            <a:pPr>
              <a:defRPr/>
            </a:pPr>
            <a:r>
              <a:rPr lang="en-US" altLang="en-US" dirty="0"/>
              <a:t>Most formators distribute at least these:</a:t>
            </a:r>
          </a:p>
          <a:p>
            <a:pPr lvl="1">
              <a:defRPr/>
            </a:pPr>
            <a:r>
              <a:rPr lang="en-US" altLang="en-US" dirty="0"/>
              <a:t>Home Visit Prayers/Do’s and Don’ts of Home Visits</a:t>
            </a:r>
          </a:p>
          <a:p>
            <a:pPr lvl="1">
              <a:defRPr/>
            </a:pPr>
            <a:r>
              <a:rPr lang="en-US" altLang="en-US" dirty="0"/>
              <a:t>Vincentian Website Locations</a:t>
            </a:r>
          </a:p>
          <a:p>
            <a:pPr lvl="1">
              <a:defRPr/>
            </a:pPr>
            <a:r>
              <a:rPr lang="en-US" altLang="en-US" dirty="0"/>
              <a:t>Feast Days</a:t>
            </a:r>
          </a:p>
          <a:p>
            <a:pPr>
              <a:defRPr/>
            </a:pPr>
            <a:r>
              <a:rPr lang="en-US" altLang="en-US" dirty="0"/>
              <a:t>You may add handouts of your own as well</a:t>
            </a:r>
          </a:p>
          <a:p>
            <a:pPr>
              <a:defRPr/>
            </a:pPr>
            <a:r>
              <a:rPr lang="en-US" altLang="en-US" dirty="0"/>
              <a:t>Don’t forget evaluation form!</a:t>
            </a:r>
          </a:p>
          <a:p>
            <a:pPr>
              <a:defRPr/>
            </a:pPr>
            <a:endParaRPr lang="en-US" altLang="en-US" dirty="0"/>
          </a:p>
          <a:p>
            <a:pPr>
              <a:defRPr/>
            </a:pPr>
            <a:r>
              <a:rPr lang="en-US" altLang="en-US" dirty="0"/>
              <a:t>Hint:  make a packet for each person: folder, binder clips, or stack papers together.</a:t>
            </a:r>
          </a:p>
          <a:p>
            <a:pPr marL="0" indent="0">
              <a:buNone/>
              <a:defRPr/>
            </a:pPr>
            <a:endParaRPr lang="en-US" altLang="en-US" dirty="0"/>
          </a:p>
          <a:p>
            <a:pPr lvl="1">
              <a:defRPr/>
            </a:pPr>
            <a:endParaRPr lang="en-US" altLang="en-US" dirty="0"/>
          </a:p>
          <a:p>
            <a:pPr lvl="1">
              <a:lnSpc>
                <a:spcPct val="90000"/>
              </a:lnSpc>
              <a:defRPr/>
            </a:pPr>
            <a:endParaRPr lang="en-US" altLang="en-US" dirty="0"/>
          </a:p>
          <a:p>
            <a:pPr lvl="1">
              <a:lnSpc>
                <a:spcPct val="90000"/>
              </a:lnSpc>
              <a:defRPr/>
            </a:pPr>
            <a:endParaRPr lang="en-US" altLang="en-US" sz="1742" dirty="0">
              <a:effectLst>
                <a:outerShdw blurRad="38100" dist="38100" dir="2700000" algn="tl">
                  <a:srgbClr val="000000"/>
                </a:outerShdw>
              </a:effectLst>
            </a:endParaRPr>
          </a:p>
          <a:p>
            <a:pPr lvl="2">
              <a:lnSpc>
                <a:spcPct val="80000"/>
              </a:lnSpc>
              <a:defRPr/>
            </a:pPr>
            <a:endParaRPr lang="en-US" altLang="en-US" sz="1742" dirty="0">
              <a:effectLst>
                <a:outerShdw blurRad="38100" dist="38100" dir="2700000" algn="tl">
                  <a:srgbClr val="000000"/>
                </a:outerShdw>
              </a:effectLst>
            </a:endParaRPr>
          </a:p>
          <a:p>
            <a:pPr lvl="2">
              <a:lnSpc>
                <a:spcPct val="80000"/>
              </a:lnSpc>
              <a:defRPr/>
            </a:pPr>
            <a:endParaRPr lang="en-US" altLang="en-US" sz="1935" b="1" i="1" dirty="0">
              <a:effectLst>
                <a:outerShdw blurRad="38100" dist="38100" dir="2700000" algn="tl">
                  <a:srgbClr val="000000"/>
                </a:outerShdw>
              </a:effectLst>
            </a:endParaRPr>
          </a:p>
          <a:p>
            <a:pPr>
              <a:lnSpc>
                <a:spcPct val="80000"/>
              </a:lnSpc>
              <a:defRPr/>
            </a:pPr>
            <a:endParaRPr lang="en-US" altLang="en-US" sz="1935" i="1" dirty="0">
              <a:effectLst>
                <a:outerShdw blurRad="38100" dist="38100" dir="2700000" algn="tl">
                  <a:srgbClr val="000000"/>
                </a:outerShdw>
              </a:effectLst>
            </a:endParaRPr>
          </a:p>
        </p:txBody>
      </p:sp>
    </p:spTree>
    <p:extLst>
      <p:ext uri="{BB962C8B-B14F-4D97-AF65-F5344CB8AC3E}">
        <p14:creationId xmlns:p14="http://schemas.microsoft.com/office/powerpoint/2010/main" val="33762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Guide to Handouts</a:t>
            </a:r>
          </a:p>
        </p:txBody>
      </p:sp>
      <p:sp>
        <p:nvSpPr>
          <p:cNvPr id="4" name="Content Placeholder 3"/>
          <p:cNvSpPr>
            <a:spLocks noGrp="1"/>
          </p:cNvSpPr>
          <p:nvPr>
            <p:ph idx="1"/>
          </p:nvPr>
        </p:nvSpPr>
        <p:spPr/>
        <p:txBody>
          <a:bodyPr/>
          <a:lstStyle/>
          <a:p>
            <a:r>
              <a:rPr lang="en-US" b="1" dirty="0"/>
              <a:t>Think</a:t>
            </a:r>
            <a:r>
              <a:rPr lang="en-US" dirty="0"/>
              <a:t> about your audience</a:t>
            </a:r>
          </a:p>
          <a:p>
            <a:r>
              <a:rPr lang="en-US" b="1" dirty="0"/>
              <a:t>Ask </a:t>
            </a:r>
            <a:r>
              <a:rPr lang="en-US" dirty="0"/>
              <a:t>what the issues are</a:t>
            </a:r>
          </a:p>
          <a:p>
            <a:endParaRPr lang="en-US" dirty="0"/>
          </a:p>
          <a:p>
            <a:r>
              <a:rPr lang="en-US" dirty="0"/>
              <a:t>This will help you understand what to emphasize during the presentation</a:t>
            </a:r>
          </a:p>
          <a:p>
            <a:r>
              <a:rPr lang="en-US" dirty="0"/>
              <a:t>And which handouts will be most useful</a:t>
            </a:r>
          </a:p>
          <a:p>
            <a:endParaRPr lang="en-US" dirty="0"/>
          </a:p>
          <a:p>
            <a:r>
              <a:rPr lang="en-US" dirty="0"/>
              <a:t>A tour of handouts …</a:t>
            </a:r>
          </a:p>
        </p:txBody>
      </p:sp>
    </p:spTree>
    <p:extLst>
      <p:ext uri="{BB962C8B-B14F-4D97-AF65-F5344CB8AC3E}">
        <p14:creationId xmlns:p14="http://schemas.microsoft.com/office/powerpoint/2010/main" val="18179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pPr>
              <a:defRPr/>
            </a:pPr>
            <a:r>
              <a:rPr lang="en-US" dirty="0"/>
              <a:t>The “Bookstore”</a:t>
            </a:r>
          </a:p>
        </p:txBody>
      </p:sp>
      <p:sp>
        <p:nvSpPr>
          <p:cNvPr id="333827" name="Rectangle 3"/>
          <p:cNvSpPr>
            <a:spLocks noGrp="1" noChangeArrowheads="1"/>
          </p:cNvSpPr>
          <p:nvPr>
            <p:ph idx="1"/>
          </p:nvPr>
        </p:nvSpPr>
        <p:spPr/>
        <p:txBody>
          <a:bodyPr>
            <a:normAutofit lnSpcReduction="10000"/>
          </a:bodyPr>
          <a:lstStyle/>
          <a:p>
            <a:pPr>
              <a:buFont typeface="Symbol" panose="05050102010706020507" pitchFamily="18" charset="2"/>
              <a:buNone/>
              <a:defRPr/>
            </a:pPr>
            <a:r>
              <a:rPr lang="en-US" dirty="0"/>
              <a:t>If possible, h</a:t>
            </a:r>
            <a:r>
              <a:rPr lang="en-US" sz="2710" dirty="0"/>
              <a:t>ave </a:t>
            </a:r>
            <a:r>
              <a:rPr lang="en-US" dirty="0"/>
              <a:t>t</a:t>
            </a:r>
            <a:r>
              <a:rPr lang="en-US" sz="2710" dirty="0"/>
              <a:t>he </a:t>
            </a:r>
            <a:r>
              <a:rPr lang="en-US" dirty="0"/>
              <a:t>f</a:t>
            </a:r>
            <a:r>
              <a:rPr lang="en-US" sz="2710" dirty="0"/>
              <a:t>ollowing </a:t>
            </a:r>
            <a:r>
              <a:rPr lang="en-US" dirty="0"/>
              <a:t>a</a:t>
            </a:r>
            <a:r>
              <a:rPr lang="en-US" sz="2710" dirty="0"/>
              <a:t>vailable:</a:t>
            </a:r>
            <a:endParaRPr lang="en-US" dirty="0"/>
          </a:p>
          <a:p>
            <a:pPr lvl="1">
              <a:spcBef>
                <a:spcPct val="70000"/>
              </a:spcBef>
              <a:defRPr/>
            </a:pPr>
            <a:r>
              <a:rPr lang="en-US" sz="2322" dirty="0"/>
              <a:t>“Apostle In A Top Hat”</a:t>
            </a:r>
            <a:endParaRPr lang="en-US" sz="1355" dirty="0"/>
          </a:p>
          <a:p>
            <a:pPr lvl="1">
              <a:spcBef>
                <a:spcPct val="70000"/>
              </a:spcBef>
              <a:defRPr/>
            </a:pPr>
            <a:r>
              <a:rPr lang="en-US" sz="2322" dirty="0"/>
              <a:t>Spiritual Advisors Handbook</a:t>
            </a:r>
          </a:p>
          <a:p>
            <a:pPr lvl="1">
              <a:spcBef>
                <a:spcPct val="70000"/>
              </a:spcBef>
              <a:defRPr/>
            </a:pPr>
            <a:r>
              <a:rPr lang="en-US" sz="2322" dirty="0"/>
              <a:t>Conference President handbook</a:t>
            </a:r>
          </a:p>
          <a:p>
            <a:pPr lvl="1">
              <a:spcBef>
                <a:spcPct val="70000"/>
              </a:spcBef>
              <a:defRPr/>
            </a:pPr>
            <a:r>
              <a:rPr lang="en-US" sz="2322" dirty="0"/>
              <a:t>Sample Serving in Hope Modules</a:t>
            </a:r>
          </a:p>
          <a:p>
            <a:pPr lvl="1">
              <a:spcBef>
                <a:spcPct val="70000"/>
              </a:spcBef>
              <a:defRPr/>
            </a:pPr>
            <a:r>
              <a:rPr lang="en-US" dirty="0"/>
              <a:t>“Turn Everything to Love”</a:t>
            </a:r>
          </a:p>
          <a:p>
            <a:pPr lvl="1">
              <a:spcBef>
                <a:spcPct val="70000"/>
              </a:spcBef>
              <a:defRPr/>
            </a:pPr>
            <a:r>
              <a:rPr lang="en-US" dirty="0"/>
              <a:t>Home Visit Journal</a:t>
            </a:r>
            <a:endParaRPr lang="en-US" sz="2322" dirty="0"/>
          </a:p>
          <a:p>
            <a:pPr marL="0" indent="0">
              <a:buNone/>
              <a:defRPr/>
            </a:pPr>
            <a:r>
              <a:rPr lang="en-US" dirty="0"/>
              <a:t>Works better to sell on the spot than to take orders.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9172" y="1333257"/>
            <a:ext cx="1605495" cy="1605495"/>
          </a:xfrm>
          <a:prstGeom prst="rect">
            <a:avLst/>
          </a:prstGeom>
        </p:spPr>
      </p:pic>
    </p:spTree>
    <p:extLst>
      <p:ext uri="{BB962C8B-B14F-4D97-AF65-F5344CB8AC3E}">
        <p14:creationId xmlns:p14="http://schemas.microsoft.com/office/powerpoint/2010/main" val="7019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Sharing Resources</a:t>
            </a:r>
          </a:p>
        </p:txBody>
      </p:sp>
      <p:pic>
        <p:nvPicPr>
          <p:cNvPr id="6" name="Content Placeholder 5" descr="IMG_1246.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96461" y="1219200"/>
            <a:ext cx="5675278" cy="4552950"/>
          </a:xfrm>
        </p:spPr>
      </p:pic>
    </p:spTree>
    <p:extLst>
      <p:ext uri="{BB962C8B-B14F-4D97-AF65-F5344CB8AC3E}">
        <p14:creationId xmlns:p14="http://schemas.microsoft.com/office/powerpoint/2010/main" val="110935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Resources</a:t>
            </a:r>
          </a:p>
        </p:txBody>
      </p:sp>
      <p:pic>
        <p:nvPicPr>
          <p:cNvPr id="5" name="Content Placeholder 4" descr="IMG_1247.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99831" y="1219200"/>
            <a:ext cx="6068537" cy="4552950"/>
          </a:xfrm>
        </p:spPr>
      </p:pic>
    </p:spTree>
    <p:extLst>
      <p:ext uri="{BB962C8B-B14F-4D97-AF65-F5344CB8AC3E}">
        <p14:creationId xmlns:p14="http://schemas.microsoft.com/office/powerpoint/2010/main" val="75958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a:defRPr/>
            </a:pPr>
            <a:r>
              <a:rPr lang="en-US" dirty="0"/>
              <a:t>Ordering from National</a:t>
            </a:r>
          </a:p>
        </p:txBody>
      </p:sp>
      <p:sp>
        <p:nvSpPr>
          <p:cNvPr id="316419" name="Rectangle 3"/>
          <p:cNvSpPr>
            <a:spLocks noGrp="1" noChangeArrowheads="1"/>
          </p:cNvSpPr>
          <p:nvPr>
            <p:ph idx="1"/>
          </p:nvPr>
        </p:nvSpPr>
        <p:spPr/>
        <p:txBody>
          <a:bodyPr>
            <a:normAutofit/>
          </a:bodyPr>
          <a:lstStyle/>
          <a:p>
            <a:pPr>
              <a:lnSpc>
                <a:spcPct val="110000"/>
              </a:lnSpc>
              <a:defRPr/>
            </a:pPr>
            <a:r>
              <a:rPr lang="en-US" sz="2710" dirty="0"/>
              <a:t>You must </a:t>
            </a:r>
            <a:r>
              <a:rPr lang="en-US" dirty="0"/>
              <a:t>supply</a:t>
            </a:r>
            <a:endParaRPr lang="en-US" sz="2710" dirty="0"/>
          </a:p>
          <a:p>
            <a:pPr lvl="1">
              <a:lnSpc>
                <a:spcPct val="110000"/>
              </a:lnSpc>
              <a:defRPr/>
            </a:pPr>
            <a:r>
              <a:rPr lang="en-US" dirty="0"/>
              <a:t>Rule &amp; U.S. Manual – one per household</a:t>
            </a:r>
          </a:p>
          <a:p>
            <a:pPr lvl="1">
              <a:lnSpc>
                <a:spcPct val="110000"/>
              </a:lnSpc>
              <a:defRPr/>
            </a:pPr>
            <a:r>
              <a:rPr lang="en-US" dirty="0"/>
              <a:t>Participant’s Guide – one per attendee</a:t>
            </a:r>
          </a:p>
          <a:p>
            <a:pPr lvl="1">
              <a:lnSpc>
                <a:spcPct val="110000"/>
              </a:lnSpc>
              <a:defRPr/>
            </a:pPr>
            <a:r>
              <a:rPr lang="en-US" dirty="0"/>
              <a:t>(Consider the Participants Bundle in the store)</a:t>
            </a:r>
          </a:p>
          <a:p>
            <a:pPr>
              <a:lnSpc>
                <a:spcPct val="110000"/>
              </a:lnSpc>
              <a:spcBef>
                <a:spcPct val="70000"/>
              </a:spcBef>
              <a:defRPr/>
            </a:pPr>
            <a:r>
              <a:rPr lang="en-US" dirty="0"/>
              <a:t>Order 3-4 weeks prior, 10% more than signups</a:t>
            </a:r>
          </a:p>
          <a:p>
            <a:pPr>
              <a:lnSpc>
                <a:spcPct val="110000"/>
              </a:lnSpc>
              <a:defRPr/>
            </a:pPr>
            <a:r>
              <a:rPr lang="en-US" dirty="0"/>
              <a:t>Consider stocking:</a:t>
            </a:r>
          </a:p>
          <a:p>
            <a:pPr lvl="1">
              <a:lnSpc>
                <a:spcPct val="110000"/>
              </a:lnSpc>
              <a:defRPr/>
            </a:pPr>
            <a:r>
              <a:rPr lang="en-US" dirty="0"/>
              <a:t>A few extra Rules, Manuals, and Participant’s Guides in Spanish &amp; English</a:t>
            </a:r>
          </a:p>
          <a:p>
            <a:pPr lvl="1">
              <a:lnSpc>
                <a:spcPct val="110000"/>
              </a:lnSpc>
              <a:defRPr/>
            </a:pPr>
            <a:r>
              <a:rPr lang="en-US" dirty="0"/>
              <a:t>Books you might want for the bookstore</a:t>
            </a:r>
            <a:endParaRPr lang="en-US" i="0" dirty="0"/>
          </a:p>
          <a:p>
            <a:pPr lvl="1">
              <a:spcBef>
                <a:spcPct val="70000"/>
              </a:spcBef>
              <a:defRPr/>
            </a:pPr>
            <a:endParaRPr lang="en-US" sz="2322" dirty="0">
              <a:effectLst>
                <a:outerShdw blurRad="38100" dist="38100" dir="2700000" algn="tl">
                  <a:srgbClr val="000000"/>
                </a:outerShdw>
              </a:effectLst>
            </a:endParaRPr>
          </a:p>
          <a:p>
            <a:pPr lvl="1">
              <a:defRPr/>
            </a:pPr>
            <a:endParaRPr lang="en-US" sz="1839" dirty="0">
              <a:effectLst>
                <a:outerShdw blurRad="38100" dist="38100" dir="2700000" algn="tl">
                  <a:srgbClr val="000000"/>
                </a:outerShdw>
              </a:effectLst>
            </a:endParaRPr>
          </a:p>
        </p:txBody>
      </p:sp>
    </p:spTree>
    <p:extLst>
      <p:ext uri="{BB962C8B-B14F-4D97-AF65-F5344CB8AC3E}">
        <p14:creationId xmlns:p14="http://schemas.microsoft.com/office/powerpoint/2010/main" val="187958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Plan the Day in Advance</a:t>
            </a:r>
            <a:endParaRPr lang="en-US" altLang="en-US" sz="5226" dirty="0"/>
          </a:p>
        </p:txBody>
      </p:sp>
      <p:sp>
        <p:nvSpPr>
          <p:cNvPr id="297987" name="Rectangle 3"/>
          <p:cNvSpPr>
            <a:spLocks noGrp="1" noChangeArrowheads="1"/>
          </p:cNvSpPr>
          <p:nvPr>
            <p:ph idx="1"/>
          </p:nvPr>
        </p:nvSpPr>
        <p:spPr/>
        <p:txBody>
          <a:bodyPr>
            <a:normAutofit lnSpcReduction="10000"/>
          </a:bodyPr>
          <a:lstStyle/>
          <a:p>
            <a:pPr>
              <a:defRPr/>
            </a:pPr>
            <a:r>
              <a:rPr lang="en-US" altLang="en-US" dirty="0"/>
              <a:t>Plan your introductions</a:t>
            </a:r>
          </a:p>
          <a:p>
            <a:pPr lvl="1">
              <a:defRPr/>
            </a:pPr>
            <a:r>
              <a:rPr lang="en-US" altLang="en-US" dirty="0"/>
              <a:t>Who introduces the OO (perhaps the president of the hosting conference?)</a:t>
            </a:r>
          </a:p>
          <a:p>
            <a:pPr lvl="1">
              <a:defRPr/>
            </a:pPr>
            <a:r>
              <a:rPr lang="en-US" altLang="en-US" dirty="0"/>
              <a:t>Will the pastor will greet the assembled Vincentians, and when?</a:t>
            </a:r>
          </a:p>
          <a:p>
            <a:pPr lvl="1">
              <a:defRPr/>
            </a:pPr>
            <a:r>
              <a:rPr lang="en-US" altLang="en-US" dirty="0"/>
              <a:t>How will participants introduce themselves?</a:t>
            </a:r>
          </a:p>
          <a:p>
            <a:pPr lvl="1">
              <a:defRPr/>
            </a:pPr>
            <a:r>
              <a:rPr lang="en-US" altLang="en-US" dirty="0"/>
              <a:t>When to introduce your formation team?</a:t>
            </a:r>
          </a:p>
          <a:p>
            <a:pPr lvl="1">
              <a:defRPr/>
            </a:pPr>
            <a:r>
              <a:rPr lang="en-US" altLang="en-US" dirty="0"/>
              <a:t>Who explains logistics – location of restroom, agenda, etc.?</a:t>
            </a:r>
          </a:p>
          <a:p>
            <a:r>
              <a:rPr lang="en-US" altLang="en-US" dirty="0"/>
              <a:t>Decide how and when to split up the participants into groups.</a:t>
            </a:r>
          </a:p>
          <a:p>
            <a:pPr lvl="1"/>
            <a:r>
              <a:rPr lang="en-US" altLang="en-US" dirty="0"/>
              <a:t>“Count-off” for smaller groups.</a:t>
            </a:r>
          </a:p>
          <a:p>
            <a:pPr lvl="1"/>
            <a:r>
              <a:rPr lang="en-US" altLang="en-US" dirty="0"/>
              <a:t>Groups of 40 or more may need more structure</a:t>
            </a:r>
          </a:p>
          <a:p>
            <a:r>
              <a:rPr lang="en-US" altLang="en-US" dirty="0"/>
              <a:t>If giving certificates, now or later?</a:t>
            </a:r>
          </a:p>
        </p:txBody>
      </p:sp>
    </p:spTree>
    <p:extLst>
      <p:ext uri="{BB962C8B-B14F-4D97-AF65-F5344CB8AC3E}">
        <p14:creationId xmlns:p14="http://schemas.microsoft.com/office/powerpoint/2010/main" val="292706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Spirituality</a:t>
            </a:r>
          </a:p>
        </p:txBody>
      </p:sp>
      <p:sp>
        <p:nvSpPr>
          <p:cNvPr id="3" name="Content Placeholder 2"/>
          <p:cNvSpPr>
            <a:spLocks noGrp="1"/>
          </p:cNvSpPr>
          <p:nvPr>
            <p:ph idx="1"/>
          </p:nvPr>
        </p:nvSpPr>
        <p:spPr/>
        <p:txBody>
          <a:bodyPr/>
          <a:lstStyle/>
          <a:p>
            <a:pPr marL="0" indent="0">
              <a:buNone/>
            </a:pPr>
            <a:r>
              <a:rPr lang="en-US" dirty="0"/>
              <a:t>Maintain a spiritual approach throughout the day</a:t>
            </a:r>
          </a:p>
          <a:p>
            <a:r>
              <a:rPr lang="en-US" altLang="en-US" dirty="0"/>
              <a:t>Formation team: pray together before starting </a:t>
            </a:r>
          </a:p>
          <a:p>
            <a:r>
              <a:rPr lang="en-US" dirty="0"/>
              <a:t>Mass before or after the Orientation if possible</a:t>
            </a:r>
          </a:p>
          <a:p>
            <a:pPr lvl="1"/>
            <a:r>
              <a:rPr lang="en-US" dirty="0"/>
              <a:t>If before, start Orientation 1 hour after Mass starts</a:t>
            </a:r>
          </a:p>
          <a:p>
            <a:r>
              <a:rPr lang="en-US" dirty="0"/>
              <a:t>Start with prayer, end with prayer</a:t>
            </a:r>
          </a:p>
          <a:p>
            <a:r>
              <a:rPr lang="en-US" dirty="0"/>
              <a:t>Don’t forget Grace Before Meals before lunch</a:t>
            </a:r>
          </a:p>
          <a:p>
            <a:r>
              <a:rPr lang="en-US" dirty="0"/>
              <a:t>Mid-day prayer after lunch</a:t>
            </a:r>
          </a:p>
          <a:p>
            <a:r>
              <a:rPr lang="en-US" dirty="0"/>
              <a:t>If the pastor visits, could he lead a prayer or bless the assembly?</a:t>
            </a:r>
          </a:p>
          <a:p>
            <a:pPr marL="0" indent="0">
              <a:buNone/>
            </a:pPr>
            <a:endParaRPr lang="en-US" dirty="0"/>
          </a:p>
        </p:txBody>
      </p:sp>
    </p:spTree>
    <p:extLst>
      <p:ext uri="{BB962C8B-B14F-4D97-AF65-F5344CB8AC3E}">
        <p14:creationId xmlns:p14="http://schemas.microsoft.com/office/powerpoint/2010/main" val="180964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Before You Start</a:t>
            </a:r>
            <a:endParaRPr lang="en-US" altLang="en-US" sz="5226" dirty="0"/>
          </a:p>
        </p:txBody>
      </p:sp>
      <p:sp>
        <p:nvSpPr>
          <p:cNvPr id="297987" name="Rectangle 3"/>
          <p:cNvSpPr>
            <a:spLocks noGrp="1" noChangeArrowheads="1"/>
          </p:cNvSpPr>
          <p:nvPr>
            <p:ph idx="1"/>
          </p:nvPr>
        </p:nvSpPr>
        <p:spPr/>
        <p:txBody>
          <a:bodyPr>
            <a:normAutofit/>
          </a:bodyPr>
          <a:lstStyle/>
          <a:p>
            <a:pPr>
              <a:defRPr/>
            </a:pPr>
            <a:r>
              <a:rPr lang="en-US" altLang="en-US" dirty="0"/>
              <a:t>Set up early so you have time to greet people as they arrive</a:t>
            </a:r>
          </a:p>
          <a:p>
            <a:pPr>
              <a:defRPr/>
            </a:pPr>
            <a:r>
              <a:rPr lang="en-US" altLang="en-US" dirty="0"/>
              <a:t>Place numbered cards for discussion groups on the tables</a:t>
            </a:r>
          </a:p>
          <a:p>
            <a:pPr>
              <a:defRPr/>
            </a:pPr>
            <a:r>
              <a:rPr lang="en-US" altLang="en-US" dirty="0"/>
              <a:t>A packet of handouts for each participant</a:t>
            </a:r>
          </a:p>
          <a:p>
            <a:pPr>
              <a:defRPr/>
            </a:pPr>
            <a:r>
              <a:rPr lang="en-US" altLang="en-US" dirty="0"/>
              <a:t>Don’t hand out detailed agenda.</a:t>
            </a:r>
          </a:p>
          <a:p>
            <a:pPr>
              <a:defRPr/>
            </a:pPr>
            <a:r>
              <a:rPr lang="en-US" altLang="en-US" dirty="0"/>
              <a:t>Do tell people when lunch will be and when the day will end</a:t>
            </a:r>
          </a:p>
          <a:p>
            <a:endParaRPr lang="en-US" altLang="en-US" dirty="0"/>
          </a:p>
          <a:p>
            <a:pPr>
              <a:defRPr/>
            </a:pPr>
            <a:endParaRPr lang="en-US" altLang="en-US" sz="2322" dirty="0"/>
          </a:p>
        </p:txBody>
      </p:sp>
      <p:sp>
        <p:nvSpPr>
          <p:cNvPr id="2" name="TextBox 1"/>
          <p:cNvSpPr txBox="1"/>
          <p:nvPr/>
        </p:nvSpPr>
        <p:spPr>
          <a:xfrm>
            <a:off x="4232358" y="5254356"/>
            <a:ext cx="7350042" cy="685051"/>
          </a:xfrm>
          <a:prstGeom prst="rect">
            <a:avLst/>
          </a:prstGeom>
          <a:noFill/>
        </p:spPr>
        <p:txBody>
          <a:bodyPr wrap="square" rtlCol="0">
            <a:spAutoFit/>
          </a:bodyPr>
          <a:lstStyle/>
          <a:p>
            <a:pPr algn="r"/>
            <a:r>
              <a:rPr lang="en-US" altLang="en-US" sz="1935" dirty="0"/>
              <a:t>In Formator’s Guide, see IV.A. “Starting the Day” pg. 27 </a:t>
            </a:r>
            <a:br>
              <a:rPr lang="en-US" altLang="en-US" sz="1935" dirty="0"/>
            </a:br>
            <a:r>
              <a:rPr lang="en-US" altLang="en-US" sz="1935" dirty="0"/>
              <a:t>and VIII.A. “Part 1: Introduction” pg. 38</a:t>
            </a:r>
            <a:endParaRPr lang="en-US" sz="1742" dirty="0"/>
          </a:p>
        </p:txBody>
      </p:sp>
    </p:spTree>
    <p:extLst>
      <p:ext uri="{BB962C8B-B14F-4D97-AF65-F5344CB8AC3E}">
        <p14:creationId xmlns:p14="http://schemas.microsoft.com/office/powerpoint/2010/main" val="264773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a:t>End of the Day</a:t>
            </a:r>
            <a:endParaRPr lang="en-US" altLang="en-US" sz="5226" dirty="0"/>
          </a:p>
        </p:txBody>
      </p:sp>
      <p:sp>
        <p:nvSpPr>
          <p:cNvPr id="297987" name="Rectangle 3"/>
          <p:cNvSpPr>
            <a:spLocks noGrp="1" noChangeArrowheads="1"/>
          </p:cNvSpPr>
          <p:nvPr>
            <p:ph idx="1"/>
          </p:nvPr>
        </p:nvSpPr>
        <p:spPr/>
        <p:txBody>
          <a:bodyPr>
            <a:normAutofit/>
          </a:bodyPr>
          <a:lstStyle/>
          <a:p>
            <a:pPr>
              <a:defRPr/>
            </a:pPr>
            <a:r>
              <a:rPr lang="en-US" altLang="en-US" dirty="0"/>
              <a:t>End with prayer</a:t>
            </a:r>
          </a:p>
          <a:p>
            <a:pPr>
              <a:defRPr/>
            </a:pPr>
            <a:r>
              <a:rPr lang="en-US" altLang="en-US" dirty="0"/>
              <a:t>Thank the host Conference!</a:t>
            </a:r>
          </a:p>
          <a:p>
            <a:pPr>
              <a:defRPr/>
            </a:pPr>
            <a:r>
              <a:rPr lang="en-US" altLang="en-US" dirty="0"/>
              <a:t>Thank people for coming</a:t>
            </a:r>
          </a:p>
          <a:p>
            <a:pPr>
              <a:defRPr/>
            </a:pPr>
            <a:r>
              <a:rPr lang="en-US" altLang="en-US" dirty="0"/>
              <a:t>Offer to answer questions</a:t>
            </a:r>
          </a:p>
          <a:p>
            <a:pPr>
              <a:defRPr/>
            </a:pPr>
            <a:r>
              <a:rPr lang="en-US" altLang="en-US" dirty="0"/>
              <a:t>Hand out evaluation forms at afternoon break</a:t>
            </a:r>
          </a:p>
          <a:p>
            <a:endParaRPr lang="en-US" altLang="en-US" dirty="0"/>
          </a:p>
          <a:p>
            <a:pPr>
              <a:defRPr/>
            </a:pPr>
            <a:endParaRPr lang="en-US" altLang="en-US" sz="2322" dirty="0"/>
          </a:p>
        </p:txBody>
      </p:sp>
      <p:sp>
        <p:nvSpPr>
          <p:cNvPr id="2" name="TextBox 1"/>
          <p:cNvSpPr txBox="1"/>
          <p:nvPr/>
        </p:nvSpPr>
        <p:spPr>
          <a:xfrm>
            <a:off x="-791589" y="853995"/>
            <a:ext cx="184731" cy="360420"/>
          </a:xfrm>
          <a:prstGeom prst="rect">
            <a:avLst/>
          </a:prstGeom>
          <a:noFill/>
        </p:spPr>
        <p:txBody>
          <a:bodyPr wrap="none" rtlCol="0">
            <a:spAutoFit/>
          </a:bodyPr>
          <a:lstStyle/>
          <a:p>
            <a:endParaRPr lang="en-US" sz="1742"/>
          </a:p>
        </p:txBody>
      </p:sp>
    </p:spTree>
    <p:extLst>
      <p:ext uri="{BB962C8B-B14F-4D97-AF65-F5344CB8AC3E}">
        <p14:creationId xmlns:p14="http://schemas.microsoft.com/office/powerpoint/2010/main" val="105640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1026"/>
          <p:cNvSpPr>
            <a:spLocks noGrp="1" noChangeArrowheads="1"/>
          </p:cNvSpPr>
          <p:nvPr>
            <p:ph type="title"/>
          </p:nvPr>
        </p:nvSpPr>
        <p:spPr/>
        <p:txBody>
          <a:bodyPr/>
          <a:lstStyle/>
          <a:p>
            <a:pPr>
              <a:defRPr/>
            </a:pPr>
            <a:r>
              <a:rPr lang="en-US" dirty="0"/>
              <a:t>After the Orientation</a:t>
            </a:r>
          </a:p>
        </p:txBody>
      </p:sp>
      <p:sp>
        <p:nvSpPr>
          <p:cNvPr id="314371" name="Rectangle 1027"/>
          <p:cNvSpPr>
            <a:spLocks noGrp="1" noChangeArrowheads="1"/>
          </p:cNvSpPr>
          <p:nvPr>
            <p:ph idx="1"/>
          </p:nvPr>
        </p:nvSpPr>
        <p:spPr/>
        <p:txBody>
          <a:bodyPr>
            <a:normAutofit fontScale="92500" lnSpcReduction="20000"/>
          </a:bodyPr>
          <a:lstStyle/>
          <a:p>
            <a:pPr>
              <a:defRPr/>
            </a:pPr>
            <a:r>
              <a:rPr lang="en-US" b="0" dirty="0"/>
              <a:t>Provide certificate of completion to all </a:t>
            </a:r>
            <a:r>
              <a:rPr lang="en-US" dirty="0"/>
              <a:t>a</a:t>
            </a:r>
            <a:r>
              <a:rPr lang="en-US" b="0" dirty="0"/>
              <a:t>ttendees</a:t>
            </a:r>
          </a:p>
          <a:p>
            <a:pPr lvl="1">
              <a:defRPr/>
            </a:pPr>
            <a:r>
              <a:rPr lang="en-US" dirty="0"/>
              <a:t>Immediately OR l</a:t>
            </a:r>
            <a:r>
              <a:rPr lang="en-US" b="0" dirty="0"/>
              <a:t>ater by mail</a:t>
            </a:r>
          </a:p>
          <a:p>
            <a:pPr lvl="1">
              <a:defRPr/>
            </a:pPr>
            <a:r>
              <a:rPr lang="en-US" b="0" dirty="0"/>
              <a:t>Blank certificates &amp; advice are on your </a:t>
            </a:r>
            <a:r>
              <a:rPr lang="en-US" dirty="0"/>
              <a:t>flash</a:t>
            </a:r>
            <a:r>
              <a:rPr lang="en-US" b="0" dirty="0"/>
              <a:t> drive</a:t>
            </a:r>
          </a:p>
          <a:p>
            <a:pPr>
              <a:defRPr/>
            </a:pPr>
            <a:r>
              <a:rPr lang="en-US" b="0" dirty="0"/>
              <a:t>Be available to Conferences for on-going </a:t>
            </a:r>
            <a:r>
              <a:rPr lang="en-US" dirty="0"/>
              <a:t>a</a:t>
            </a:r>
            <a:r>
              <a:rPr lang="en-US" b="0" dirty="0"/>
              <a:t>dvice</a:t>
            </a:r>
          </a:p>
          <a:p>
            <a:pPr lvl="1">
              <a:defRPr/>
            </a:pPr>
            <a:r>
              <a:rPr lang="en-US" sz="2129" dirty="0"/>
              <a:t>Willingness to attend Conference meetings to address concerns</a:t>
            </a:r>
          </a:p>
          <a:p>
            <a:pPr lvl="1">
              <a:defRPr/>
            </a:pPr>
            <a:r>
              <a:rPr lang="en-US" sz="2129" dirty="0"/>
              <a:t>Make available the materials provided by National</a:t>
            </a:r>
            <a:r>
              <a:rPr lang="en-US" sz="1839" dirty="0"/>
              <a:t> </a:t>
            </a:r>
          </a:p>
          <a:p>
            <a:pPr>
              <a:defRPr/>
            </a:pPr>
            <a:r>
              <a:rPr lang="en-US" dirty="0"/>
              <a:t>Update National Membership Database if possible</a:t>
            </a:r>
          </a:p>
          <a:p>
            <a:pPr lvl="1">
              <a:defRPr/>
            </a:pPr>
            <a:r>
              <a:rPr lang="en-US" dirty="0"/>
              <a:t>Each council/conference determines how this is handled</a:t>
            </a:r>
          </a:p>
          <a:p>
            <a:pPr>
              <a:defRPr/>
            </a:pPr>
            <a:r>
              <a:rPr lang="en-US" dirty="0"/>
              <a:t>(Arch)Diocesan Council Formation Coordinator reports annually to Region, thence to National</a:t>
            </a:r>
          </a:p>
          <a:p>
            <a:pPr lvl="1">
              <a:defRPr/>
            </a:pPr>
            <a:r>
              <a:rPr lang="en-US" sz="2226" dirty="0"/>
              <a:t>See Guidelines (on National Website)</a:t>
            </a:r>
          </a:p>
          <a:p>
            <a:pPr lvl="1">
              <a:defRPr/>
            </a:pPr>
            <a:r>
              <a:rPr lang="en-US" sz="2226" dirty="0"/>
              <a:t># OO, # participants</a:t>
            </a:r>
            <a:endParaRPr lang="en-US" sz="1839" dirty="0">
              <a:effectLst>
                <a:outerShdw blurRad="38100" dist="38100" dir="2700000" algn="tl">
                  <a:srgbClr val="000000"/>
                </a:outerShdw>
              </a:effectLst>
            </a:endParaRPr>
          </a:p>
        </p:txBody>
      </p:sp>
    </p:spTree>
    <p:extLst>
      <p:ext uri="{BB962C8B-B14F-4D97-AF65-F5344CB8AC3E}">
        <p14:creationId xmlns:p14="http://schemas.microsoft.com/office/powerpoint/2010/main" val="57264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98F471-EA1C-A14A-411A-F6AA968D040B}"/>
              </a:ext>
            </a:extLst>
          </p:cNvPr>
          <p:cNvSpPr>
            <a:spLocks noGrp="1"/>
          </p:cNvSpPr>
          <p:nvPr>
            <p:ph type="title"/>
          </p:nvPr>
        </p:nvSpPr>
        <p:spPr/>
        <p:txBody>
          <a:bodyPr/>
          <a:lstStyle/>
          <a:p>
            <a:r>
              <a:rPr lang="en-US" dirty="0"/>
              <a:t>Presentation tools</a:t>
            </a:r>
          </a:p>
        </p:txBody>
      </p:sp>
      <p:sp>
        <p:nvSpPr>
          <p:cNvPr id="5" name="Text Placeholder 4">
            <a:extLst>
              <a:ext uri="{FF2B5EF4-FFF2-40B4-BE49-F238E27FC236}">
                <a16:creationId xmlns:a16="http://schemas.microsoft.com/office/drawing/2014/main" id="{F54A1D18-98D1-D774-439F-A0F2FAF78DC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56866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Flash Drive</a:t>
            </a:r>
          </a:p>
        </p:txBody>
      </p:sp>
      <p:sp>
        <p:nvSpPr>
          <p:cNvPr id="3" name="Content Placeholder 2"/>
          <p:cNvSpPr>
            <a:spLocks noGrp="1"/>
          </p:cNvSpPr>
          <p:nvPr>
            <p:ph sz="half" idx="1"/>
          </p:nvPr>
        </p:nvSpPr>
        <p:spPr>
          <a:solidFill>
            <a:schemeClr val="accent1">
              <a:lumMod val="20000"/>
              <a:lumOff val="80000"/>
            </a:schemeClr>
          </a:solidFill>
        </p:spPr>
        <p:txBody>
          <a:bodyPr>
            <a:normAutofit/>
          </a:bodyPr>
          <a:lstStyle/>
          <a:p>
            <a:pPr marL="0" indent="0">
              <a:buNone/>
              <a:defRPr/>
            </a:pPr>
            <a:r>
              <a:rPr lang="en-US" altLang="en-US" sz="3097" b="1" dirty="0"/>
              <a:t>Practice!</a:t>
            </a:r>
          </a:p>
          <a:p>
            <a:pPr marL="0" indent="0">
              <a:buNone/>
              <a:defRPr/>
            </a:pPr>
            <a:r>
              <a:rPr lang="en-US" altLang="en-US" sz="3097" dirty="0"/>
              <a:t>Copy the flash drive contents to your laptop.</a:t>
            </a:r>
          </a:p>
          <a:p>
            <a:pPr marL="0" indent="0">
              <a:buNone/>
              <a:defRPr/>
            </a:pPr>
            <a:endParaRPr lang="en-US" altLang="en-US" sz="3097" dirty="0"/>
          </a:p>
          <a:p>
            <a:pPr marL="0" indent="0">
              <a:buNone/>
              <a:defRPr/>
            </a:pPr>
            <a:r>
              <a:rPr lang="en-US" altLang="en-US" sz="3097" dirty="0"/>
              <a:t>If you accidentally erase a file from your laptop, where will you get a new copy?</a:t>
            </a:r>
          </a:p>
          <a:p>
            <a:pPr marL="0" indent="0">
              <a:buNone/>
              <a:defRPr/>
            </a:pPr>
            <a:endParaRPr lang="en-US" altLang="en-US" sz="3097" dirty="0"/>
          </a:p>
          <a:p>
            <a:pPr>
              <a:defRPr/>
            </a:pPr>
            <a:endParaRPr lang="en-US" sz="3097" dirty="0"/>
          </a:p>
          <a:p>
            <a:pPr marL="0" indent="0">
              <a:buNone/>
              <a:defRPr/>
            </a:pPr>
            <a:endParaRPr lang="en-US" sz="3097" dirty="0"/>
          </a:p>
          <a:p>
            <a:pPr>
              <a:defRPr/>
            </a:pPr>
            <a:endParaRPr lang="en-US" sz="2903" dirty="0"/>
          </a:p>
          <a:p>
            <a:pPr lvl="1"/>
            <a:endParaRPr lang="en-US" dirty="0"/>
          </a:p>
          <a:p>
            <a:pPr lvl="1"/>
            <a:endParaRPr lang="en-US" dirty="0"/>
          </a:p>
        </p:txBody>
      </p:sp>
      <p:sp>
        <p:nvSpPr>
          <p:cNvPr id="9" name="Content Placeholder 8">
            <a:extLst>
              <a:ext uri="{FF2B5EF4-FFF2-40B4-BE49-F238E27FC236}">
                <a16:creationId xmlns:a16="http://schemas.microsoft.com/office/drawing/2014/main" id="{29021132-3CB2-05EE-E876-958F07BC0701}"/>
              </a:ext>
            </a:extLst>
          </p:cNvPr>
          <p:cNvSpPr>
            <a:spLocks noGrp="1"/>
          </p:cNvSpPr>
          <p:nvPr>
            <p:ph sz="half" idx="2"/>
          </p:nvPr>
        </p:nvSpPr>
        <p:spPr/>
        <p:txBody>
          <a:bodyPr>
            <a:normAutofit/>
          </a:bodyPr>
          <a:lstStyle/>
          <a:p>
            <a:pPr marL="0" indent="0">
              <a:buNone/>
              <a:defRPr/>
            </a:pPr>
            <a:r>
              <a:rPr lang="en-US" altLang="en-US" sz="3200" dirty="0"/>
              <a:t>Copy </a:t>
            </a:r>
            <a:r>
              <a:rPr lang="en-US" altLang="en-US" sz="3200" u="sng" dirty="0"/>
              <a:t>entire</a:t>
            </a:r>
            <a:r>
              <a:rPr lang="en-US" altLang="en-US" sz="3200" dirty="0"/>
              <a:t> flash drive contents to your laptop</a:t>
            </a:r>
          </a:p>
          <a:p>
            <a:pPr>
              <a:defRPr/>
            </a:pPr>
            <a:r>
              <a:rPr lang="en-US" dirty="0"/>
              <a:t>Videos may not run well from flash drive</a:t>
            </a:r>
          </a:p>
          <a:p>
            <a:pPr>
              <a:defRPr/>
            </a:pPr>
            <a:r>
              <a:rPr lang="en-US" dirty="0"/>
              <a:t>You might lose the flash drive</a:t>
            </a:r>
            <a:endParaRPr lang="en-US" sz="3200" dirty="0"/>
          </a:p>
        </p:txBody>
      </p:sp>
      <p:pic>
        <p:nvPicPr>
          <p:cNvPr id="7" name="Picture 6"/>
          <p:cNvPicPr>
            <a:picLocks noChangeAspect="1"/>
          </p:cNvPicPr>
          <p:nvPr/>
        </p:nvPicPr>
        <p:blipFill>
          <a:blip r:embed="rId3"/>
          <a:stretch>
            <a:fillRect/>
          </a:stretch>
        </p:blipFill>
        <p:spPr>
          <a:xfrm>
            <a:off x="7944809" y="4601254"/>
            <a:ext cx="1453502" cy="1031906"/>
          </a:xfrm>
          <a:prstGeom prst="rect">
            <a:avLst/>
          </a:prstGeom>
        </p:spPr>
      </p:pic>
    </p:spTree>
    <p:extLst>
      <p:ext uri="{BB962C8B-B14F-4D97-AF65-F5344CB8AC3E}">
        <p14:creationId xmlns:p14="http://schemas.microsoft.com/office/powerpoint/2010/main" val="392395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sz="3600" dirty="0"/>
              <a:t>Find files on your laptop</a:t>
            </a:r>
          </a:p>
          <a:p>
            <a:pPr marL="774257" lvl="1" indent="-442432">
              <a:buFont typeface="+mj-lt"/>
              <a:buAutoNum type="arabicPeriod"/>
              <a:defRPr/>
            </a:pPr>
            <a:r>
              <a:rPr lang="en-US" altLang="en-US" sz="3200" dirty="0"/>
              <a:t>A handout of home visit prayers</a:t>
            </a:r>
          </a:p>
          <a:p>
            <a:pPr marL="774257" lvl="1" indent="-442432">
              <a:buFont typeface="+mj-lt"/>
              <a:buAutoNum type="arabicPeriod"/>
              <a:defRPr/>
            </a:pPr>
            <a:r>
              <a:rPr lang="en-US" altLang="en-US" sz="3200" dirty="0"/>
              <a:t>The Ozanam Orientation certificate template</a:t>
            </a:r>
          </a:p>
          <a:p>
            <a:pPr marL="774257" lvl="1" indent="-442432">
              <a:buFont typeface="+mj-lt"/>
              <a:buAutoNum type="arabicPeriod"/>
              <a:defRPr/>
            </a:pPr>
            <a:endParaRPr lang="en-US" altLang="en-US" sz="3200" dirty="0"/>
          </a:p>
          <a:p>
            <a:pPr>
              <a:defRPr/>
            </a:pPr>
            <a:r>
              <a:rPr lang="en-US" altLang="en-US" sz="3600" dirty="0"/>
              <a:t>Can you easily find your folder?</a:t>
            </a:r>
          </a:p>
        </p:txBody>
      </p:sp>
    </p:spTree>
    <p:extLst>
      <p:ext uri="{BB962C8B-B14F-4D97-AF65-F5344CB8AC3E}">
        <p14:creationId xmlns:p14="http://schemas.microsoft.com/office/powerpoint/2010/main" val="42147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The Mysteries of PowerPoint</a:t>
            </a:r>
          </a:p>
        </p:txBody>
      </p:sp>
      <p:sp>
        <p:nvSpPr>
          <p:cNvPr id="9219" name="Content Placeholder 2"/>
          <p:cNvSpPr>
            <a:spLocks noGrp="1"/>
          </p:cNvSpPr>
          <p:nvPr>
            <p:ph idx="1"/>
          </p:nvPr>
        </p:nvSpPr>
        <p:spPr/>
        <p:txBody>
          <a:bodyPr>
            <a:normAutofit/>
          </a:bodyPr>
          <a:lstStyle/>
          <a:p>
            <a:r>
              <a:rPr lang="en-US" altLang="en-US" dirty="0"/>
              <a:t>You will need PowerPoint (Microsoft Office) if you don’t have it</a:t>
            </a:r>
          </a:p>
          <a:p>
            <a:r>
              <a:rPr lang="en-US" altLang="en-US" dirty="0"/>
              <a:t>The Ozanam Orientation is one large slide set.</a:t>
            </a:r>
          </a:p>
          <a:p>
            <a:r>
              <a:rPr lang="en-US" altLang="en-US" dirty="0"/>
              <a:t>There are several ways to move to the next slide:</a:t>
            </a:r>
          </a:p>
          <a:p>
            <a:pPr lvl="1"/>
            <a:r>
              <a:rPr lang="en-US" altLang="en-US" dirty="0"/>
              <a:t>“Page Down” key</a:t>
            </a:r>
          </a:p>
          <a:p>
            <a:pPr lvl="1"/>
            <a:r>
              <a:rPr lang="en-US" altLang="en-US" dirty="0"/>
              <a:t>Click with mouse</a:t>
            </a:r>
          </a:p>
          <a:p>
            <a:pPr lvl="1"/>
            <a:r>
              <a:rPr lang="en-US" altLang="en-US" dirty="0"/>
              <a:t>Wireless remote control (like a TV remote)</a:t>
            </a:r>
            <a:br>
              <a:rPr lang="en-US" altLang="en-US" dirty="0"/>
            </a:br>
            <a:r>
              <a:rPr lang="en-US" altLang="en-US" dirty="0"/>
              <a:t>Allows presenters to move around. Price range $10-$30</a:t>
            </a:r>
          </a:p>
        </p:txBody>
      </p:sp>
      <p:pic>
        <p:nvPicPr>
          <p:cNvPr id="92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4053" y="2895806"/>
            <a:ext cx="1508637" cy="11998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1537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Running the Slides</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dirty="0"/>
              <a:t>Open your Formator Guide to page 32</a:t>
            </a:r>
          </a:p>
          <a:p>
            <a:pPr>
              <a:defRPr/>
            </a:pPr>
            <a:endParaRPr lang="en-US" altLang="en-US" dirty="0"/>
          </a:p>
          <a:p>
            <a:pPr>
              <a:defRPr/>
            </a:pPr>
            <a:r>
              <a:rPr lang="en-US" altLang="en-US" dirty="0"/>
              <a:t>Follow the instructions to </a:t>
            </a:r>
          </a:p>
          <a:p>
            <a:pPr lvl="1">
              <a:defRPr/>
            </a:pPr>
            <a:r>
              <a:rPr lang="en-US" altLang="en-US" dirty="0"/>
              <a:t>Open the Ozanam Orientation slides</a:t>
            </a:r>
          </a:p>
          <a:p>
            <a:pPr lvl="1">
              <a:defRPr/>
            </a:pPr>
            <a:r>
              <a:rPr lang="en-US" altLang="en-US" dirty="0"/>
              <a:t>Start in “slide show” mode</a:t>
            </a:r>
          </a:p>
          <a:p>
            <a:pPr lvl="1">
              <a:defRPr/>
            </a:pPr>
            <a:r>
              <a:rPr lang="en-US" altLang="en-US" dirty="0"/>
              <a:t>Move to the next slide</a:t>
            </a:r>
          </a:p>
          <a:p>
            <a:pPr lvl="1">
              <a:defRPr/>
            </a:pPr>
            <a:r>
              <a:rPr lang="en-US" altLang="en-US" dirty="0"/>
              <a:t>And the next slide…</a:t>
            </a:r>
          </a:p>
          <a:p>
            <a:pPr lvl="1">
              <a:defRPr/>
            </a:pPr>
            <a:endParaRPr lang="en-US" altLang="en-US" dirty="0"/>
          </a:p>
          <a:p>
            <a:pPr>
              <a:defRPr/>
            </a:pPr>
            <a:r>
              <a:rPr lang="en-US" altLang="en-US" dirty="0"/>
              <a:t>Trouble?  Raise your hand</a:t>
            </a:r>
          </a:p>
          <a:p>
            <a:pPr lvl="1">
              <a:defRPr/>
            </a:pPr>
            <a:endParaRPr lang="en-US" altLang="en-US" dirty="0"/>
          </a:p>
        </p:txBody>
      </p:sp>
    </p:spTree>
    <p:extLst>
      <p:ext uri="{BB962C8B-B14F-4D97-AF65-F5344CB8AC3E}">
        <p14:creationId xmlns:p14="http://schemas.microsoft.com/office/powerpoint/2010/main" val="71019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Starting a Video</a:t>
            </a:r>
          </a:p>
        </p:txBody>
      </p:sp>
      <p:sp>
        <p:nvSpPr>
          <p:cNvPr id="7171" name="Content Placeholder 2"/>
          <p:cNvSpPr>
            <a:spLocks noGrp="1"/>
          </p:cNvSpPr>
          <p:nvPr>
            <p:ph idx="1"/>
          </p:nvPr>
        </p:nvSpPr>
        <p:spPr>
          <a:solidFill>
            <a:schemeClr val="accent1">
              <a:lumMod val="20000"/>
              <a:lumOff val="80000"/>
            </a:schemeClr>
          </a:solidFill>
        </p:spPr>
        <p:txBody>
          <a:bodyPr>
            <a:normAutofit/>
          </a:bodyPr>
          <a:lstStyle/>
          <a:p>
            <a:pPr>
              <a:defRPr/>
            </a:pPr>
            <a:r>
              <a:rPr lang="en-US" altLang="en-US" dirty="0"/>
              <a:t>Go to page 33 in the Formator’s Guide</a:t>
            </a:r>
          </a:p>
          <a:p>
            <a:pPr>
              <a:defRPr/>
            </a:pPr>
            <a:endParaRPr lang="en-US" altLang="en-US" dirty="0"/>
          </a:p>
          <a:p>
            <a:pPr>
              <a:defRPr/>
            </a:pPr>
            <a:r>
              <a:rPr lang="en-US" altLang="en-US" dirty="0"/>
              <a:t>In your slides, go to the slide “The Society”</a:t>
            </a:r>
          </a:p>
          <a:p>
            <a:pPr>
              <a:defRPr/>
            </a:pPr>
            <a:endParaRPr lang="en-US" altLang="en-US" dirty="0"/>
          </a:p>
          <a:p>
            <a:pPr>
              <a:defRPr/>
            </a:pPr>
            <a:r>
              <a:rPr lang="en-US" altLang="en-US" dirty="0"/>
              <a:t>Start the video (it should start automatically by clicking to advance)</a:t>
            </a:r>
          </a:p>
          <a:p>
            <a:pPr>
              <a:defRPr/>
            </a:pPr>
            <a:endParaRPr lang="en-US" altLang="en-US" dirty="0"/>
          </a:p>
          <a:p>
            <a:pPr>
              <a:defRPr/>
            </a:pPr>
            <a:r>
              <a:rPr lang="en-US" altLang="en-US" dirty="0"/>
              <a:t>Trouble?  Raise your hand</a:t>
            </a:r>
          </a:p>
          <a:p>
            <a:pPr marL="0" indent="0">
              <a:buNone/>
              <a:defRPr/>
            </a:pPr>
            <a:endParaRPr lang="en-US" altLang="en-US" dirty="0"/>
          </a:p>
        </p:txBody>
      </p:sp>
    </p:spTree>
    <p:extLst>
      <p:ext uri="{BB962C8B-B14F-4D97-AF65-F5344CB8AC3E}">
        <p14:creationId xmlns:p14="http://schemas.microsoft.com/office/powerpoint/2010/main" val="371828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p:txBody>
          <a:bodyPr>
            <a:normAutofit/>
          </a:bodyPr>
          <a:lstStyle/>
          <a:p>
            <a:pPr>
              <a:defRPr/>
            </a:pPr>
            <a:r>
              <a:rPr lang="en-US" altLang="en-US" sz="3200" dirty="0"/>
              <a:t>Using Formator’s Guide as needed,</a:t>
            </a:r>
          </a:p>
          <a:p>
            <a:pPr marL="774257" lvl="1" indent="-442432">
              <a:buFont typeface="+mj-lt"/>
              <a:buAutoNum type="arabicPeriod"/>
              <a:defRPr/>
            </a:pPr>
            <a:r>
              <a:rPr lang="en-US" altLang="en-US" sz="2800" dirty="0"/>
              <a:t>Start the slide set </a:t>
            </a:r>
          </a:p>
          <a:p>
            <a:pPr marL="774257" lvl="1" indent="-442432">
              <a:buFont typeface="+mj-lt"/>
              <a:buAutoNum type="arabicPeriod"/>
              <a:defRPr/>
            </a:pPr>
            <a:r>
              <a:rPr lang="en-US" altLang="en-US" sz="2800" dirty="0"/>
              <a:t>Change slide set to “Slide Show” mode</a:t>
            </a:r>
          </a:p>
          <a:p>
            <a:pPr marL="774257" lvl="1" indent="-442432">
              <a:buFont typeface="+mj-lt"/>
              <a:buAutoNum type="arabicPeriod"/>
              <a:defRPr/>
            </a:pPr>
            <a:r>
              <a:rPr lang="en-US" altLang="en-US" sz="2800" dirty="0"/>
              <a:t>Embedded videos start and stop automatically</a:t>
            </a:r>
          </a:p>
          <a:p>
            <a:pPr marL="774257" lvl="1" indent="-442432">
              <a:buFont typeface="+mj-lt"/>
              <a:buAutoNum type="arabicPeriod"/>
              <a:defRPr/>
            </a:pPr>
            <a:endParaRPr lang="en-US" altLang="en-US" sz="2800" dirty="0"/>
          </a:p>
          <a:p>
            <a:pPr marL="0" indent="0">
              <a:buNone/>
              <a:defRPr/>
            </a:pPr>
            <a:r>
              <a:rPr lang="en-US" altLang="en-US" sz="3200" dirty="0"/>
              <a:t>We will repeat until everyone is comfortable with this.</a:t>
            </a:r>
          </a:p>
        </p:txBody>
      </p:sp>
    </p:spTree>
    <p:extLst>
      <p:ext uri="{BB962C8B-B14F-4D97-AF65-F5344CB8AC3E}">
        <p14:creationId xmlns:p14="http://schemas.microsoft.com/office/powerpoint/2010/main" val="325540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Practice!!</a:t>
            </a:r>
          </a:p>
        </p:txBody>
      </p:sp>
      <p:sp>
        <p:nvSpPr>
          <p:cNvPr id="7171" name="Content Placeholder 2"/>
          <p:cNvSpPr>
            <a:spLocks noGrp="1"/>
          </p:cNvSpPr>
          <p:nvPr>
            <p:ph idx="1"/>
          </p:nvPr>
        </p:nvSpPr>
        <p:spPr>
          <a:solidFill>
            <a:schemeClr val="accent1">
              <a:lumMod val="20000"/>
              <a:lumOff val="80000"/>
            </a:schemeClr>
          </a:solidFill>
        </p:spPr>
        <p:txBody>
          <a:bodyPr>
            <a:normAutofit lnSpcReduction="10000"/>
          </a:bodyPr>
          <a:lstStyle/>
          <a:p>
            <a:pPr>
              <a:defRPr/>
            </a:pPr>
            <a:r>
              <a:rPr lang="en-US" altLang="en-US" dirty="0"/>
              <a:t>Open the errata file.</a:t>
            </a:r>
          </a:p>
          <a:p>
            <a:pPr>
              <a:defRPr/>
            </a:pPr>
            <a:endParaRPr lang="en-US" altLang="en-US" dirty="0"/>
          </a:p>
          <a:p>
            <a:pPr>
              <a:defRPr/>
            </a:pPr>
            <a:r>
              <a:rPr lang="en-US" altLang="en-US" dirty="0"/>
              <a:t>In the PowerPoint slides, go to slide #138 and make the change described in the errata.</a:t>
            </a:r>
          </a:p>
          <a:p>
            <a:pPr>
              <a:defRPr/>
            </a:pPr>
            <a:endParaRPr lang="en-US" altLang="en-US" dirty="0"/>
          </a:p>
          <a:p>
            <a:pPr>
              <a:defRPr/>
            </a:pPr>
            <a:r>
              <a:rPr lang="en-US" altLang="en-US" dirty="0"/>
              <a:t>Go to slide #123.  Does anyone need help making this change?</a:t>
            </a:r>
          </a:p>
          <a:p>
            <a:pPr>
              <a:defRPr/>
            </a:pPr>
            <a:endParaRPr lang="en-US" altLang="en-US" dirty="0"/>
          </a:p>
          <a:p>
            <a:pPr>
              <a:defRPr/>
            </a:pPr>
            <a:r>
              <a:rPr lang="en-US" altLang="en-US" dirty="0"/>
              <a:t>If you’re giving the Understanding Poverty section, be sure to read the errata.</a:t>
            </a:r>
          </a:p>
          <a:p>
            <a:pPr marL="0" indent="0">
              <a:buNone/>
              <a:defRPr/>
            </a:pPr>
            <a:endParaRPr lang="en-US" altLang="en-US" dirty="0"/>
          </a:p>
        </p:txBody>
      </p:sp>
    </p:spTree>
    <p:extLst>
      <p:ext uri="{BB962C8B-B14F-4D97-AF65-F5344CB8AC3E}">
        <p14:creationId xmlns:p14="http://schemas.microsoft.com/office/powerpoint/2010/main" val="882526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pPr>
              <a:defRPr/>
            </a:pPr>
            <a:r>
              <a:rPr lang="en-US" altLang="en-US" dirty="0"/>
              <a:t>Hardware and Software Needed</a:t>
            </a:r>
          </a:p>
        </p:txBody>
      </p:sp>
      <p:sp>
        <p:nvSpPr>
          <p:cNvPr id="334851" name="Rectangle 3"/>
          <p:cNvSpPr>
            <a:spLocks noGrp="1" noChangeArrowheads="1"/>
          </p:cNvSpPr>
          <p:nvPr>
            <p:ph idx="1"/>
          </p:nvPr>
        </p:nvSpPr>
        <p:spPr/>
        <p:txBody>
          <a:bodyPr>
            <a:normAutofit/>
          </a:bodyPr>
          <a:lstStyle/>
          <a:p>
            <a:pPr>
              <a:defRPr/>
            </a:pPr>
            <a:r>
              <a:rPr lang="en-US" altLang="en-US" sz="2322" dirty="0"/>
              <a:t>Formation Team</a:t>
            </a:r>
          </a:p>
          <a:p>
            <a:pPr lvl="1">
              <a:defRPr/>
            </a:pPr>
            <a:r>
              <a:rPr lang="en-US" altLang="en-US" sz="2322" dirty="0"/>
              <a:t>Computer (Typically a Laptop)</a:t>
            </a:r>
          </a:p>
          <a:p>
            <a:pPr lvl="1">
              <a:defRPr/>
            </a:pPr>
            <a:r>
              <a:rPr lang="en-US" altLang="en-US" sz="2322" dirty="0"/>
              <a:t>Microsoft PowerPoint 2000 or Later</a:t>
            </a:r>
          </a:p>
          <a:p>
            <a:pPr lvl="1">
              <a:defRPr/>
            </a:pPr>
            <a:r>
              <a:rPr lang="en-US" altLang="en-US" sz="2322" dirty="0"/>
              <a:t>Optional – remote slide presenter (e.g. Logitech R4000)</a:t>
            </a:r>
          </a:p>
          <a:p>
            <a:pPr lvl="1">
              <a:defRPr/>
            </a:pPr>
            <a:r>
              <a:rPr lang="en-US" altLang="en-US" u="sng" dirty="0"/>
              <a:t>Powered</a:t>
            </a:r>
            <a:r>
              <a:rPr lang="en-US" altLang="en-US" dirty="0"/>
              <a:t> Speakers for the Laptop</a:t>
            </a:r>
          </a:p>
          <a:p>
            <a:pPr lvl="1">
              <a:defRPr/>
            </a:pPr>
            <a:r>
              <a:rPr lang="en-US" altLang="en-US" dirty="0"/>
              <a:t>Projector</a:t>
            </a:r>
          </a:p>
          <a:p>
            <a:pPr lvl="1">
              <a:defRPr/>
            </a:pPr>
            <a:r>
              <a:rPr lang="en-US" altLang="en-US" dirty="0"/>
              <a:t>HDMI cable. (projector should come with a cable, but they get lost or broken...)</a:t>
            </a:r>
          </a:p>
          <a:p>
            <a:pPr>
              <a:defRPr/>
            </a:pPr>
            <a:r>
              <a:rPr lang="en-US" altLang="en-US" sz="2322" dirty="0"/>
              <a:t>Hosting Site</a:t>
            </a:r>
          </a:p>
          <a:p>
            <a:pPr lvl="1">
              <a:defRPr/>
            </a:pPr>
            <a:r>
              <a:rPr lang="en-US" altLang="en-US" sz="2322" dirty="0"/>
              <a:t>Access to a Sound System (if more than 30 People)</a:t>
            </a:r>
          </a:p>
        </p:txBody>
      </p:sp>
    </p:spTree>
    <p:extLst>
      <p:ext uri="{BB962C8B-B14F-4D97-AF65-F5344CB8AC3E}">
        <p14:creationId xmlns:p14="http://schemas.microsoft.com/office/powerpoint/2010/main" val="117813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Your Orientation Box</a:t>
            </a:r>
          </a:p>
        </p:txBody>
      </p:sp>
      <p:sp>
        <p:nvSpPr>
          <p:cNvPr id="7171" name="Content Placeholder 2"/>
          <p:cNvSpPr>
            <a:spLocks noGrp="1"/>
          </p:cNvSpPr>
          <p:nvPr>
            <p:ph idx="1"/>
          </p:nvPr>
        </p:nvSpPr>
        <p:spPr/>
        <p:txBody>
          <a:bodyPr>
            <a:normAutofit lnSpcReduction="10000"/>
          </a:bodyPr>
          <a:lstStyle/>
          <a:p>
            <a:r>
              <a:rPr lang="en-US" altLang="en-US" dirty="0"/>
              <a:t>Most formators put together a box or suitcase containing the items they use at a formation</a:t>
            </a:r>
          </a:p>
          <a:p>
            <a:pPr lvl="1"/>
            <a:r>
              <a:rPr lang="en-US" altLang="en-US" dirty="0"/>
              <a:t>Laptop</a:t>
            </a:r>
          </a:p>
          <a:p>
            <a:pPr lvl="1"/>
            <a:r>
              <a:rPr lang="en-US" altLang="en-US" dirty="0"/>
              <a:t>Signs</a:t>
            </a:r>
          </a:p>
          <a:p>
            <a:pPr lvl="1"/>
            <a:r>
              <a:rPr lang="en-US" altLang="en-US" dirty="0"/>
              <a:t>Numbered cards to identify small group tables</a:t>
            </a:r>
          </a:p>
          <a:p>
            <a:pPr lvl="1"/>
            <a:r>
              <a:rPr lang="en-US" altLang="en-US" dirty="0"/>
              <a:t>Pens &amp; nametags for registration</a:t>
            </a:r>
          </a:p>
          <a:p>
            <a:pPr lvl="1"/>
            <a:r>
              <a:rPr lang="en-US" altLang="en-US" dirty="0"/>
              <a:t>Spare power cord, HDMI cable, extension cord, power strip</a:t>
            </a:r>
          </a:p>
          <a:p>
            <a:pPr lvl="1"/>
            <a:r>
              <a:rPr lang="en-US" altLang="en-US" dirty="0"/>
              <a:t>External speakers that work with your laptop.  </a:t>
            </a:r>
          </a:p>
          <a:p>
            <a:pPr lvl="1"/>
            <a:r>
              <a:rPr lang="en-US" altLang="en-US" dirty="0"/>
              <a:t>Blue tape (for the extension cord)</a:t>
            </a:r>
          </a:p>
          <a:p>
            <a:pPr lvl="1"/>
            <a:r>
              <a:rPr lang="en-US" altLang="en-US" dirty="0"/>
              <a:t>Bookstore</a:t>
            </a:r>
          </a:p>
          <a:p>
            <a:pPr lvl="1"/>
            <a:r>
              <a:rPr lang="en-US" altLang="en-US" dirty="0"/>
              <a:t>Etc.</a:t>
            </a:r>
          </a:p>
          <a:p>
            <a:pPr marL="442432" lvl="1" indent="0">
              <a:buNone/>
            </a:pPr>
            <a:endParaRPr lang="en-US" altLang="en-US" dirty="0"/>
          </a:p>
          <a:p>
            <a:pPr lvl="1"/>
            <a:endParaRPr lang="en-US" altLang="en-US" dirty="0"/>
          </a:p>
        </p:txBody>
      </p:sp>
      <p:pic>
        <p:nvPicPr>
          <p:cNvPr id="7172" name="Picture 2" descr="C:\Users\Kathy\AppData\Local\Microsoft\Windows\Temporary Internet Files\Content.IE5\CUROJFPZ\MC90044145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5481" y="4019781"/>
            <a:ext cx="2266919" cy="2266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051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6A86-69F3-6AC8-B548-39750DF65484}"/>
              </a:ext>
            </a:extLst>
          </p:cNvPr>
          <p:cNvSpPr>
            <a:spLocks noGrp="1"/>
          </p:cNvSpPr>
          <p:nvPr>
            <p:ph type="title"/>
          </p:nvPr>
        </p:nvSpPr>
        <p:spPr/>
        <p:txBody>
          <a:bodyPr/>
          <a:lstStyle/>
          <a:p>
            <a:r>
              <a:rPr lang="en-US" dirty="0"/>
              <a:t>Hints for Ozanam Sections</a:t>
            </a:r>
          </a:p>
        </p:txBody>
      </p:sp>
      <p:sp>
        <p:nvSpPr>
          <p:cNvPr id="3" name="Text Placeholder 2">
            <a:extLst>
              <a:ext uri="{FF2B5EF4-FFF2-40B4-BE49-F238E27FC236}">
                <a16:creationId xmlns:a16="http://schemas.microsoft.com/office/drawing/2014/main" id="{3DF61333-7B65-E917-C223-71FF52120B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3122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sz="3097" dirty="0"/>
              <a:t>General Advice</a:t>
            </a:r>
            <a:endParaRPr lang="en-US" altLang="en-US" dirty="0"/>
          </a:p>
        </p:txBody>
      </p:sp>
      <p:sp>
        <p:nvSpPr>
          <p:cNvPr id="297987" name="Rectangle 3"/>
          <p:cNvSpPr>
            <a:spLocks noGrp="1" noChangeArrowheads="1"/>
          </p:cNvSpPr>
          <p:nvPr>
            <p:ph idx="1"/>
          </p:nvPr>
        </p:nvSpPr>
        <p:spPr/>
        <p:txBody>
          <a:bodyPr>
            <a:normAutofit/>
          </a:bodyPr>
          <a:lstStyle/>
          <a:p>
            <a:r>
              <a:rPr lang="en-US" altLang="en-US" dirty="0"/>
              <a:t>Be yourself</a:t>
            </a:r>
          </a:p>
          <a:p>
            <a:pPr lvl="1"/>
            <a:r>
              <a:rPr lang="en-US" altLang="en-US" dirty="0"/>
              <a:t>Speak in your own natural style and words</a:t>
            </a:r>
          </a:p>
          <a:p>
            <a:pPr>
              <a:defRPr/>
            </a:pPr>
            <a:r>
              <a:rPr lang="en-US" altLang="en-US" dirty="0"/>
              <a:t>Don’t read the slides or speaker notes to the audience.</a:t>
            </a:r>
          </a:p>
          <a:p>
            <a:pPr>
              <a:defRPr/>
            </a:pPr>
            <a:r>
              <a:rPr lang="en-US" altLang="en-US" dirty="0"/>
              <a:t>Know your material!  Study the speaker notes and references.</a:t>
            </a:r>
          </a:p>
          <a:p>
            <a:pPr>
              <a:defRPr/>
            </a:pPr>
            <a:r>
              <a:rPr lang="en-US" dirty="0"/>
              <a:t>Practice, practice, practice.</a:t>
            </a:r>
          </a:p>
          <a:p>
            <a:pPr>
              <a:defRPr/>
            </a:pPr>
            <a:r>
              <a:rPr lang="en-US" altLang="en-US" dirty="0"/>
              <a:t>For those who have taught a previous version:  check to be sure you have the newest materials and practice this version!  If you don’t, you’ll run out of time.</a:t>
            </a:r>
          </a:p>
          <a:p>
            <a:pPr>
              <a:lnSpc>
                <a:spcPct val="80000"/>
              </a:lnSpc>
              <a:spcBef>
                <a:spcPct val="130000"/>
              </a:spcBef>
              <a:defRPr/>
            </a:pPr>
            <a:endParaRPr lang="en-US" sz="2710" i="1" dirty="0">
              <a:effectLst>
                <a:outerShdw blurRad="38100" dist="38100" dir="2700000" algn="tl">
                  <a:srgbClr val="000000"/>
                </a:outerShdw>
              </a:effectLst>
            </a:endParaRPr>
          </a:p>
          <a:p>
            <a:pPr marL="0" indent="0">
              <a:lnSpc>
                <a:spcPct val="80000"/>
              </a:lnSpc>
              <a:spcBef>
                <a:spcPct val="130000"/>
              </a:spcBef>
              <a:buNone/>
              <a:defRPr/>
            </a:pPr>
            <a:endParaRPr lang="en-US" sz="1935" i="1" dirty="0">
              <a:effectLst>
                <a:outerShdw blurRad="38100" dist="38100" dir="2700000" algn="tl">
                  <a:srgbClr val="000000"/>
                </a:outerShdw>
              </a:effectLst>
            </a:endParaRPr>
          </a:p>
          <a:p>
            <a:pPr>
              <a:lnSpc>
                <a:spcPct val="80000"/>
              </a:lnSpc>
              <a:spcBef>
                <a:spcPct val="130000"/>
              </a:spcBef>
              <a:defRPr/>
            </a:pPr>
            <a:endParaRPr lang="en-US" sz="1935" i="1" dirty="0">
              <a:effectLst>
                <a:outerShdw blurRad="38100" dist="38100" dir="2700000" algn="tl">
                  <a:srgbClr val="000000"/>
                </a:outerShdw>
              </a:effectLst>
            </a:endParaRPr>
          </a:p>
        </p:txBody>
      </p:sp>
      <p:sp>
        <p:nvSpPr>
          <p:cNvPr id="4" name="TextBox 3"/>
          <p:cNvSpPr txBox="1"/>
          <p:nvPr/>
        </p:nvSpPr>
        <p:spPr>
          <a:xfrm>
            <a:off x="6774025" y="5638800"/>
            <a:ext cx="4808376" cy="390107"/>
          </a:xfrm>
          <a:prstGeom prst="rect">
            <a:avLst/>
          </a:prstGeom>
          <a:noFill/>
        </p:spPr>
        <p:txBody>
          <a:bodyPr wrap="square" rtlCol="0">
            <a:spAutoFit/>
          </a:bodyPr>
          <a:lstStyle/>
          <a:p>
            <a:r>
              <a:rPr lang="en-US" altLang="en-US" sz="1935" dirty="0"/>
              <a:t>In Formator’s Guide, see IV.C. “Presentation”</a:t>
            </a:r>
            <a:endParaRPr lang="en-US" sz="1742" dirty="0"/>
          </a:p>
        </p:txBody>
      </p:sp>
    </p:spTree>
    <p:extLst>
      <p:ext uri="{BB962C8B-B14F-4D97-AF65-F5344CB8AC3E}">
        <p14:creationId xmlns:p14="http://schemas.microsoft.com/office/powerpoint/2010/main" val="173489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the Group</a:t>
            </a:r>
          </a:p>
        </p:txBody>
      </p:sp>
      <p:sp>
        <p:nvSpPr>
          <p:cNvPr id="3" name="Content Placeholder 2"/>
          <p:cNvSpPr>
            <a:spLocks noGrp="1"/>
          </p:cNvSpPr>
          <p:nvPr>
            <p:ph idx="1"/>
          </p:nvPr>
        </p:nvSpPr>
        <p:spPr/>
        <p:txBody>
          <a:bodyPr/>
          <a:lstStyle/>
          <a:p>
            <a:r>
              <a:rPr lang="en-US" altLang="en-US" dirty="0"/>
              <a:t>Q&amp;A – during or after the Orientation?</a:t>
            </a:r>
          </a:p>
          <a:p>
            <a:r>
              <a:rPr lang="en-US" altLang="en-US" dirty="0"/>
              <a:t>Don’t allow participants to derail the schedule</a:t>
            </a:r>
          </a:p>
          <a:p>
            <a:r>
              <a:rPr lang="en-US" altLang="en-US" dirty="0"/>
              <a:t>Circulate during the discussion groups</a:t>
            </a:r>
          </a:p>
          <a:p>
            <a:pPr lvl="1"/>
            <a:r>
              <a:rPr lang="en-US" altLang="en-US" dirty="0"/>
              <a:t>Check that each group is giving everyone a chance to speak</a:t>
            </a:r>
          </a:p>
          <a:p>
            <a:pPr lvl="1"/>
            <a:r>
              <a:rPr lang="en-US" altLang="en-US" dirty="0"/>
              <a:t>Be available to answer questions or provide more explanation</a:t>
            </a:r>
          </a:p>
          <a:p>
            <a:pPr lvl="1"/>
            <a:r>
              <a:rPr lang="en-US" altLang="en-US" dirty="0"/>
              <a:t>Watch for groups with no natural facilitator</a:t>
            </a:r>
          </a:p>
          <a:p>
            <a:endParaRPr lang="en-US" altLang="en-US" dirty="0"/>
          </a:p>
          <a:p>
            <a:endParaRPr lang="en-US" dirty="0"/>
          </a:p>
        </p:txBody>
      </p:sp>
    </p:spTree>
    <p:extLst>
      <p:ext uri="{BB962C8B-B14F-4D97-AF65-F5344CB8AC3E}">
        <p14:creationId xmlns:p14="http://schemas.microsoft.com/office/powerpoint/2010/main" val="108147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Learning Objectives</a:t>
            </a:r>
          </a:p>
        </p:txBody>
      </p:sp>
      <p:sp>
        <p:nvSpPr>
          <p:cNvPr id="18435" name="Content Placeholder 2"/>
          <p:cNvSpPr>
            <a:spLocks noGrp="1"/>
          </p:cNvSpPr>
          <p:nvPr>
            <p:ph idx="1"/>
          </p:nvPr>
        </p:nvSpPr>
        <p:spPr/>
        <p:txBody>
          <a:bodyPr>
            <a:normAutofit/>
          </a:bodyPr>
          <a:lstStyle/>
          <a:p>
            <a:r>
              <a:rPr lang="en-US" i="1" dirty="0"/>
              <a:t>Learning Objectives</a:t>
            </a:r>
            <a:r>
              <a:rPr lang="en-US" dirty="0"/>
              <a:t>:  explicit statement of what participants should learn during this section. </a:t>
            </a:r>
          </a:p>
          <a:p>
            <a:r>
              <a:rPr lang="en-US" dirty="0"/>
              <a:t>Speaker notes of first slide in a section contains the section’s Learning Objectives.</a:t>
            </a:r>
          </a:p>
          <a:p>
            <a:r>
              <a:rPr lang="en-US" dirty="0"/>
              <a:t>Provides guidance for formators:</a:t>
            </a:r>
          </a:p>
          <a:p>
            <a:pPr lvl="1"/>
            <a:r>
              <a:rPr lang="en-US" dirty="0"/>
              <a:t>What participants should take home</a:t>
            </a:r>
          </a:p>
          <a:p>
            <a:pPr lvl="1"/>
            <a:r>
              <a:rPr lang="en-US" dirty="0"/>
              <a:t>Whether section is mainly Formation or Training</a:t>
            </a:r>
          </a:p>
          <a:p>
            <a:pPr lvl="1"/>
            <a:r>
              <a:rPr lang="en-US" dirty="0"/>
              <a:t>What is the most important content</a:t>
            </a:r>
          </a:p>
          <a:p>
            <a:pPr lvl="1"/>
            <a:r>
              <a:rPr lang="en-US" dirty="0"/>
              <a:t>What you don’t need to cover</a:t>
            </a:r>
          </a:p>
          <a:p>
            <a:endParaRPr lang="en-US" altLang="en-US" dirty="0"/>
          </a:p>
          <a:p>
            <a:pPr lvl="2"/>
            <a:endParaRPr lang="en-US" altLang="en-US" dirty="0"/>
          </a:p>
        </p:txBody>
      </p:sp>
    </p:spTree>
    <p:extLst>
      <p:ext uri="{BB962C8B-B14F-4D97-AF65-F5344CB8AC3E}">
        <p14:creationId xmlns:p14="http://schemas.microsoft.com/office/powerpoint/2010/main" val="19434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References</a:t>
            </a: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Mission Statement: </a:t>
            </a:r>
            <a:r>
              <a:rPr lang="en-US" b="1" dirty="0">
                <a:latin typeface="Arial" panose="020B0604020202020204" pitchFamily="34" charset="0"/>
                <a:cs typeface="Arial" panose="020B0604020202020204" pitchFamily="34" charset="0"/>
              </a:rPr>
              <a:t>Manual</a:t>
            </a:r>
            <a:r>
              <a:rPr lang="en-US" dirty="0">
                <a:latin typeface="Arial" panose="020B0604020202020204" pitchFamily="34" charset="0"/>
                <a:cs typeface="Arial" panose="020B0604020202020204" pitchFamily="34" charset="0"/>
              </a:rPr>
              <a:t>, pp. 50-51; </a:t>
            </a:r>
            <a:r>
              <a:rPr lang="en-US" b="1" dirty="0">
                <a:latin typeface="Arial" panose="020B0604020202020204" pitchFamily="34" charset="0"/>
                <a:cs typeface="Arial" panose="020B0604020202020204" pitchFamily="34" charset="0"/>
              </a:rPr>
              <a:t>Serving in Hope Module I</a:t>
            </a:r>
            <a:r>
              <a:rPr lang="en-US" dirty="0">
                <a:latin typeface="Arial" panose="020B0604020202020204" pitchFamily="34" charset="0"/>
                <a:cs typeface="Arial" panose="020B0604020202020204" pitchFamily="34" charset="0"/>
              </a:rPr>
              <a:t>, pp. 37-39</a:t>
            </a:r>
          </a:p>
          <a:p>
            <a:r>
              <a:rPr lang="en-US" dirty="0">
                <a:latin typeface="Arial" panose="020B0604020202020204" pitchFamily="34" charset="0"/>
                <a:cs typeface="Arial" panose="020B0604020202020204" pitchFamily="34" charset="0"/>
              </a:rPr>
              <a:t>Purpose and Scope: </a:t>
            </a:r>
            <a:r>
              <a:rPr lang="en-US" b="1" dirty="0">
                <a:latin typeface="Arial" panose="020B0604020202020204" pitchFamily="34" charset="0"/>
                <a:cs typeface="Arial" panose="020B0604020202020204" pitchFamily="34" charset="0"/>
              </a:rPr>
              <a:t>Rule</a:t>
            </a:r>
            <a:r>
              <a:rPr lang="en-US" dirty="0">
                <a:latin typeface="Arial" panose="020B0604020202020204" pitchFamily="34" charset="0"/>
                <a:cs typeface="Arial" panose="020B0604020202020204" pitchFamily="34" charset="0"/>
              </a:rPr>
              <a:t> Part I, Statute 1.3</a:t>
            </a:r>
          </a:p>
          <a:p>
            <a:r>
              <a:rPr lang="en-US" dirty="0">
                <a:latin typeface="Arial" panose="020B0604020202020204" pitchFamily="34" charset="0"/>
                <a:cs typeface="Arial" panose="020B0604020202020204" pitchFamily="34" charset="0"/>
              </a:rPr>
              <a:t>Essential Elements: </a:t>
            </a:r>
            <a:r>
              <a:rPr lang="en-US" b="1" dirty="0">
                <a:latin typeface="Arial" panose="020B0604020202020204" pitchFamily="34" charset="0"/>
                <a:cs typeface="Arial" panose="020B0604020202020204" pitchFamily="34" charset="0"/>
              </a:rPr>
              <a:t>Rule</a:t>
            </a:r>
            <a:r>
              <a:rPr lang="en-US" dirty="0">
                <a:latin typeface="Arial" panose="020B0604020202020204" pitchFamily="34" charset="0"/>
                <a:cs typeface="Arial" panose="020B0604020202020204" pitchFamily="34" charset="0"/>
              </a:rPr>
              <a:t> Part III, Statute 1; </a:t>
            </a:r>
            <a:r>
              <a:rPr lang="en-US" b="1" dirty="0">
                <a:latin typeface="Arial" panose="020B0604020202020204" pitchFamily="34" charset="0"/>
                <a:cs typeface="Arial" panose="020B0604020202020204" pitchFamily="34" charset="0"/>
              </a:rPr>
              <a:t>Serving in Hope Module I</a:t>
            </a:r>
            <a:r>
              <a:rPr lang="en-US" dirty="0">
                <a:latin typeface="Arial" panose="020B0604020202020204" pitchFamily="34" charset="0"/>
                <a:cs typeface="Arial" panose="020B0604020202020204" pitchFamily="34" charset="0"/>
              </a:rPr>
              <a:t>, pp. 25-29</a:t>
            </a:r>
          </a:p>
          <a:p>
            <a:r>
              <a:rPr lang="en-US" dirty="0">
                <a:latin typeface="Arial" panose="020B0604020202020204" pitchFamily="34" charset="0"/>
                <a:cs typeface="Arial" panose="020B0604020202020204" pitchFamily="34" charset="0"/>
              </a:rPr>
              <a:t>Core of the Society: </a:t>
            </a:r>
            <a:r>
              <a:rPr lang="en-US" b="1" dirty="0">
                <a:latin typeface="Arial" panose="020B0604020202020204" pitchFamily="34" charset="0"/>
                <a:cs typeface="Arial" panose="020B0604020202020204" pitchFamily="34" charset="0"/>
              </a:rPr>
              <a:t>Manual </a:t>
            </a:r>
            <a:r>
              <a:rPr lang="en-US" dirty="0">
                <a:latin typeface="Arial" panose="020B0604020202020204" pitchFamily="34" charset="0"/>
                <a:cs typeface="Arial" panose="020B0604020202020204" pitchFamily="34" charset="0"/>
              </a:rPr>
              <a:t>p. 23</a:t>
            </a:r>
          </a:p>
        </p:txBody>
      </p:sp>
      <p:sp>
        <p:nvSpPr>
          <p:cNvPr id="4" name="TextBox 3"/>
          <p:cNvSpPr txBox="1"/>
          <p:nvPr/>
        </p:nvSpPr>
        <p:spPr>
          <a:xfrm rot="19569661">
            <a:off x="5912016" y="4093921"/>
            <a:ext cx="3090436" cy="893545"/>
          </a:xfrm>
          <a:prstGeom prst="rect">
            <a:avLst/>
          </a:prstGeom>
          <a:noFill/>
        </p:spPr>
        <p:txBody>
          <a:bodyPr wrap="square" rtlCol="0">
            <a:spAutoFit/>
          </a:bodyPr>
          <a:lstStyle/>
          <a:p>
            <a:r>
              <a:rPr lang="en-US" sz="5226" dirty="0">
                <a:solidFill>
                  <a:srgbClr val="C00000"/>
                </a:solidFill>
                <a:latin typeface="Times New Roman" panose="02020603050405020304" pitchFamily="18" charset="0"/>
                <a:cs typeface="Times New Roman" panose="02020603050405020304" pitchFamily="18" charset="0"/>
              </a:rPr>
              <a:t>SAMPLE</a:t>
            </a:r>
          </a:p>
        </p:txBody>
      </p:sp>
    </p:spTree>
    <p:extLst>
      <p:ext uri="{BB962C8B-B14F-4D97-AF65-F5344CB8AC3E}">
        <p14:creationId xmlns:p14="http://schemas.microsoft.com/office/powerpoint/2010/main" val="170315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en-US" dirty="0"/>
              <a:t>What If I Don’t Know?</a:t>
            </a:r>
          </a:p>
        </p:txBody>
      </p:sp>
      <p:sp>
        <p:nvSpPr>
          <p:cNvPr id="332803" name="Rectangle 3"/>
          <p:cNvSpPr>
            <a:spLocks noGrp="1" noChangeArrowheads="1"/>
          </p:cNvSpPr>
          <p:nvPr>
            <p:ph idx="1"/>
          </p:nvPr>
        </p:nvSpPr>
        <p:spPr/>
        <p:txBody>
          <a:bodyPr>
            <a:normAutofit/>
          </a:bodyPr>
          <a:lstStyle/>
          <a:p>
            <a:pPr>
              <a:spcBef>
                <a:spcPct val="30000"/>
              </a:spcBef>
              <a:defRPr/>
            </a:pPr>
            <a:r>
              <a:rPr lang="en-US" sz="3097" dirty="0"/>
              <a:t>You don’t need to know everything</a:t>
            </a:r>
          </a:p>
          <a:p>
            <a:pPr>
              <a:spcBef>
                <a:spcPct val="30000"/>
              </a:spcBef>
              <a:defRPr/>
            </a:pPr>
            <a:r>
              <a:rPr lang="en-US" sz="3097" dirty="0"/>
              <a:t>Accuracy is important</a:t>
            </a:r>
          </a:p>
          <a:p>
            <a:pPr>
              <a:spcBef>
                <a:spcPct val="30000"/>
              </a:spcBef>
              <a:defRPr/>
            </a:pPr>
            <a:r>
              <a:rPr lang="en-US" sz="3097" dirty="0"/>
              <a:t>If you don’t know the answer, just say so</a:t>
            </a:r>
          </a:p>
          <a:p>
            <a:pPr>
              <a:spcBef>
                <a:spcPct val="30000"/>
              </a:spcBef>
              <a:defRPr/>
            </a:pPr>
            <a:r>
              <a:rPr lang="en-US" sz="3097" dirty="0"/>
              <a:t>Offer to provide the answer later after looking it up</a:t>
            </a:r>
          </a:p>
        </p:txBody>
      </p:sp>
    </p:spTree>
    <p:extLst>
      <p:ext uri="{BB962C8B-B14F-4D97-AF65-F5344CB8AC3E}">
        <p14:creationId xmlns:p14="http://schemas.microsoft.com/office/powerpoint/2010/main" val="22067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raphical user interface, text, application, Word&#10;&#10;Description automatically generated">
            <a:extLst>
              <a:ext uri="{FF2B5EF4-FFF2-40B4-BE49-F238E27FC236}">
                <a16:creationId xmlns:a16="http://schemas.microsoft.com/office/drawing/2014/main" id="{F9A40FAD-3655-A3CB-B8A1-475F7DD9AF59}"/>
              </a:ext>
            </a:extLst>
          </p:cNvPr>
          <p:cNvPicPr>
            <a:picLocks noChangeAspect="1"/>
          </p:cNvPicPr>
          <p:nvPr/>
        </p:nvPicPr>
        <p:blipFill>
          <a:blip r:embed="rId3"/>
          <a:stretch>
            <a:fillRect/>
          </a:stretch>
        </p:blipFill>
        <p:spPr>
          <a:xfrm>
            <a:off x="1496112" y="1107907"/>
            <a:ext cx="4599888" cy="4740906"/>
          </a:xfrm>
          <a:prstGeom prst="rect">
            <a:avLst/>
          </a:prstGeom>
          <a:ln>
            <a:solidFill>
              <a:schemeClr val="tx1"/>
            </a:solidFill>
          </a:ln>
        </p:spPr>
      </p:pic>
      <p:sp>
        <p:nvSpPr>
          <p:cNvPr id="2" name="Title 1"/>
          <p:cNvSpPr>
            <a:spLocks noGrp="1"/>
          </p:cNvSpPr>
          <p:nvPr>
            <p:ph type="title"/>
          </p:nvPr>
        </p:nvSpPr>
        <p:spPr/>
        <p:txBody>
          <a:bodyPr/>
          <a:lstStyle/>
          <a:p>
            <a:r>
              <a:rPr lang="en-US" dirty="0"/>
              <a:t>Typical Speaker Notes</a:t>
            </a:r>
          </a:p>
        </p:txBody>
      </p:sp>
      <p:sp>
        <p:nvSpPr>
          <p:cNvPr id="6" name="Rounded Rectangular Callout 5"/>
          <p:cNvSpPr/>
          <p:nvPr/>
        </p:nvSpPr>
        <p:spPr>
          <a:xfrm>
            <a:off x="7128478" y="2027743"/>
            <a:ext cx="2419419" cy="964217"/>
          </a:xfrm>
          <a:prstGeom prst="wedgeRoundRectCallout">
            <a:avLst>
              <a:gd name="adj1" fmla="val -80090"/>
              <a:gd name="adj2" fmla="val 113661"/>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The points you must cover</a:t>
            </a:r>
          </a:p>
        </p:txBody>
      </p:sp>
      <p:sp>
        <p:nvSpPr>
          <p:cNvPr id="7" name="Rounded Rectangular Callout 6"/>
          <p:cNvSpPr/>
          <p:nvPr/>
        </p:nvSpPr>
        <p:spPr>
          <a:xfrm>
            <a:off x="7128478" y="3458879"/>
            <a:ext cx="2419419" cy="964217"/>
          </a:xfrm>
          <a:prstGeom prst="wedgeRoundRectCallout">
            <a:avLst>
              <a:gd name="adj1" fmla="val -79200"/>
              <a:gd name="adj2" fmla="val 76704"/>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Outline of suggested text</a:t>
            </a:r>
          </a:p>
        </p:txBody>
      </p:sp>
      <p:sp>
        <p:nvSpPr>
          <p:cNvPr id="8" name="Rounded Rectangular Callout 7"/>
          <p:cNvSpPr/>
          <p:nvPr/>
        </p:nvSpPr>
        <p:spPr>
          <a:xfrm>
            <a:off x="7128478" y="4890014"/>
            <a:ext cx="2419419" cy="964217"/>
          </a:xfrm>
          <a:prstGeom prst="wedgeRoundRectCallout">
            <a:avLst>
              <a:gd name="adj1" fmla="val -80745"/>
              <a:gd name="adj2" fmla="val 13231"/>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Suggestions for the formator</a:t>
            </a:r>
          </a:p>
        </p:txBody>
      </p:sp>
      <p:sp>
        <p:nvSpPr>
          <p:cNvPr id="9" name="Right Bracket 8"/>
          <p:cNvSpPr/>
          <p:nvPr/>
        </p:nvSpPr>
        <p:spPr>
          <a:xfrm>
            <a:off x="6027929" y="3349380"/>
            <a:ext cx="182880" cy="77946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10" name="Right Bracket 9"/>
          <p:cNvSpPr/>
          <p:nvPr/>
        </p:nvSpPr>
        <p:spPr>
          <a:xfrm>
            <a:off x="6027929" y="4309379"/>
            <a:ext cx="182880" cy="779465"/>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11" name="Right Bracket 10"/>
          <p:cNvSpPr/>
          <p:nvPr/>
        </p:nvSpPr>
        <p:spPr>
          <a:xfrm>
            <a:off x="6027929" y="5221362"/>
            <a:ext cx="182880" cy="632074"/>
          </a:xfrm>
          <a:prstGeom prst="rightBracket">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42" dirty="0"/>
          </a:p>
        </p:txBody>
      </p:sp>
      <p:sp>
        <p:nvSpPr>
          <p:cNvPr id="4" name="TextBox 3"/>
          <p:cNvSpPr txBox="1"/>
          <p:nvPr/>
        </p:nvSpPr>
        <p:spPr>
          <a:xfrm>
            <a:off x="607026" y="1254859"/>
            <a:ext cx="908492" cy="360420"/>
          </a:xfrm>
          <a:prstGeom prst="rect">
            <a:avLst/>
          </a:prstGeom>
          <a:noFill/>
        </p:spPr>
        <p:txBody>
          <a:bodyPr wrap="square" rtlCol="0">
            <a:spAutoFit/>
          </a:bodyPr>
          <a:lstStyle/>
          <a:p>
            <a:r>
              <a:rPr lang="en-US" sz="1742" b="1" dirty="0"/>
              <a:t>Pg. 138</a:t>
            </a:r>
          </a:p>
        </p:txBody>
      </p:sp>
    </p:spTree>
    <p:extLst>
      <p:ext uri="{BB962C8B-B14F-4D97-AF65-F5344CB8AC3E}">
        <p14:creationId xmlns:p14="http://schemas.microsoft.com/office/powerpoint/2010/main" val="242688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Revised Formator’s Guide</a:t>
            </a:r>
          </a:p>
        </p:txBody>
      </p:sp>
      <p:sp>
        <p:nvSpPr>
          <p:cNvPr id="3" name="Content Placeholder 2"/>
          <p:cNvSpPr>
            <a:spLocks noGrp="1"/>
          </p:cNvSpPr>
          <p:nvPr>
            <p:ph idx="1"/>
          </p:nvPr>
        </p:nvSpPr>
        <p:spPr/>
        <p:txBody>
          <a:bodyPr/>
          <a:lstStyle/>
          <a:p>
            <a:pPr marL="0" indent="0">
              <a:buNone/>
            </a:pPr>
            <a:r>
              <a:rPr lang="en-US" dirty="0"/>
              <a:t>All the good advice from past years </a:t>
            </a:r>
            <a:r>
              <a:rPr lang="en-US" b="1" i="1" dirty="0"/>
              <a:t>plus…</a:t>
            </a:r>
          </a:p>
          <a:p>
            <a:r>
              <a:rPr lang="en-US" dirty="0"/>
              <a:t>New section on “Using Your Computer”</a:t>
            </a:r>
          </a:p>
          <a:p>
            <a:r>
              <a:rPr lang="en-US" dirty="0"/>
              <a:t>Section-by-section advice for formators</a:t>
            </a:r>
          </a:p>
          <a:p>
            <a:r>
              <a:rPr lang="en-US" dirty="0"/>
              <a:t>Miscellaneous advice</a:t>
            </a:r>
          </a:p>
          <a:p>
            <a:pPr lvl="1"/>
            <a:r>
              <a:rPr lang="en-US" dirty="0"/>
              <a:t>Split-day Ozanam Orientation</a:t>
            </a:r>
          </a:p>
          <a:p>
            <a:pPr lvl="1"/>
            <a:r>
              <a:rPr lang="en-US" dirty="0"/>
              <a:t>Mixed Spanish/English Orientation</a:t>
            </a:r>
          </a:p>
          <a:p>
            <a:pPr lvl="1"/>
            <a:r>
              <a:rPr lang="en-US" dirty="0"/>
              <a:t>Which slides can be skipped &amp; when</a:t>
            </a:r>
          </a:p>
          <a:p>
            <a:pPr lvl="1"/>
            <a:r>
              <a:rPr lang="en-US" dirty="0"/>
              <a:t>Adding your own activity</a:t>
            </a:r>
          </a:p>
          <a:p>
            <a:pPr lvl="1"/>
            <a:r>
              <a:rPr lang="en-US" dirty="0"/>
              <a:t>Other tools on your flash drive</a:t>
            </a:r>
          </a:p>
        </p:txBody>
      </p:sp>
    </p:spTree>
    <p:extLst>
      <p:ext uri="{BB962C8B-B14F-4D97-AF65-F5344CB8AC3E}">
        <p14:creationId xmlns:p14="http://schemas.microsoft.com/office/powerpoint/2010/main" val="341451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5CA9D41A-4A05-90B9-C2FB-42E812226CB9}"/>
              </a:ext>
            </a:extLst>
          </p:cNvPr>
          <p:cNvPicPr>
            <a:picLocks noChangeAspect="1"/>
          </p:cNvPicPr>
          <p:nvPr/>
        </p:nvPicPr>
        <p:blipFill>
          <a:blip r:embed="rId3"/>
          <a:stretch>
            <a:fillRect/>
          </a:stretch>
        </p:blipFill>
        <p:spPr>
          <a:xfrm>
            <a:off x="607026" y="1177878"/>
            <a:ext cx="7705219" cy="4502244"/>
          </a:xfrm>
          <a:prstGeom prst="rect">
            <a:avLst/>
          </a:prstGeom>
          <a:ln>
            <a:solidFill>
              <a:schemeClr val="tx1"/>
            </a:solidFill>
          </a:ln>
        </p:spPr>
      </p:pic>
      <p:sp>
        <p:nvSpPr>
          <p:cNvPr id="2" name="Title 1"/>
          <p:cNvSpPr>
            <a:spLocks noGrp="1"/>
          </p:cNvSpPr>
          <p:nvPr>
            <p:ph type="title"/>
          </p:nvPr>
        </p:nvSpPr>
        <p:spPr/>
        <p:txBody>
          <a:bodyPr>
            <a:normAutofit/>
          </a:bodyPr>
          <a:lstStyle/>
          <a:p>
            <a:r>
              <a:rPr lang="en-US" dirty="0"/>
              <a:t>Now on National Website</a:t>
            </a:r>
          </a:p>
        </p:txBody>
      </p:sp>
      <p:sp>
        <p:nvSpPr>
          <p:cNvPr id="3" name="Content Placeholder 2"/>
          <p:cNvSpPr>
            <a:spLocks noGrp="1"/>
          </p:cNvSpPr>
          <p:nvPr>
            <p:ph idx="4294967295"/>
          </p:nvPr>
        </p:nvSpPr>
        <p:spPr>
          <a:xfrm>
            <a:off x="1608463" y="5680122"/>
            <a:ext cx="9314016" cy="363537"/>
          </a:xfrm>
        </p:spPr>
        <p:txBody>
          <a:bodyPr>
            <a:noAutofit/>
          </a:bodyPr>
          <a:lstStyle/>
          <a:p>
            <a:pPr marL="0" indent="0">
              <a:buNone/>
            </a:pPr>
            <a:r>
              <a:rPr lang="en-US" sz="1742" dirty="0"/>
              <a:t>https://members.ssvpusa.org/formation/formation-resources/formators-spiritual-advisors/</a:t>
            </a:r>
          </a:p>
        </p:txBody>
      </p:sp>
      <p:sp>
        <p:nvSpPr>
          <p:cNvPr id="11" name="TextBox 10">
            <a:extLst>
              <a:ext uri="{FF2B5EF4-FFF2-40B4-BE49-F238E27FC236}">
                <a16:creationId xmlns:a16="http://schemas.microsoft.com/office/drawing/2014/main" id="{CB3CB752-4383-E810-F347-A835FDA0E390}"/>
              </a:ext>
            </a:extLst>
          </p:cNvPr>
          <p:cNvSpPr txBox="1"/>
          <p:nvPr/>
        </p:nvSpPr>
        <p:spPr>
          <a:xfrm>
            <a:off x="8494004" y="1893861"/>
            <a:ext cx="3492347" cy="2677656"/>
          </a:xfrm>
          <a:prstGeom prst="rect">
            <a:avLst/>
          </a:prstGeom>
          <a:noFill/>
        </p:spPr>
        <p:txBody>
          <a:bodyPr wrap="square" rtlCol="0">
            <a:spAutoFit/>
          </a:bodyPr>
          <a:lstStyle/>
          <a:p>
            <a:pPr>
              <a:spcAft>
                <a:spcPts val="2400"/>
              </a:spcAft>
            </a:pPr>
            <a:r>
              <a:rPr lang="en-US" dirty="0">
                <a:latin typeface="Arial" panose="020B0604020202020204" pitchFamily="34" charset="0"/>
                <a:cs typeface="Arial" panose="020B0604020202020204" pitchFamily="34" charset="0"/>
              </a:rPr>
              <a:t>In the Ozanam Orientation folder you will find:</a:t>
            </a:r>
          </a:p>
          <a:p>
            <a:pPr marL="285750" indent="-285750">
              <a:spcAft>
                <a:spcPts val="2400"/>
              </a:spcAft>
              <a:buFontTx/>
              <a:buChar char="-"/>
            </a:pPr>
            <a:r>
              <a:rPr lang="en-US" dirty="0">
                <a:latin typeface="Arial" panose="020B0604020202020204" pitchFamily="34" charset="0"/>
                <a:cs typeface="Arial" panose="020B0604020202020204" pitchFamily="34" charset="0"/>
              </a:rPr>
              <a:t>The most recent errata. </a:t>
            </a:r>
          </a:p>
          <a:p>
            <a:pPr marL="285750" indent="-285750">
              <a:spcAft>
                <a:spcPts val="2400"/>
              </a:spcAft>
              <a:buFontTx/>
              <a:buChar char="-"/>
            </a:pPr>
            <a:r>
              <a:rPr lang="en-US" dirty="0">
                <a:latin typeface="Arial" panose="020B0604020202020204" pitchFamily="34" charset="0"/>
                <a:cs typeface="Arial" panose="020B0604020202020204" pitchFamily="34" charset="0"/>
              </a:rPr>
              <a:t>Direct links to purchase books needed for OO</a:t>
            </a:r>
          </a:p>
          <a:p>
            <a:pPr marL="285750" indent="-285750">
              <a:spcAft>
                <a:spcPts val="2400"/>
              </a:spcAft>
              <a:buFontTx/>
              <a:buChar char="-"/>
            </a:pPr>
            <a:r>
              <a:rPr lang="en-US" dirty="0">
                <a:latin typeface="Arial" panose="020B0604020202020204" pitchFamily="34" charset="0"/>
                <a:cs typeface="Arial" panose="020B0604020202020204" pitchFamily="34" charset="0"/>
              </a:rPr>
              <a:t>And more!</a:t>
            </a:r>
          </a:p>
        </p:txBody>
      </p:sp>
    </p:spTree>
    <p:extLst>
      <p:ext uri="{BB962C8B-B14F-4D97-AF65-F5344CB8AC3E}">
        <p14:creationId xmlns:p14="http://schemas.microsoft.com/office/powerpoint/2010/main" val="15506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16005"/>
            <a:ext cx="10183091" cy="779464"/>
          </a:xfrm>
        </p:spPr>
        <p:txBody>
          <a:bodyPr>
            <a:normAutofit/>
          </a:bodyPr>
          <a:lstStyle/>
          <a:p>
            <a:r>
              <a:rPr lang="en-US" dirty="0"/>
              <a:t>Closing Prayer</a:t>
            </a:r>
          </a:p>
        </p:txBody>
      </p:sp>
      <p:sp>
        <p:nvSpPr>
          <p:cNvPr id="6" name="Content Placeholder 5">
            <a:extLst>
              <a:ext uri="{FF2B5EF4-FFF2-40B4-BE49-F238E27FC236}">
                <a16:creationId xmlns:a16="http://schemas.microsoft.com/office/drawing/2014/main" id="{EA475CA5-C353-E342-BB85-69F387BAF211}"/>
              </a:ext>
            </a:extLst>
          </p:cNvPr>
          <p:cNvSpPr>
            <a:spLocks noGrp="1"/>
          </p:cNvSpPr>
          <p:nvPr>
            <p:ph idx="1"/>
          </p:nvPr>
        </p:nvSpPr>
        <p:spPr/>
        <p:txBody>
          <a:bodyPr>
            <a:normAutofit/>
          </a:bodyPr>
          <a:lstStyle/>
          <a:p>
            <a:pPr marL="0" indent="0">
              <a:buNone/>
            </a:pPr>
            <a:r>
              <a:rPr lang="en-US" sz="3600" dirty="0"/>
              <a:t>The best I can offer you God is the excellence of my work.  Is this the most important thing I am supposed to be doing?  Am I moving in the right direction?  Am I doing it in a way that pleases you?  My work adds nothing to your blessings, but your blessing means everything to my work. Help me know the difference between blessing and success.  Amen.</a:t>
            </a:r>
          </a:p>
        </p:txBody>
      </p:sp>
      <p:sp>
        <p:nvSpPr>
          <p:cNvPr id="4" name="Text Box 1"/>
          <p:cNvSpPr txBox="1">
            <a:spLocks noChangeArrowheads="1"/>
          </p:cNvSpPr>
          <p:nvPr/>
        </p:nvSpPr>
        <p:spPr bwMode="auto">
          <a:xfrm>
            <a:off x="10050783" y="5574590"/>
            <a:ext cx="1327355" cy="580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8490" tIns="88490" rIns="88490" bIns="88490" numCol="1" anchor="t" anchorCtr="0" compatLnSpc="1">
            <a:prstTxWarp prst="textNoShape">
              <a:avLst/>
            </a:prstTxWarp>
          </a:bodyPr>
          <a:lstStyle>
            <a:lvl1pPr>
              <a:defRPr sz="2400">
                <a:solidFill>
                  <a:schemeClr val="tx1"/>
                </a:solidFill>
                <a:latin typeface="Arial" charset="0"/>
                <a:ea typeface="ＭＳ Ｐゴシック" charset="0"/>
              </a:defRPr>
            </a:lvl1pPr>
            <a:lvl2pPr>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defTabSz="884865" fontAlgn="base">
              <a:spcBef>
                <a:spcPct val="0"/>
              </a:spcBef>
              <a:spcAft>
                <a:spcPct val="0"/>
              </a:spcAft>
            </a:pPr>
            <a:r>
              <a:rPr lang="en-US" sz="1000" i="1">
                <a:latin typeface="Arial" panose="020B0604020202020204" pitchFamily="34" charset="0"/>
                <a:ea typeface="ÇlÇr ñæí©" charset="0"/>
                <a:cs typeface="Arial" panose="020B0604020202020204" pitchFamily="34" charset="0"/>
              </a:rPr>
              <a:t>Richard Kriegbaum </a:t>
            </a:r>
          </a:p>
          <a:p>
            <a:pPr defTabSz="884865" fontAlgn="base">
              <a:spcBef>
                <a:spcPct val="0"/>
              </a:spcBef>
              <a:spcAft>
                <a:spcPct val="0"/>
              </a:spcAft>
            </a:pPr>
            <a:r>
              <a:rPr lang="en-US" sz="1000" i="1" u="sng">
                <a:latin typeface="Arial" panose="020B0604020202020204" pitchFamily="34" charset="0"/>
                <a:ea typeface="ÇlÇr ñæí©" charset="0"/>
                <a:cs typeface="Arial" panose="020B0604020202020204" pitchFamily="34" charset="0"/>
              </a:rPr>
              <a:t>Leadership Prayers</a:t>
            </a:r>
            <a:endParaRPr lang="en-US" i="1">
              <a:latin typeface="Arial" panose="020B0604020202020204" pitchFamily="34" charset="0"/>
              <a:cs typeface="Arial" panose="020B0604020202020204" pitchFamily="34" charset="0"/>
            </a:endParaRPr>
          </a:p>
        </p:txBody>
      </p:sp>
      <p:sp>
        <p:nvSpPr>
          <p:cNvPr id="8" name="TextBox 7"/>
          <p:cNvSpPr txBox="1"/>
          <p:nvPr/>
        </p:nvSpPr>
        <p:spPr>
          <a:xfrm>
            <a:off x="4202617" y="5324547"/>
            <a:ext cx="3862965" cy="628505"/>
          </a:xfrm>
          <a:prstGeom prst="rect">
            <a:avLst/>
          </a:prstGeom>
          <a:noFill/>
          <a:ln w="76200" cmpd="tri">
            <a:solidFill>
              <a:schemeClr val="tx1"/>
            </a:solidFill>
          </a:ln>
        </p:spPr>
        <p:txBody>
          <a:bodyPr wrap="square" rtlCol="0">
            <a:spAutoFit/>
          </a:bodyPr>
          <a:lstStyle/>
          <a:p>
            <a:r>
              <a:rPr lang="en-US" sz="1742" dirty="0"/>
              <a:t>Help me know the difference between success and blessing.</a:t>
            </a:r>
          </a:p>
        </p:txBody>
      </p:sp>
    </p:spTree>
    <p:extLst>
      <p:ext uri="{BB962C8B-B14F-4D97-AF65-F5344CB8AC3E}">
        <p14:creationId xmlns:p14="http://schemas.microsoft.com/office/powerpoint/2010/main" val="26878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Day 2 Opening Prayer</a:t>
            </a:r>
          </a:p>
        </p:txBody>
      </p:sp>
      <p:sp>
        <p:nvSpPr>
          <p:cNvPr id="5" name="Content Placeholder 4">
            <a:extLst>
              <a:ext uri="{FF2B5EF4-FFF2-40B4-BE49-F238E27FC236}">
                <a16:creationId xmlns:a16="http://schemas.microsoft.com/office/drawing/2014/main" id="{D5BB0DF0-A552-F01B-0A3C-0D17FB86704D}"/>
              </a:ext>
            </a:extLst>
          </p:cNvPr>
          <p:cNvSpPr>
            <a:spLocks noGrp="1"/>
          </p:cNvSpPr>
          <p:nvPr>
            <p:ph idx="1"/>
          </p:nvPr>
        </p:nvSpPr>
        <p:spPr/>
        <p:txBody>
          <a:bodyPr>
            <a:normAutofit fontScale="77500" lnSpcReduction="20000"/>
          </a:bodyPr>
          <a:lstStyle/>
          <a:p>
            <a:r>
              <a:rPr lang="en-US" sz="2800" dirty="0"/>
              <a:t>Leader: The Vincentian servant leader cultivates a deep commitment to listening intently to others and seeks to identify the will of the group and helps to clarify that will in the context of the Vincentian value structure and Rule.  And so we pray:</a:t>
            </a:r>
          </a:p>
          <a:p>
            <a:endParaRPr lang="en-US" sz="2800" dirty="0"/>
          </a:p>
          <a:p>
            <a:r>
              <a:rPr lang="en-US" sz="2800" dirty="0"/>
              <a:t>Alternate Sides:</a:t>
            </a:r>
          </a:p>
          <a:p>
            <a:pPr marL="331824" indent="-331824">
              <a:buFontTx/>
              <a:buChar char="-"/>
            </a:pPr>
            <a:r>
              <a:rPr lang="en-US" sz="2800" dirty="0"/>
              <a:t>It seems like nothing happens silently among us, God; everything requires words.  My leading seems to be mostly words: the words that I hear or read and the words that I speak or write.</a:t>
            </a:r>
          </a:p>
          <a:p>
            <a:pPr marL="331824" indent="-331824">
              <a:buFontTx/>
              <a:buChar char="-"/>
            </a:pPr>
            <a:r>
              <a:rPr lang="en-US" sz="2800" dirty="0"/>
              <a:t>To do things differently, we need ideas, and the ideas need just the right words.  Oh Lord, give each of us the good words and the good listening we need as servant leaders.</a:t>
            </a:r>
          </a:p>
          <a:p>
            <a:pPr marL="331824" indent="-331824">
              <a:buFontTx/>
              <a:buChar char="-"/>
            </a:pPr>
            <a:r>
              <a:rPr lang="en-US" sz="2800" dirty="0"/>
              <a:t>Help me listen to your Spirit so I will be able to listen to the unspoken messages people bring to me.  Make me genuinely accessible.  People come with their words, but they hope I will hear their hearts. </a:t>
            </a:r>
          </a:p>
        </p:txBody>
      </p:sp>
    </p:spTree>
    <p:extLst>
      <p:ext uri="{BB962C8B-B14F-4D97-AF65-F5344CB8AC3E}">
        <p14:creationId xmlns:p14="http://schemas.microsoft.com/office/powerpoint/2010/main" val="303932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continued</a:t>
            </a:r>
          </a:p>
        </p:txBody>
      </p:sp>
      <p:sp>
        <p:nvSpPr>
          <p:cNvPr id="5" name="Content Placeholder 4">
            <a:extLst>
              <a:ext uri="{FF2B5EF4-FFF2-40B4-BE49-F238E27FC236}">
                <a16:creationId xmlns:a16="http://schemas.microsoft.com/office/drawing/2014/main" id="{41A58839-ED89-3AD1-CDDE-2CCD04373C7B}"/>
              </a:ext>
            </a:extLst>
          </p:cNvPr>
          <p:cNvSpPr>
            <a:spLocks noGrp="1"/>
          </p:cNvSpPr>
          <p:nvPr>
            <p:ph idx="1"/>
          </p:nvPr>
        </p:nvSpPr>
        <p:spPr>
          <a:xfrm>
            <a:off x="263912" y="1587191"/>
            <a:ext cx="11049000" cy="4553057"/>
          </a:xfrm>
        </p:spPr>
        <p:txBody>
          <a:bodyPr>
            <a:normAutofit fontScale="77500" lnSpcReduction="20000"/>
          </a:bodyPr>
          <a:lstStyle/>
          <a:p>
            <a:pPr marL="457200" lvl="1" indent="0">
              <a:buNone/>
            </a:pPr>
            <a:r>
              <a:rPr lang="en-US" dirty="0"/>
              <a:t>- Whether they speak or write, teach me how to be truly quiet inside and actively listen.  I want to really listen and understand their hearts.  Help me open my mind and heart.  I cannot be a good servant leader if I cannot listen well.</a:t>
            </a:r>
          </a:p>
          <a:p>
            <a:endParaRPr lang="en-US" sz="2800" dirty="0"/>
          </a:p>
          <a:p>
            <a:pPr marL="0" indent="0">
              <a:buNone/>
            </a:pPr>
            <a:r>
              <a:rPr lang="en-US" sz="2800" dirty="0"/>
              <a:t>Together:</a:t>
            </a:r>
          </a:p>
          <a:p>
            <a:r>
              <a:rPr lang="en-US" sz="2800" dirty="0"/>
              <a:t>I want my words for others to be your words for me. I need your Spirit to shape my thoughts so that when I express who I am as a servant leader, I will be your servant doing your work with your words.  Speak to me, and speak through me.  Let me listen to the words of their spirits.  And let me speak words from your Spirit.  Amen</a:t>
            </a:r>
          </a:p>
          <a:p>
            <a:endParaRPr lang="en-US" sz="2800" dirty="0"/>
          </a:p>
          <a:p>
            <a:endParaRPr lang="en-US" sz="2800" dirty="0"/>
          </a:p>
          <a:p>
            <a:endParaRPr lang="en-US" sz="2800" dirty="0"/>
          </a:p>
          <a:p>
            <a:pPr marL="0" indent="0" algn="r">
              <a:buNone/>
            </a:pPr>
            <a:r>
              <a:rPr lang="en-US" sz="2600" i="1" dirty="0"/>
              <a:t>Sr. Kieran Kneaves, adapted</a:t>
            </a:r>
          </a:p>
        </p:txBody>
      </p:sp>
    </p:spTree>
    <p:extLst>
      <p:ext uri="{BB962C8B-B14F-4D97-AF65-F5344CB8AC3E}">
        <p14:creationId xmlns:p14="http://schemas.microsoft.com/office/powerpoint/2010/main" val="151424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sz="2710" dirty="0"/>
              <a:t>Part 1 – Introduction</a:t>
            </a:r>
            <a:endParaRPr lang="en-US" altLang="en-US" sz="4258" dirty="0"/>
          </a:p>
        </p:txBody>
      </p:sp>
      <p:sp>
        <p:nvSpPr>
          <p:cNvPr id="297987" name="Rectangle 3"/>
          <p:cNvSpPr>
            <a:spLocks noGrp="1" noChangeArrowheads="1"/>
          </p:cNvSpPr>
          <p:nvPr>
            <p:ph idx="1"/>
          </p:nvPr>
        </p:nvSpPr>
        <p:spPr/>
        <p:txBody>
          <a:bodyPr>
            <a:normAutofit lnSpcReduction="10000"/>
          </a:bodyPr>
          <a:lstStyle/>
          <a:p>
            <a:pPr>
              <a:defRPr/>
            </a:pPr>
            <a:r>
              <a:rPr lang="en-US" dirty="0"/>
              <a:t>What: Partially spiritual formation, partially intellectual formation</a:t>
            </a:r>
          </a:p>
          <a:p>
            <a:pPr>
              <a:defRPr/>
            </a:pPr>
            <a:r>
              <a:rPr lang="en-US" dirty="0"/>
              <a:t>Who: Usually the leader of this formation team</a:t>
            </a:r>
          </a:p>
          <a:p>
            <a:pPr>
              <a:defRPr/>
            </a:pPr>
            <a:r>
              <a:rPr lang="en-US" altLang="en-US" dirty="0"/>
              <a:t>2020 intro is meant to be dramatic </a:t>
            </a:r>
          </a:p>
          <a:p>
            <a:pPr>
              <a:defRPr/>
            </a:pPr>
            <a:r>
              <a:rPr lang="en-US" altLang="en-US" dirty="0"/>
              <a:t>Opening prayer is in the section</a:t>
            </a:r>
          </a:p>
          <a:p>
            <a:pPr>
              <a:defRPr/>
            </a:pPr>
            <a:r>
              <a:rPr lang="en-US" altLang="en-US" dirty="0"/>
              <a:t>Don’t try to cover the entire mission statement – touch on the parts which speak to you.</a:t>
            </a:r>
          </a:p>
          <a:p>
            <a:pPr>
              <a:defRPr/>
            </a:pPr>
            <a:r>
              <a:rPr lang="en-US" altLang="en-US" dirty="0"/>
              <a:t>“The Society” video has been shortened</a:t>
            </a:r>
          </a:p>
          <a:p>
            <a:pPr lvl="1">
              <a:defRPr/>
            </a:pPr>
            <a:r>
              <a:rPr lang="en-US" altLang="en-US" dirty="0"/>
              <a:t>Removed the outdated strategic plan</a:t>
            </a:r>
          </a:p>
          <a:p>
            <a:pPr lvl="1">
              <a:defRPr/>
            </a:pPr>
            <a:r>
              <a:rPr lang="en-US" altLang="en-US" dirty="0"/>
              <a:t>Couldn’t remove outdated numbers</a:t>
            </a:r>
            <a:endParaRPr lang="en-US" altLang="en-US" sz="1935" dirty="0"/>
          </a:p>
        </p:txBody>
      </p:sp>
      <p:sp>
        <p:nvSpPr>
          <p:cNvPr id="4" name="TextBox 3"/>
          <p:cNvSpPr txBox="1"/>
          <p:nvPr/>
        </p:nvSpPr>
        <p:spPr>
          <a:xfrm>
            <a:off x="2820924" y="5465683"/>
            <a:ext cx="8837676" cy="628505"/>
          </a:xfrm>
          <a:prstGeom prst="rect">
            <a:avLst/>
          </a:prstGeom>
          <a:noFill/>
        </p:spPr>
        <p:txBody>
          <a:bodyPr wrap="square" rtlCol="0">
            <a:spAutoFit/>
          </a:bodyPr>
          <a:lstStyle/>
          <a:p>
            <a:pPr algn="r"/>
            <a:r>
              <a:rPr lang="en-US" altLang="en-US" sz="1742" dirty="0"/>
              <a:t>In Formator’s Guide, see IV.A. “Starting the Day” pg. 27 </a:t>
            </a:r>
            <a:br>
              <a:rPr lang="en-US" altLang="en-US" sz="1742" dirty="0"/>
            </a:br>
            <a:r>
              <a:rPr lang="en-US" altLang="en-US" sz="1742" dirty="0"/>
              <a:t>and VIII.A. “Part 1: Introduction”  pg. 38</a:t>
            </a:r>
            <a:endParaRPr lang="en-US" sz="2710" dirty="0"/>
          </a:p>
        </p:txBody>
      </p:sp>
    </p:spTree>
    <p:extLst>
      <p:ext uri="{BB962C8B-B14F-4D97-AF65-F5344CB8AC3E}">
        <p14:creationId xmlns:p14="http://schemas.microsoft.com/office/powerpoint/2010/main" val="406792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First Small Group Discussion</a:t>
            </a:r>
          </a:p>
        </p:txBody>
      </p:sp>
      <p:sp>
        <p:nvSpPr>
          <p:cNvPr id="3" name="Content Placeholder 2"/>
          <p:cNvSpPr>
            <a:spLocks noGrp="1"/>
          </p:cNvSpPr>
          <p:nvPr>
            <p:ph idx="1"/>
          </p:nvPr>
        </p:nvSpPr>
        <p:spPr/>
        <p:txBody>
          <a:bodyPr>
            <a:normAutofit/>
          </a:bodyPr>
          <a:lstStyle/>
          <a:p>
            <a:r>
              <a:rPr lang="en-US" altLang="en-US" sz="3097" dirty="0"/>
              <a:t>Counting off:  </a:t>
            </a:r>
          </a:p>
          <a:p>
            <a:pPr lvl="1"/>
            <a:r>
              <a:rPr lang="en-US" altLang="en-US" sz="2710" dirty="0"/>
              <a:t>Count participants present</a:t>
            </a:r>
          </a:p>
          <a:p>
            <a:pPr lvl="1"/>
            <a:r>
              <a:rPr lang="en-US" altLang="en-US" sz="2710" dirty="0"/>
              <a:t>Divide by 4 or 5</a:t>
            </a:r>
          </a:p>
          <a:p>
            <a:pPr lvl="1"/>
            <a:r>
              <a:rPr lang="en-US" altLang="en-US" sz="2710" dirty="0"/>
              <a:t>Everyone counts off to that number</a:t>
            </a:r>
          </a:p>
          <a:p>
            <a:pPr lvl="1"/>
            <a:r>
              <a:rPr lang="en-US" altLang="en-US" sz="2710" dirty="0"/>
              <a:t>Ask everyone to move permanently to their table </a:t>
            </a:r>
            <a:br>
              <a:rPr lang="en-US" altLang="en-US" sz="2710" dirty="0"/>
            </a:br>
            <a:r>
              <a:rPr lang="en-US" altLang="en-US" sz="2710" dirty="0"/>
              <a:t>(make exceptions for those with mobility issues)</a:t>
            </a:r>
          </a:p>
          <a:p>
            <a:r>
              <a:rPr lang="en-US" altLang="en-US" sz="3097" dirty="0"/>
              <a:t>Discussion often becomes “getting to know you”</a:t>
            </a:r>
          </a:p>
          <a:p>
            <a:pPr lvl="1"/>
            <a:r>
              <a:rPr lang="en-US" altLang="en-US" sz="2710" dirty="0"/>
              <a:t>Fine in this first discussion period</a:t>
            </a:r>
          </a:p>
          <a:p>
            <a:pPr lvl="1"/>
            <a:r>
              <a:rPr lang="en-US" altLang="en-US" sz="2710" dirty="0"/>
              <a:t>Later, remind people to stay on topic</a:t>
            </a:r>
          </a:p>
          <a:p>
            <a:endParaRPr lang="en-US" dirty="0"/>
          </a:p>
        </p:txBody>
      </p:sp>
      <p:sp>
        <p:nvSpPr>
          <p:cNvPr id="5" name="TextBox 4"/>
          <p:cNvSpPr txBox="1"/>
          <p:nvPr/>
        </p:nvSpPr>
        <p:spPr>
          <a:xfrm>
            <a:off x="4001899" y="5531428"/>
            <a:ext cx="7990484" cy="685051"/>
          </a:xfrm>
          <a:prstGeom prst="rect">
            <a:avLst/>
          </a:prstGeom>
          <a:noFill/>
        </p:spPr>
        <p:txBody>
          <a:bodyPr wrap="square" rtlCol="0">
            <a:spAutoFit/>
          </a:bodyPr>
          <a:lstStyle/>
          <a:p>
            <a:pPr algn="r"/>
            <a:r>
              <a:rPr lang="en-US" altLang="en-US" sz="1935" dirty="0"/>
              <a:t>In Formator’s Guide, see IV.B. “Guided Discussions”.  Pg 28</a:t>
            </a:r>
          </a:p>
          <a:p>
            <a:pPr algn="r"/>
            <a:r>
              <a:rPr lang="en-US" sz="1935" dirty="0"/>
              <a:t>Also see Orientation Checklist.</a:t>
            </a:r>
            <a:endParaRPr lang="en-US" sz="1742" dirty="0"/>
          </a:p>
        </p:txBody>
      </p:sp>
    </p:spTree>
    <p:extLst>
      <p:ext uri="{BB962C8B-B14F-4D97-AF65-F5344CB8AC3E}">
        <p14:creationId xmlns:p14="http://schemas.microsoft.com/office/powerpoint/2010/main" val="40024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Autofit/>
          </a:bodyPr>
          <a:lstStyle/>
          <a:p>
            <a:r>
              <a:rPr lang="en-US" sz="3000" dirty="0"/>
              <a:t>Part 2 – The Story of the Society of St. Vincent de Paul</a:t>
            </a:r>
            <a:endParaRPr lang="en-US" altLang="en-US" sz="3000" dirty="0"/>
          </a:p>
        </p:txBody>
      </p:sp>
      <p:sp>
        <p:nvSpPr>
          <p:cNvPr id="297987" name="Rectangle 3"/>
          <p:cNvSpPr>
            <a:spLocks noGrp="1" noChangeArrowheads="1"/>
          </p:cNvSpPr>
          <p:nvPr>
            <p:ph idx="1"/>
          </p:nvPr>
        </p:nvSpPr>
        <p:spPr/>
        <p:txBody>
          <a:bodyPr>
            <a:normAutofit fontScale="92500" lnSpcReduction="10000"/>
          </a:bodyPr>
          <a:lstStyle/>
          <a:p>
            <a:pPr>
              <a:lnSpc>
                <a:spcPct val="100000"/>
              </a:lnSpc>
              <a:defRPr/>
            </a:pPr>
            <a:r>
              <a:rPr lang="en-US" dirty="0"/>
              <a:t>What: Formation</a:t>
            </a:r>
          </a:p>
          <a:p>
            <a:pPr>
              <a:lnSpc>
                <a:spcPct val="100000"/>
              </a:lnSpc>
              <a:defRPr/>
            </a:pPr>
            <a:r>
              <a:rPr lang="en-US" dirty="0"/>
              <a:t>Who: your liveliest presenter.</a:t>
            </a:r>
          </a:p>
          <a:p>
            <a:pPr>
              <a:lnSpc>
                <a:spcPct val="100000"/>
              </a:lnSpc>
              <a:defRPr/>
            </a:pPr>
            <a:r>
              <a:rPr lang="en-US" dirty="0"/>
              <a:t>Read your sources, especially for the stories:</a:t>
            </a:r>
          </a:p>
          <a:p>
            <a:pPr lvl="1">
              <a:spcBef>
                <a:spcPts val="968"/>
              </a:spcBef>
              <a:defRPr/>
            </a:pPr>
            <a:r>
              <a:rPr lang="en-US" dirty="0"/>
              <a:t>Vincent’s conversion: </a:t>
            </a:r>
            <a:r>
              <a:rPr lang="en-US" b="1" dirty="0"/>
              <a:t>Serving in Hope Module I – Our Vincentian Vocation. Section 3, p. 22.</a:t>
            </a:r>
            <a:endParaRPr lang="en-US" dirty="0"/>
          </a:p>
          <a:p>
            <a:pPr lvl="1">
              <a:spcBef>
                <a:spcPts val="968"/>
              </a:spcBef>
              <a:defRPr/>
            </a:pPr>
            <a:r>
              <a:rPr lang="en-US" dirty="0"/>
              <a:t>Founding of the Society – Manual, p 83 or </a:t>
            </a:r>
            <a:r>
              <a:rPr lang="en-US" i="1" dirty="0"/>
              <a:t>Apostle in a Top Hat</a:t>
            </a:r>
            <a:r>
              <a:rPr lang="en-US" dirty="0"/>
              <a:t>.</a:t>
            </a:r>
          </a:p>
          <a:p>
            <a:pPr lvl="1">
              <a:spcBef>
                <a:spcPts val="968"/>
              </a:spcBef>
              <a:defRPr/>
            </a:pPr>
            <a:r>
              <a:rPr lang="en-US" dirty="0"/>
              <a:t>Sister Rosalie.  </a:t>
            </a:r>
            <a:r>
              <a:rPr lang="en-US" b="1" dirty="0"/>
              <a:t>Manual p. 87</a:t>
            </a:r>
            <a:r>
              <a:rPr lang="en-US" dirty="0"/>
              <a:t>.</a:t>
            </a:r>
          </a:p>
          <a:p>
            <a:pPr>
              <a:lnSpc>
                <a:spcPct val="100000"/>
              </a:lnSpc>
              <a:defRPr/>
            </a:pPr>
            <a:r>
              <a:rPr lang="en-US" dirty="0"/>
              <a:t>Choose which parts to give as a story. </a:t>
            </a:r>
          </a:p>
          <a:p>
            <a:pPr>
              <a:lnSpc>
                <a:spcPct val="100000"/>
              </a:lnSpc>
              <a:defRPr/>
            </a:pPr>
            <a:r>
              <a:rPr lang="en-US" dirty="0"/>
              <a:t>Play the “French Pronunciations” video to hear how the French names should sound. </a:t>
            </a:r>
            <a:endParaRPr lang="en-US" dirty="0">
              <a:solidFill>
                <a:srgbClr val="FF0000"/>
              </a:solidFill>
            </a:endParaRPr>
          </a:p>
          <a:p>
            <a:pPr>
              <a:lnSpc>
                <a:spcPct val="100000"/>
              </a:lnSpc>
              <a:defRPr/>
            </a:pPr>
            <a:endParaRPr lang="en-US" dirty="0"/>
          </a:p>
          <a:p>
            <a:pPr>
              <a:lnSpc>
                <a:spcPct val="80000"/>
              </a:lnSpc>
              <a:spcBef>
                <a:spcPct val="130000"/>
              </a:spcBef>
              <a:defRPr/>
            </a:pPr>
            <a:endParaRPr lang="en-US" sz="1935" i="1" dirty="0"/>
          </a:p>
        </p:txBody>
      </p:sp>
      <p:sp>
        <p:nvSpPr>
          <p:cNvPr id="4" name="TextBox 3"/>
          <p:cNvSpPr txBox="1"/>
          <p:nvPr/>
        </p:nvSpPr>
        <p:spPr>
          <a:xfrm>
            <a:off x="3379883" y="5693744"/>
            <a:ext cx="8278717" cy="360420"/>
          </a:xfrm>
          <a:prstGeom prst="rect">
            <a:avLst/>
          </a:prstGeom>
          <a:noFill/>
        </p:spPr>
        <p:txBody>
          <a:bodyPr wrap="square" rtlCol="0">
            <a:spAutoFit/>
          </a:bodyPr>
          <a:lstStyle/>
          <a:p>
            <a:pPr algn="r"/>
            <a:r>
              <a:rPr lang="en-US" altLang="en-US" sz="1742" dirty="0"/>
              <a:t>In Formator’s Guide, see VIII.B pg. 39 “Part 2: The Story” </a:t>
            </a:r>
            <a:endParaRPr lang="en-US" sz="2710" dirty="0"/>
          </a:p>
        </p:txBody>
      </p:sp>
    </p:spTree>
    <p:extLst>
      <p:ext uri="{BB962C8B-B14F-4D97-AF65-F5344CB8AC3E}">
        <p14:creationId xmlns:p14="http://schemas.microsoft.com/office/powerpoint/2010/main" val="284144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sample story</a:t>
            </a:r>
          </a:p>
        </p:txBody>
      </p:sp>
      <p:sp>
        <p:nvSpPr>
          <p:cNvPr id="3" name="Content Placeholder 2"/>
          <p:cNvSpPr>
            <a:spLocks noGrp="1"/>
          </p:cNvSpPr>
          <p:nvPr>
            <p:ph idx="1"/>
          </p:nvPr>
        </p:nvSpPr>
        <p:spPr/>
        <p:txBody>
          <a:bodyPr/>
          <a:lstStyle/>
          <a:p>
            <a:r>
              <a:rPr lang="en-US" dirty="0"/>
              <a:t>We have a great story!</a:t>
            </a:r>
          </a:p>
          <a:p>
            <a:r>
              <a:rPr lang="en-US" dirty="0"/>
              <a:t>There are two stories in the Formator’s Guide as examples </a:t>
            </a:r>
            <a:r>
              <a:rPr lang="mr-IN" dirty="0"/>
              <a:t>–</a:t>
            </a:r>
            <a:r>
              <a:rPr lang="en-US" dirty="0"/>
              <a:t> pages 40 - 41</a:t>
            </a:r>
          </a:p>
          <a:p>
            <a:endParaRPr lang="en-US" dirty="0"/>
          </a:p>
          <a:p>
            <a:r>
              <a:rPr lang="en-US" dirty="0"/>
              <a:t>Make the story your own</a:t>
            </a:r>
          </a:p>
          <a:p>
            <a:endParaRPr lang="en-US" dirty="0"/>
          </a:p>
          <a:p>
            <a:r>
              <a:rPr lang="en-US" dirty="0"/>
              <a:t>This is how I tell the story of…</a:t>
            </a:r>
          </a:p>
        </p:txBody>
      </p:sp>
    </p:spTree>
    <p:extLst>
      <p:ext uri="{BB962C8B-B14F-4D97-AF65-F5344CB8AC3E}">
        <p14:creationId xmlns:p14="http://schemas.microsoft.com/office/powerpoint/2010/main" val="405003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a:bodyPr>
          <a:lstStyle/>
          <a:p>
            <a:pPr>
              <a:lnSpc>
                <a:spcPct val="80000"/>
              </a:lnSpc>
              <a:spcBef>
                <a:spcPct val="130000"/>
              </a:spcBef>
              <a:defRPr/>
            </a:pPr>
            <a:r>
              <a:rPr lang="en-US" sz="4000" dirty="0"/>
              <a:t>Part 3 – The Gift of Vincentian Spirituality</a:t>
            </a:r>
          </a:p>
        </p:txBody>
      </p:sp>
      <p:sp>
        <p:nvSpPr>
          <p:cNvPr id="310275" name="Rectangle 3"/>
          <p:cNvSpPr>
            <a:spLocks noGrp="1" noChangeArrowheads="1"/>
          </p:cNvSpPr>
          <p:nvPr>
            <p:ph idx="1"/>
          </p:nvPr>
        </p:nvSpPr>
        <p:spPr/>
        <p:txBody>
          <a:bodyPr/>
          <a:lstStyle/>
          <a:p>
            <a:pPr>
              <a:defRPr/>
            </a:pPr>
            <a:r>
              <a:rPr lang="en-US" altLang="en-US" dirty="0"/>
              <a:t>What: Formation</a:t>
            </a:r>
          </a:p>
          <a:p>
            <a:pPr>
              <a:defRPr/>
            </a:pPr>
            <a:r>
              <a:rPr lang="en-US" altLang="en-US" dirty="0"/>
              <a:t>Who: Someone who is passionate on this topic and is comfortable sharing their own </a:t>
            </a:r>
            <a:r>
              <a:rPr lang="en-US" altLang="en-US" dirty="0">
                <a:solidFill>
                  <a:schemeClr val="tx1"/>
                </a:solidFill>
              </a:rPr>
              <a:t>Vincentian </a:t>
            </a:r>
            <a:r>
              <a:rPr lang="en-US" altLang="en-US" dirty="0"/>
              <a:t>spirituality. </a:t>
            </a:r>
            <a:endParaRPr lang="en-US" sz="3097" dirty="0">
              <a:effectLst>
                <a:outerShdw blurRad="38100" dist="38100" dir="2700000" algn="tl">
                  <a:srgbClr val="000000"/>
                </a:outerShdw>
              </a:effectLst>
            </a:endParaRPr>
          </a:p>
          <a:p>
            <a:pPr>
              <a:defRPr/>
            </a:pPr>
            <a:r>
              <a:rPr lang="en-US" altLang="en-US" dirty="0"/>
              <a:t>This section is crucial – give it the time and care that it deserves.</a:t>
            </a:r>
          </a:p>
          <a:p>
            <a:pPr>
              <a:defRPr/>
            </a:pPr>
            <a:r>
              <a:rPr lang="en-US" altLang="en-US" dirty="0"/>
              <a:t>The concept of the Society as a SPIRITUAL group will be new to some attendees.  </a:t>
            </a:r>
          </a:p>
          <a:p>
            <a:pPr>
              <a:defRPr/>
            </a:pPr>
            <a:endParaRPr lang="en-US" altLang="en-US" dirty="0"/>
          </a:p>
          <a:p>
            <a:pPr>
              <a:lnSpc>
                <a:spcPct val="80000"/>
              </a:lnSpc>
              <a:spcBef>
                <a:spcPct val="130000"/>
              </a:spcBef>
              <a:defRPr/>
            </a:pPr>
            <a:endParaRPr lang="en-US" sz="2710" i="1" dirty="0">
              <a:effectLst>
                <a:outerShdw blurRad="38100" dist="38100" dir="2700000" algn="tl">
                  <a:srgbClr val="000000"/>
                </a:outerShdw>
              </a:effectLst>
            </a:endParaRPr>
          </a:p>
          <a:p>
            <a:pPr marL="0" indent="0">
              <a:lnSpc>
                <a:spcPct val="8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812490" y="5411837"/>
            <a:ext cx="7607016" cy="360420"/>
          </a:xfrm>
          <a:prstGeom prst="rect">
            <a:avLst/>
          </a:prstGeom>
          <a:noFill/>
        </p:spPr>
        <p:txBody>
          <a:bodyPr wrap="square" rtlCol="0">
            <a:spAutoFit/>
          </a:bodyPr>
          <a:lstStyle/>
          <a:p>
            <a:pPr algn="r"/>
            <a:r>
              <a:rPr lang="en-US" altLang="en-US" sz="1742" dirty="0"/>
              <a:t>In Formator’s Guide, see VIII C “Spirituality” pg. 41 </a:t>
            </a:r>
            <a:endParaRPr lang="en-US" sz="2710" dirty="0"/>
          </a:p>
        </p:txBody>
      </p:sp>
    </p:spTree>
    <p:extLst>
      <p:ext uri="{BB962C8B-B14F-4D97-AF65-F5344CB8AC3E}">
        <p14:creationId xmlns:p14="http://schemas.microsoft.com/office/powerpoint/2010/main" val="109127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altLang="en-US" dirty="0"/>
              <a:t>Part 4: Conference Life</a:t>
            </a:r>
          </a:p>
        </p:txBody>
      </p:sp>
      <p:sp>
        <p:nvSpPr>
          <p:cNvPr id="311299" name="Rectangle 3"/>
          <p:cNvSpPr>
            <a:spLocks noGrp="1" noChangeArrowheads="1"/>
          </p:cNvSpPr>
          <p:nvPr>
            <p:ph idx="1"/>
          </p:nvPr>
        </p:nvSpPr>
        <p:spPr/>
        <p:txBody>
          <a:bodyPr>
            <a:normAutofit/>
          </a:bodyPr>
          <a:lstStyle/>
          <a:p>
            <a:pPr>
              <a:defRPr/>
            </a:pPr>
            <a:r>
              <a:rPr lang="en-US" altLang="en-US" dirty="0"/>
              <a:t>What: Mostly training</a:t>
            </a:r>
          </a:p>
          <a:p>
            <a:pPr>
              <a:defRPr/>
            </a:pPr>
            <a:r>
              <a:rPr lang="en-US" altLang="en-US" dirty="0"/>
              <a:t>Who: A current or former Conference President is nice </a:t>
            </a:r>
          </a:p>
          <a:p>
            <a:pPr marL="221216" lvl="1">
              <a:spcBef>
                <a:spcPts val="968"/>
              </a:spcBef>
              <a:defRPr/>
            </a:pPr>
            <a:r>
              <a:rPr lang="en-US" sz="2710" dirty="0"/>
              <a:t>Members </a:t>
            </a:r>
            <a:r>
              <a:rPr lang="en-US" sz="2710" i="1" u="sng" dirty="0"/>
              <a:t>are</a:t>
            </a:r>
            <a:r>
              <a:rPr lang="en-US" sz="2710" dirty="0"/>
              <a:t> the Conference.  They need to know:</a:t>
            </a:r>
          </a:p>
          <a:p>
            <a:pPr marL="663649" lvl="2">
              <a:spcBef>
                <a:spcPts val="968"/>
              </a:spcBef>
              <a:defRPr/>
            </a:pPr>
            <a:r>
              <a:rPr lang="en-US" sz="2322" dirty="0"/>
              <a:t>Why we do what we do: essential elements and principles</a:t>
            </a:r>
          </a:p>
          <a:p>
            <a:pPr marL="663649" lvl="2">
              <a:spcBef>
                <a:spcPts val="968"/>
              </a:spcBef>
              <a:defRPr/>
            </a:pPr>
            <a:r>
              <a:rPr lang="en-US" sz="2322" dirty="0"/>
              <a:t>Rules &amp; guidelines – even the ones they’re not following.</a:t>
            </a:r>
          </a:p>
          <a:p>
            <a:pPr marL="663649" lvl="2">
              <a:spcBef>
                <a:spcPts val="968"/>
              </a:spcBef>
              <a:defRPr/>
            </a:pPr>
            <a:r>
              <a:rPr lang="en-US" sz="2322" dirty="0"/>
              <a:t>Accountability to avoid legal and tax problems.</a:t>
            </a:r>
          </a:p>
          <a:p>
            <a:pPr marL="663649" lvl="2">
              <a:spcBef>
                <a:spcPts val="968"/>
              </a:spcBef>
              <a:defRPr/>
            </a:pPr>
            <a:r>
              <a:rPr lang="en-US" sz="2322" dirty="0"/>
              <a:t>Recruiting is everybody’s job.</a:t>
            </a:r>
          </a:p>
          <a:p>
            <a:pPr marL="221216" lvl="1">
              <a:spcBef>
                <a:spcPts val="968"/>
              </a:spcBef>
              <a:defRPr/>
            </a:pPr>
            <a:r>
              <a:rPr lang="en-US" sz="2710" dirty="0"/>
              <a:t>This is a key section for new and revitalizing Conferences.</a:t>
            </a:r>
          </a:p>
          <a:p>
            <a:pPr>
              <a:defRPr/>
            </a:pPr>
            <a:endParaRPr lang="en-US" sz="2710" dirty="0"/>
          </a:p>
        </p:txBody>
      </p:sp>
      <p:sp>
        <p:nvSpPr>
          <p:cNvPr id="4" name="TextBox 3"/>
          <p:cNvSpPr txBox="1"/>
          <p:nvPr/>
        </p:nvSpPr>
        <p:spPr>
          <a:xfrm>
            <a:off x="3338711" y="5553144"/>
            <a:ext cx="8165866" cy="360420"/>
          </a:xfrm>
          <a:prstGeom prst="rect">
            <a:avLst/>
          </a:prstGeom>
          <a:noFill/>
        </p:spPr>
        <p:txBody>
          <a:bodyPr wrap="square" rtlCol="0">
            <a:spAutoFit/>
          </a:bodyPr>
          <a:lstStyle/>
          <a:p>
            <a:pPr algn="r"/>
            <a:r>
              <a:rPr lang="en-US" altLang="en-US" sz="1742" dirty="0"/>
              <a:t>In Formator’s Guide, see VIII.D. “Conference Life”  </a:t>
            </a:r>
            <a:r>
              <a:rPr lang="en-US" altLang="en-US" sz="1742" dirty="0" err="1"/>
              <a:t>pg</a:t>
            </a:r>
            <a:r>
              <a:rPr lang="en-US" altLang="en-US" sz="1742" dirty="0"/>
              <a:t> 41 </a:t>
            </a:r>
            <a:endParaRPr lang="en-US" sz="2710" dirty="0"/>
          </a:p>
        </p:txBody>
      </p:sp>
    </p:spTree>
    <p:extLst>
      <p:ext uri="{BB962C8B-B14F-4D97-AF65-F5344CB8AC3E}">
        <p14:creationId xmlns:p14="http://schemas.microsoft.com/office/powerpoint/2010/main" val="42437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en-US" altLang="en-US" dirty="0"/>
              <a:t>Part 5: Council Life</a:t>
            </a:r>
          </a:p>
        </p:txBody>
      </p:sp>
      <p:sp>
        <p:nvSpPr>
          <p:cNvPr id="310275" name="Rectangle 3"/>
          <p:cNvSpPr>
            <a:spLocks noGrp="1" noChangeArrowheads="1"/>
          </p:cNvSpPr>
          <p:nvPr>
            <p:ph idx="1"/>
          </p:nvPr>
        </p:nvSpPr>
        <p:spPr/>
        <p:txBody>
          <a:bodyPr>
            <a:normAutofit/>
          </a:bodyPr>
          <a:lstStyle/>
          <a:p>
            <a:pPr>
              <a:lnSpc>
                <a:spcPct val="110000"/>
              </a:lnSpc>
              <a:defRPr/>
            </a:pPr>
            <a:r>
              <a:rPr lang="en-US" altLang="en-US" dirty="0"/>
              <a:t>What: Mostly training.</a:t>
            </a:r>
          </a:p>
          <a:p>
            <a:pPr>
              <a:lnSpc>
                <a:spcPct val="110000"/>
              </a:lnSpc>
              <a:defRPr/>
            </a:pPr>
            <a:r>
              <a:rPr lang="en-US" altLang="en-US" dirty="0"/>
              <a:t>Who: A current or former Conference or Council president if possible.</a:t>
            </a:r>
          </a:p>
          <a:p>
            <a:pPr>
              <a:lnSpc>
                <a:spcPct val="110000"/>
              </a:lnSpc>
              <a:spcBef>
                <a:spcPts val="968"/>
              </a:spcBef>
              <a:defRPr/>
            </a:pPr>
            <a:r>
              <a:rPr lang="en-US" altLang="en-US" dirty="0"/>
              <a:t>If possible, add a slide showing your own Council. </a:t>
            </a:r>
          </a:p>
          <a:p>
            <a:pPr>
              <a:lnSpc>
                <a:spcPct val="110000"/>
              </a:lnSpc>
              <a:spcBef>
                <a:spcPts val="968"/>
              </a:spcBef>
              <a:defRPr/>
            </a:pPr>
            <a:r>
              <a:rPr lang="en-US" altLang="en-US" dirty="0"/>
              <a:t>See speaker notes and Formator’s Guide for questions which often come up in this section.</a:t>
            </a:r>
          </a:p>
          <a:p>
            <a:pPr>
              <a:lnSpc>
                <a:spcPct val="110000"/>
              </a:lnSpc>
              <a:defRPr/>
            </a:pPr>
            <a:r>
              <a:rPr lang="en-US" altLang="en-US" dirty="0"/>
              <a:t>Read the “Cultural Change” handout before giving this section.</a:t>
            </a:r>
          </a:p>
          <a:p>
            <a:pPr>
              <a:lnSpc>
                <a:spcPct val="110000"/>
              </a:lnSpc>
              <a:spcBef>
                <a:spcPts val="968"/>
              </a:spcBef>
              <a:defRPr/>
            </a:pPr>
            <a:endParaRPr lang="en-US" altLang="en-US" sz="2322" dirty="0"/>
          </a:p>
          <a:p>
            <a:pPr marL="0" indent="0">
              <a:lnSpc>
                <a:spcPct val="110000"/>
              </a:lnSpc>
              <a:spcBef>
                <a:spcPct val="130000"/>
              </a:spcBef>
              <a:buNone/>
              <a:defRPr/>
            </a:pPr>
            <a:endParaRPr lang="en-US" sz="2710" i="1" dirty="0">
              <a:effectLst>
                <a:outerShdw blurRad="38100" dist="38100" dir="2700000" algn="tl">
                  <a:srgbClr val="000000"/>
                </a:outerShdw>
              </a:effectLst>
            </a:endParaRPr>
          </a:p>
        </p:txBody>
      </p:sp>
      <p:sp>
        <p:nvSpPr>
          <p:cNvPr id="4" name="TextBox 3"/>
          <p:cNvSpPr txBox="1"/>
          <p:nvPr/>
        </p:nvSpPr>
        <p:spPr>
          <a:xfrm>
            <a:off x="3740518" y="5592047"/>
            <a:ext cx="7624252" cy="360420"/>
          </a:xfrm>
          <a:prstGeom prst="rect">
            <a:avLst/>
          </a:prstGeom>
          <a:noFill/>
        </p:spPr>
        <p:txBody>
          <a:bodyPr wrap="square" rtlCol="0">
            <a:spAutoFit/>
          </a:bodyPr>
          <a:lstStyle/>
          <a:p>
            <a:pPr algn="r"/>
            <a:r>
              <a:rPr lang="en-US" altLang="en-US" sz="1742" dirty="0"/>
              <a:t>In Formator’s Guide, see VIII.E. “Council Life” pg. 42 </a:t>
            </a:r>
            <a:endParaRPr lang="en-US" sz="2710" dirty="0"/>
          </a:p>
        </p:txBody>
      </p:sp>
    </p:spTree>
    <p:extLst>
      <p:ext uri="{BB962C8B-B14F-4D97-AF65-F5344CB8AC3E}">
        <p14:creationId xmlns:p14="http://schemas.microsoft.com/office/powerpoint/2010/main" val="5171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“Upside-down” Structure</a:t>
            </a:r>
          </a:p>
        </p:txBody>
      </p:sp>
      <p:pic>
        <p:nvPicPr>
          <p:cNvPr id="5" name="Picture 4">
            <a:extLst>
              <a:ext uri="{FF2B5EF4-FFF2-40B4-BE49-F238E27FC236}">
                <a16:creationId xmlns:a16="http://schemas.microsoft.com/office/drawing/2014/main" id="{B3595390-6F5D-1D88-22B8-99586565114B}"/>
              </a:ext>
            </a:extLst>
          </p:cNvPr>
          <p:cNvPicPr>
            <a:picLocks noChangeAspect="1"/>
          </p:cNvPicPr>
          <p:nvPr/>
        </p:nvPicPr>
        <p:blipFill>
          <a:blip r:embed="rId3"/>
          <a:stretch>
            <a:fillRect/>
          </a:stretch>
        </p:blipFill>
        <p:spPr>
          <a:xfrm>
            <a:off x="1782306" y="1315786"/>
            <a:ext cx="6887800" cy="4677389"/>
          </a:xfrm>
          <a:prstGeom prst="rect">
            <a:avLst/>
          </a:prstGeom>
        </p:spPr>
      </p:pic>
    </p:spTree>
    <p:extLst>
      <p:ext uri="{BB962C8B-B14F-4D97-AF65-F5344CB8AC3E}">
        <p14:creationId xmlns:p14="http://schemas.microsoft.com/office/powerpoint/2010/main" val="122989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p:txBody>
          <a:bodyPr>
            <a:normAutofit/>
          </a:bodyPr>
          <a:lstStyle/>
          <a:p>
            <a:pPr algn="ctr"/>
            <a:r>
              <a:rPr lang="en-US" dirty="0"/>
              <a:t>Archdiocesan Council of Santa Fe</a:t>
            </a:r>
          </a:p>
        </p:txBody>
      </p:sp>
      <p:sp>
        <p:nvSpPr>
          <p:cNvPr id="6" name="Text Placeholder 5"/>
          <p:cNvSpPr>
            <a:spLocks noGrp="1"/>
          </p:cNvSpPr>
          <p:nvPr>
            <p:ph sz="half" idx="1"/>
          </p:nvPr>
        </p:nvSpPr>
        <p:spPr/>
        <p:txBody>
          <a:bodyPr/>
          <a:lstStyle/>
          <a:p>
            <a:r>
              <a:rPr lang="en-US" dirty="0"/>
              <a:t>6 District Councils</a:t>
            </a:r>
          </a:p>
          <a:p>
            <a:r>
              <a:rPr lang="en-US" dirty="0"/>
              <a:t>51 conferences</a:t>
            </a:r>
          </a:p>
          <a:p>
            <a:r>
              <a:rPr lang="en-US" dirty="0"/>
              <a:t>4 isolated conferences</a:t>
            </a:r>
          </a:p>
          <a:p>
            <a:pPr marL="0" indent="0">
              <a:buNone/>
            </a:pPr>
            <a:endParaRPr lang="en-US" dirty="0"/>
          </a:p>
        </p:txBody>
      </p:sp>
      <p:sp>
        <p:nvSpPr>
          <p:cNvPr id="15" name="TextBox 14"/>
          <p:cNvSpPr txBox="1"/>
          <p:nvPr/>
        </p:nvSpPr>
        <p:spPr>
          <a:xfrm>
            <a:off x="1406107" y="5368992"/>
            <a:ext cx="4815300" cy="400110"/>
          </a:xfrm>
          <a:prstGeom prst="rect">
            <a:avLst/>
          </a:prstGeom>
          <a:noFill/>
        </p:spPr>
        <p:txBody>
          <a:bodyPr wrap="square" rtlCol="0">
            <a:spAutoFit/>
          </a:bodyPr>
          <a:lstStyle/>
          <a:p>
            <a:r>
              <a:rPr lang="en-US" sz="1000" dirty="0"/>
              <a:t>By Croberto68 - Base map used: </a:t>
            </a:r>
            <a:r>
              <a:rPr lang="en-US" sz="1000" dirty="0" err="1"/>
              <a:t>File:New</a:t>
            </a:r>
            <a:r>
              <a:rPr lang="en-US" sz="1000" dirty="0"/>
              <a:t> Mexico Locator Map with US.PNG, CC BY-SA 3.0, https://</a:t>
            </a:r>
            <a:r>
              <a:rPr lang="en-US" sz="1000" dirty="0" err="1"/>
              <a:t>commons.wikimedia.org</a:t>
            </a:r>
            <a:r>
              <a:rPr lang="en-US" sz="1000" dirty="0"/>
              <a:t>/w/</a:t>
            </a:r>
            <a:r>
              <a:rPr lang="en-US" sz="1000" dirty="0" err="1"/>
              <a:t>index.php?curid</a:t>
            </a:r>
            <a:r>
              <a:rPr lang="en-US" sz="1000" dirty="0"/>
              <a:t>=9025601</a:t>
            </a:r>
          </a:p>
        </p:txBody>
      </p:sp>
      <p:pic>
        <p:nvPicPr>
          <p:cNvPr id="9" name="Content Placeholder 8" descr="Archdiocese_of_Santa_Fe map.jpg">
            <a:extLst>
              <a:ext uri="{FF2B5EF4-FFF2-40B4-BE49-F238E27FC236}">
                <a16:creationId xmlns:a16="http://schemas.microsoft.com/office/drawing/2014/main" id="{8E0340F0-5AF6-0A49-3E20-9462F9F51A3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54187" y="1102489"/>
            <a:ext cx="3856713" cy="4973684"/>
          </a:xfrm>
          <a:prstGeom prst="rect">
            <a:avLst/>
          </a:prstGeom>
        </p:spPr>
      </p:pic>
    </p:spTree>
    <p:extLst>
      <p:ext uri="{BB962C8B-B14F-4D97-AF65-F5344CB8AC3E}">
        <p14:creationId xmlns:p14="http://schemas.microsoft.com/office/powerpoint/2010/main" val="19350999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Audience Participation!</a:t>
            </a:r>
          </a:p>
        </p:txBody>
      </p:sp>
      <p:sp>
        <p:nvSpPr>
          <p:cNvPr id="6" name="Content Placeholder 5"/>
          <p:cNvSpPr>
            <a:spLocks noGrp="1"/>
          </p:cNvSpPr>
          <p:nvPr>
            <p:ph idx="1"/>
          </p:nvPr>
        </p:nvSpPr>
        <p:spPr>
          <a:xfrm>
            <a:off x="609600" y="1219200"/>
            <a:ext cx="6639499" cy="4553057"/>
          </a:xfrm>
        </p:spPr>
        <p:txBody>
          <a:bodyPr>
            <a:normAutofit lnSpcReduction="10000"/>
          </a:bodyPr>
          <a:lstStyle/>
          <a:p>
            <a:pPr marL="0" indent="0">
              <a:buNone/>
            </a:pPr>
            <a:r>
              <a:rPr lang="en-US" dirty="0"/>
              <a:t>This section can be a bit dull.  Get people involved!</a:t>
            </a:r>
          </a:p>
          <a:p>
            <a:r>
              <a:rPr lang="en-US" sz="2800" dirty="0"/>
              <a:t>Point to each state in your region and ask participants to call out its name.</a:t>
            </a:r>
          </a:p>
          <a:p>
            <a:r>
              <a:rPr lang="en-US" sz="2800" dirty="0"/>
              <a:t>Ask participants to name some things their district council does, then go through the list.</a:t>
            </a:r>
          </a:p>
          <a:p>
            <a:r>
              <a:rPr lang="en-US" sz="2800" dirty="0"/>
              <a:t>Ask local Council President to present a slide or two on what the Council does.</a:t>
            </a:r>
          </a:p>
        </p:txBody>
      </p:sp>
      <p:pic>
        <p:nvPicPr>
          <p:cNvPr id="8" name="Picture 7"/>
          <p:cNvPicPr>
            <a:picLocks noChangeAspect="1"/>
          </p:cNvPicPr>
          <p:nvPr/>
        </p:nvPicPr>
        <p:blipFill>
          <a:blip r:embed="rId2"/>
          <a:stretch>
            <a:fillRect/>
          </a:stretch>
        </p:blipFill>
        <p:spPr>
          <a:xfrm>
            <a:off x="7544479" y="1258217"/>
            <a:ext cx="2779246" cy="1727354"/>
          </a:xfrm>
          <a:prstGeom prst="rect">
            <a:avLst/>
          </a:prstGeom>
          <a:ln w="19050">
            <a:solidFill>
              <a:schemeClr val="tx1"/>
            </a:solidFill>
          </a:ln>
        </p:spPr>
      </p:pic>
      <p:pic>
        <p:nvPicPr>
          <p:cNvPr id="10" name="Picture 9"/>
          <p:cNvPicPr>
            <a:picLocks noChangeAspect="1"/>
          </p:cNvPicPr>
          <p:nvPr/>
        </p:nvPicPr>
        <p:blipFill>
          <a:blip r:embed="rId3"/>
          <a:stretch>
            <a:fillRect/>
          </a:stretch>
        </p:blipFill>
        <p:spPr>
          <a:xfrm>
            <a:off x="7544479" y="3391761"/>
            <a:ext cx="2779246" cy="2006445"/>
          </a:xfrm>
          <a:prstGeom prst="rect">
            <a:avLst/>
          </a:prstGeom>
          <a:ln w="19050">
            <a:solidFill>
              <a:schemeClr val="tx1"/>
            </a:solidFill>
          </a:ln>
        </p:spPr>
      </p:pic>
    </p:spTree>
    <p:extLst>
      <p:ext uri="{BB962C8B-B14F-4D97-AF65-F5344CB8AC3E}">
        <p14:creationId xmlns:p14="http://schemas.microsoft.com/office/powerpoint/2010/main" val="96889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Moving Right Along…</a:t>
            </a:r>
          </a:p>
        </p:txBody>
      </p:sp>
      <p:pic>
        <p:nvPicPr>
          <p:cNvPr id="6" name="Content Placeholder 5"/>
          <p:cNvPicPr>
            <a:picLocks noGrp="1" noChangeAspect="1"/>
          </p:cNvPicPr>
          <p:nvPr>
            <p:ph idx="4294967295"/>
          </p:nvPr>
        </p:nvPicPr>
        <p:blipFill>
          <a:blip r:embed="rId2"/>
          <a:stretch>
            <a:fillRect/>
          </a:stretch>
        </p:blipFill>
        <p:spPr>
          <a:xfrm>
            <a:off x="7924800" y="1305165"/>
            <a:ext cx="2743200" cy="1959667"/>
          </a:xfrm>
          <a:prstGeom prst="rect">
            <a:avLst/>
          </a:prstGeom>
          <a:ln w="19050">
            <a:solidFill>
              <a:schemeClr val="tx1"/>
            </a:solidFill>
          </a:ln>
        </p:spPr>
      </p:pic>
      <p:pic>
        <p:nvPicPr>
          <p:cNvPr id="7" name="Picture 6"/>
          <p:cNvPicPr>
            <a:picLocks noChangeAspect="1"/>
          </p:cNvPicPr>
          <p:nvPr/>
        </p:nvPicPr>
        <p:blipFill>
          <a:blip r:embed="rId3"/>
          <a:stretch>
            <a:fillRect/>
          </a:stretch>
        </p:blipFill>
        <p:spPr>
          <a:xfrm>
            <a:off x="1244975" y="1424123"/>
            <a:ext cx="2743200" cy="1884641"/>
          </a:xfrm>
          <a:prstGeom prst="rect">
            <a:avLst/>
          </a:prstGeom>
          <a:ln w="19050">
            <a:solidFill>
              <a:schemeClr val="tx1"/>
            </a:solidFill>
          </a:ln>
        </p:spPr>
      </p:pic>
      <p:pic>
        <p:nvPicPr>
          <p:cNvPr id="8" name="Picture 7"/>
          <p:cNvPicPr>
            <a:picLocks noChangeAspect="1"/>
          </p:cNvPicPr>
          <p:nvPr/>
        </p:nvPicPr>
        <p:blipFill>
          <a:blip r:embed="rId4"/>
          <a:stretch>
            <a:fillRect/>
          </a:stretch>
        </p:blipFill>
        <p:spPr>
          <a:xfrm>
            <a:off x="4832679" y="3779830"/>
            <a:ext cx="2743200" cy="2022209"/>
          </a:xfrm>
          <a:prstGeom prst="rect">
            <a:avLst/>
          </a:prstGeom>
          <a:ln w="19050">
            <a:solidFill>
              <a:schemeClr val="tx1"/>
            </a:solidFill>
          </a:ln>
        </p:spPr>
      </p:pic>
      <p:sp>
        <p:nvSpPr>
          <p:cNvPr id="10" name="Speech Bubble: Rectangle with Corners Rounded 9"/>
          <p:cNvSpPr/>
          <p:nvPr/>
        </p:nvSpPr>
        <p:spPr>
          <a:xfrm>
            <a:off x="1244975" y="3841894"/>
            <a:ext cx="2958713" cy="2022209"/>
          </a:xfrm>
          <a:prstGeom prst="wedgeRoundRectCallout">
            <a:avLst>
              <a:gd name="adj1" fmla="val -10259"/>
              <a:gd name="adj2" fmla="val -7150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If officers have their own training, you may not need to cover all of these. Do name one or two which might be of local interest.</a:t>
            </a:r>
          </a:p>
        </p:txBody>
      </p:sp>
      <p:sp>
        <p:nvSpPr>
          <p:cNvPr id="11" name="Speech Bubble: Rectangle with Corners Rounded 10"/>
          <p:cNvSpPr/>
          <p:nvPr/>
        </p:nvSpPr>
        <p:spPr>
          <a:xfrm>
            <a:off x="5537759" y="1497887"/>
            <a:ext cx="1662448" cy="1580284"/>
          </a:xfrm>
          <a:prstGeom prst="wedgeRoundRectCallout">
            <a:avLst>
              <a:gd name="adj1" fmla="val 75182"/>
              <a:gd name="adj2" fmla="val -1559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Use this slide only in places where a new Council might make sense.</a:t>
            </a:r>
          </a:p>
        </p:txBody>
      </p:sp>
      <p:sp>
        <p:nvSpPr>
          <p:cNvPr id="12" name="Speech Bubble: Rectangle with Corners Rounded 11"/>
          <p:cNvSpPr/>
          <p:nvPr/>
        </p:nvSpPr>
        <p:spPr>
          <a:xfrm>
            <a:off x="8057002" y="3829071"/>
            <a:ext cx="3440053" cy="1169649"/>
          </a:xfrm>
          <a:prstGeom prst="wedgeRoundRectCallout">
            <a:avLst>
              <a:gd name="adj1" fmla="val -62034"/>
              <a:gd name="adj2" fmla="val -933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42" dirty="0">
                <a:solidFill>
                  <a:schemeClr val="tx1"/>
                </a:solidFill>
              </a:rPr>
              <a:t>Explain what National does and how much of the budget supports Councils and Conferences.</a:t>
            </a:r>
          </a:p>
        </p:txBody>
      </p:sp>
    </p:spTree>
    <p:extLst>
      <p:ext uri="{BB962C8B-B14F-4D97-AF65-F5344CB8AC3E}">
        <p14:creationId xmlns:p14="http://schemas.microsoft.com/office/powerpoint/2010/main" val="115220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Confidentiality</a:t>
            </a:r>
          </a:p>
        </p:txBody>
      </p:sp>
      <p:sp>
        <p:nvSpPr>
          <p:cNvPr id="3" name="Content Placeholder 2"/>
          <p:cNvSpPr>
            <a:spLocks noGrp="1"/>
          </p:cNvSpPr>
          <p:nvPr>
            <p:ph idx="1"/>
          </p:nvPr>
        </p:nvSpPr>
        <p:spPr/>
        <p:txBody>
          <a:bodyPr>
            <a:normAutofit fontScale="92500"/>
          </a:bodyPr>
          <a:lstStyle/>
          <a:p>
            <a:pPr marL="0" indent="0">
              <a:lnSpc>
                <a:spcPct val="120000"/>
              </a:lnSpc>
              <a:buNone/>
            </a:pPr>
            <a:r>
              <a:rPr lang="en-US" sz="3193" dirty="0"/>
              <a:t>Review Formator’s Guide for detailed information on these and other frequently-raised issues:</a:t>
            </a:r>
          </a:p>
          <a:p>
            <a:pPr>
              <a:lnSpc>
                <a:spcPct val="120000"/>
              </a:lnSpc>
            </a:pPr>
            <a:r>
              <a:rPr lang="en-US" sz="3193" dirty="0"/>
              <a:t>If a person is in danger of injuring himself or others</a:t>
            </a:r>
          </a:p>
          <a:p>
            <a:pPr>
              <a:lnSpc>
                <a:spcPct val="120000"/>
              </a:lnSpc>
            </a:pPr>
            <a:r>
              <a:rPr lang="en-US" sz="3193" dirty="0"/>
              <a:t>Suspected abuse of a child or vulnerable adult  (see appendix in Participant’s Guide)</a:t>
            </a:r>
          </a:p>
          <a:p>
            <a:pPr>
              <a:lnSpc>
                <a:spcPct val="120000"/>
              </a:lnSpc>
            </a:pPr>
            <a:r>
              <a:rPr lang="en-US" sz="3193" dirty="0"/>
              <a:t>Other agencies asking for “lists of our clients”</a:t>
            </a:r>
          </a:p>
          <a:p>
            <a:pPr>
              <a:lnSpc>
                <a:spcPct val="120000"/>
              </a:lnSpc>
            </a:pPr>
            <a:r>
              <a:rPr lang="en-US" sz="3193" dirty="0"/>
              <a:t>Safeguarding information sent via email or to a shared printer</a:t>
            </a:r>
          </a:p>
          <a:p>
            <a:pPr marL="0" indent="0">
              <a:buNone/>
            </a:pPr>
            <a:endParaRPr lang="en-US" dirty="0"/>
          </a:p>
        </p:txBody>
      </p:sp>
      <p:sp>
        <p:nvSpPr>
          <p:cNvPr id="6" name="TextBox 5"/>
          <p:cNvSpPr txBox="1"/>
          <p:nvPr/>
        </p:nvSpPr>
        <p:spPr>
          <a:xfrm>
            <a:off x="5513440" y="5638800"/>
            <a:ext cx="6145160" cy="387203"/>
          </a:xfrm>
          <a:prstGeom prst="rect">
            <a:avLst/>
          </a:prstGeom>
          <a:noFill/>
        </p:spPr>
        <p:txBody>
          <a:bodyPr wrap="square" rtlCol="0">
            <a:spAutoFit/>
          </a:bodyPr>
          <a:lstStyle/>
          <a:p>
            <a:pPr algn="r"/>
            <a:r>
              <a:rPr lang="en-US" altLang="en-US" sz="1935" dirty="0"/>
              <a:t>In Formator’s Guide, “Conference Life”  pg. 127 </a:t>
            </a:r>
            <a:endParaRPr lang="en-US" sz="1742" dirty="0"/>
          </a:p>
        </p:txBody>
      </p:sp>
    </p:spTree>
    <p:extLst>
      <p:ext uri="{BB962C8B-B14F-4D97-AF65-F5344CB8AC3E}">
        <p14:creationId xmlns:p14="http://schemas.microsoft.com/office/powerpoint/2010/main" val="274099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ltLang="en-US" dirty="0"/>
              <a:t>Part 6: Understanding Poverty</a:t>
            </a:r>
          </a:p>
        </p:txBody>
      </p:sp>
      <p:sp>
        <p:nvSpPr>
          <p:cNvPr id="312323" name="Rectangle 3"/>
          <p:cNvSpPr>
            <a:spLocks noGrp="1" noChangeArrowheads="1"/>
          </p:cNvSpPr>
          <p:nvPr>
            <p:ph idx="1"/>
          </p:nvPr>
        </p:nvSpPr>
        <p:spPr/>
        <p:txBody>
          <a:bodyPr>
            <a:normAutofit/>
          </a:bodyPr>
          <a:lstStyle/>
          <a:p>
            <a:pPr>
              <a:lnSpc>
                <a:spcPct val="100000"/>
              </a:lnSpc>
              <a:defRPr/>
            </a:pPr>
            <a:r>
              <a:rPr lang="en-US" sz="3200" dirty="0"/>
              <a:t>What: Formation. We aren’t presenting everything.</a:t>
            </a:r>
          </a:p>
          <a:p>
            <a:pPr>
              <a:lnSpc>
                <a:spcPct val="100000"/>
              </a:lnSpc>
              <a:defRPr/>
            </a:pPr>
            <a:r>
              <a:rPr lang="en-US" sz="3200" dirty="0"/>
              <a:t>Who: Someone with a complete understanding of poverty; very aware of their own language and has had personal experience with people in poverty.</a:t>
            </a:r>
          </a:p>
          <a:p>
            <a:pPr>
              <a:lnSpc>
                <a:spcPct val="100000"/>
              </a:lnSpc>
              <a:defRPr/>
            </a:pPr>
            <a:r>
              <a:rPr lang="en-US" sz="3200" dirty="0"/>
              <a:t>This information may be completely new to some.  </a:t>
            </a:r>
          </a:p>
          <a:p>
            <a:pPr>
              <a:lnSpc>
                <a:spcPct val="80000"/>
              </a:lnSpc>
              <a:spcBef>
                <a:spcPts val="968"/>
              </a:spcBef>
              <a:defRPr/>
            </a:pPr>
            <a:endParaRPr lang="en-US" sz="3200" dirty="0"/>
          </a:p>
        </p:txBody>
      </p:sp>
      <p:sp>
        <p:nvSpPr>
          <p:cNvPr id="4" name="TextBox 3"/>
          <p:cNvSpPr txBox="1"/>
          <p:nvPr/>
        </p:nvSpPr>
        <p:spPr>
          <a:xfrm>
            <a:off x="3041855" y="5550405"/>
            <a:ext cx="8616745" cy="360420"/>
          </a:xfrm>
          <a:prstGeom prst="rect">
            <a:avLst/>
          </a:prstGeom>
          <a:noFill/>
        </p:spPr>
        <p:txBody>
          <a:bodyPr wrap="square" rtlCol="0">
            <a:spAutoFit/>
          </a:bodyPr>
          <a:lstStyle/>
          <a:p>
            <a:pPr algn="r"/>
            <a:r>
              <a:rPr lang="en-US" altLang="en-US" sz="1742" dirty="0"/>
              <a:t>In Formator’s Guide, see VIII.F. “Understanding Poverty”  </a:t>
            </a:r>
            <a:r>
              <a:rPr lang="en-US" altLang="en-US" sz="1742" dirty="0" err="1"/>
              <a:t>pg</a:t>
            </a:r>
            <a:r>
              <a:rPr lang="en-US" altLang="en-US" sz="1742" dirty="0"/>
              <a:t> 44 </a:t>
            </a:r>
            <a:endParaRPr lang="en-US" sz="2710" dirty="0"/>
          </a:p>
        </p:txBody>
      </p:sp>
    </p:spTree>
    <p:extLst>
      <p:ext uri="{BB962C8B-B14F-4D97-AF65-F5344CB8AC3E}">
        <p14:creationId xmlns:p14="http://schemas.microsoft.com/office/powerpoint/2010/main" val="116653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Part 6: Understanding Poverty</a:t>
            </a:r>
          </a:p>
        </p:txBody>
      </p:sp>
      <p:sp>
        <p:nvSpPr>
          <p:cNvPr id="4" name="Content Placeholder 3"/>
          <p:cNvSpPr>
            <a:spLocks noGrp="1"/>
          </p:cNvSpPr>
          <p:nvPr>
            <p:ph idx="1"/>
          </p:nvPr>
        </p:nvSpPr>
        <p:spPr/>
        <p:txBody>
          <a:bodyPr>
            <a:normAutofit/>
          </a:bodyPr>
          <a:lstStyle/>
          <a:p>
            <a:pPr marL="442432" indent="-442432">
              <a:spcBef>
                <a:spcPts val="0"/>
              </a:spcBef>
              <a:buFont typeface="Arial" panose="020B0604020202020204" pitchFamily="34" charset="0"/>
              <a:buChar char="•"/>
            </a:pPr>
            <a:r>
              <a:rPr lang="en-US" sz="3000" dirty="0">
                <a:latin typeface="Calibri" panose="020F0502020204030204" pitchFamily="34" charset="0"/>
                <a:ea typeface="Calibri" panose="020F0502020204030204" pitchFamily="34" charset="0"/>
                <a:cs typeface="Times New Roman" panose="02020603050405020304" pitchFamily="18" charset="0"/>
              </a:rPr>
              <a:t>The </a:t>
            </a:r>
            <a:r>
              <a:rPr lang="en-US" sz="3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aims</a:t>
            </a:r>
            <a:r>
              <a:rPr lang="en-US" sz="3000" dirty="0">
                <a:latin typeface="Calibri" panose="020F0502020204030204" pitchFamily="34" charset="0"/>
                <a:ea typeface="Calibri" panose="020F0502020204030204" pitchFamily="34" charset="0"/>
                <a:cs typeface="Times New Roman" panose="02020603050405020304" pitchFamily="18" charset="0"/>
              </a:rPr>
              <a:t> of the Understanding Poverty section:</a:t>
            </a:r>
          </a:p>
          <a:p>
            <a:pPr marL="884865" lvl="1" indent="-442432">
              <a:spcBef>
                <a:spcPts val="0"/>
              </a:spcBef>
              <a:buFont typeface="Arial" panose="020B0604020202020204" pitchFamily="34" charset="0"/>
              <a:buChar char="•"/>
            </a:pPr>
            <a:r>
              <a:rPr lang="en-US" sz="2613" dirty="0">
                <a:latin typeface="Calibri" panose="020F0502020204030204" pitchFamily="34" charset="0"/>
                <a:ea typeface="Calibri" panose="020F0502020204030204" pitchFamily="34" charset="0"/>
                <a:cs typeface="Times New Roman" panose="02020603050405020304" pitchFamily="18" charset="0"/>
              </a:rPr>
              <a:t>Give our Vincentians some language and concepts that will combat being judgmental.</a:t>
            </a:r>
          </a:p>
          <a:p>
            <a:pPr marL="884865" lvl="1" indent="-442432">
              <a:spcBef>
                <a:spcPts val="0"/>
              </a:spcBef>
              <a:buFont typeface="Arial" panose="020B0604020202020204" pitchFamily="34" charset="0"/>
              <a:buChar char="•"/>
            </a:pPr>
            <a:r>
              <a:rPr lang="en-US" sz="2613" dirty="0">
                <a:latin typeface="Calibri" panose="020F0502020204030204" pitchFamily="34" charset="0"/>
                <a:ea typeface="Calibri" panose="020F0502020204030204" pitchFamily="34" charset="0"/>
                <a:cs typeface="Times New Roman" panose="02020603050405020304" pitchFamily="18" charset="0"/>
              </a:rPr>
              <a:t>Get them interested enough to learn more about poverty.</a:t>
            </a:r>
          </a:p>
          <a:p>
            <a:pPr marL="0" indent="0">
              <a:spcBef>
                <a:spcPts val="0"/>
              </a:spcBef>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442432" indent="-442432">
              <a:spcBef>
                <a:spcPts val="0"/>
              </a:spcBef>
              <a:buFont typeface="Arial" panose="020B0604020202020204" pitchFamily="34" charset="0"/>
              <a:buChar char="•"/>
            </a:pPr>
            <a:r>
              <a:rPr lang="en-US" sz="3000" dirty="0">
                <a:latin typeface="Calibri" panose="020F0502020204030204" pitchFamily="34" charset="0"/>
                <a:ea typeface="Calibri" panose="020F0502020204030204" pitchFamily="34" charset="0"/>
                <a:cs typeface="Times New Roman" panose="02020603050405020304" pitchFamily="18" charset="0"/>
              </a:rPr>
              <a:t>More education on Poverty beyond this is definitely needed, but this OO is </a:t>
            </a:r>
            <a:r>
              <a:rPr lang="en-US" sz="3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providing a key experience </a:t>
            </a:r>
            <a:r>
              <a:rPr lang="en-US" sz="3000" dirty="0">
                <a:latin typeface="Calibri" panose="020F0502020204030204" pitchFamily="34" charset="0"/>
                <a:ea typeface="Calibri" panose="020F0502020204030204" pitchFamily="34" charset="0"/>
                <a:cs typeface="Times New Roman" panose="02020603050405020304" pitchFamily="18" charset="0"/>
              </a:rPr>
              <a:t>to get people fired up.</a:t>
            </a:r>
          </a:p>
          <a:p>
            <a:pPr marL="442432" indent="-442432">
              <a:spcBef>
                <a:spcPts val="0"/>
              </a:spcBef>
              <a:buFont typeface="Arial" panose="020B0604020202020204" pitchFamily="34" charset="0"/>
              <a:buChar char="•"/>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595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Patterns of Poverty</a:t>
            </a:r>
          </a:p>
        </p:txBody>
      </p:sp>
      <p:sp>
        <p:nvSpPr>
          <p:cNvPr id="6" name="Content Placeholder 5"/>
          <p:cNvSpPr>
            <a:spLocks noGrp="1"/>
          </p:cNvSpPr>
          <p:nvPr>
            <p:ph idx="1"/>
          </p:nvPr>
        </p:nvSpPr>
        <p:spPr>
          <a:xfrm>
            <a:off x="609600" y="1219200"/>
            <a:ext cx="5735216" cy="4553057"/>
          </a:xfrm>
        </p:spPr>
        <p:txBody>
          <a:bodyPr>
            <a:normAutofit fontScale="92500"/>
          </a:bodyPr>
          <a:lstStyle/>
          <a:p>
            <a:r>
              <a:rPr lang="en-US" dirty="0"/>
              <a:t>Emphasize that these are patterns, not absolute, and there are patterns which are not on this slide.</a:t>
            </a:r>
          </a:p>
          <a:p>
            <a:r>
              <a:rPr lang="en-US" dirty="0"/>
              <a:t>Every community has a different mix of patterns.</a:t>
            </a:r>
          </a:p>
          <a:p>
            <a:r>
              <a:rPr lang="en-US" dirty="0"/>
              <a:t>Ask about the community before the Orientation.</a:t>
            </a:r>
          </a:p>
          <a:p>
            <a:r>
              <a:rPr lang="en-US" dirty="0"/>
              <a:t>On this slide, ask the participants to share examples of patterns in their community.</a:t>
            </a:r>
          </a:p>
        </p:txBody>
      </p:sp>
      <p:pic>
        <p:nvPicPr>
          <p:cNvPr id="4" name="Picture 3"/>
          <p:cNvPicPr>
            <a:picLocks noChangeAspect="1"/>
          </p:cNvPicPr>
          <p:nvPr/>
        </p:nvPicPr>
        <p:blipFill>
          <a:blip r:embed="rId3"/>
          <a:stretch>
            <a:fillRect/>
          </a:stretch>
        </p:blipFill>
        <p:spPr>
          <a:xfrm>
            <a:off x="7363960" y="2394392"/>
            <a:ext cx="3622283" cy="2202672"/>
          </a:xfrm>
          <a:prstGeom prst="rect">
            <a:avLst/>
          </a:prstGeom>
          <a:ln w="19050">
            <a:solidFill>
              <a:schemeClr val="tx1"/>
            </a:solidFill>
          </a:ln>
        </p:spPr>
      </p:pic>
    </p:spTree>
    <p:extLst>
      <p:ext uri="{BB962C8B-B14F-4D97-AF65-F5344CB8AC3E}">
        <p14:creationId xmlns:p14="http://schemas.microsoft.com/office/powerpoint/2010/main" val="33503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Tricky Slides</a:t>
            </a:r>
          </a:p>
        </p:txBody>
      </p:sp>
      <p:pic>
        <p:nvPicPr>
          <p:cNvPr id="6" name="Picture 5"/>
          <p:cNvPicPr>
            <a:picLocks noChangeAspect="1"/>
          </p:cNvPicPr>
          <p:nvPr/>
        </p:nvPicPr>
        <p:blipFill>
          <a:blip r:embed="rId2"/>
          <a:stretch>
            <a:fillRect/>
          </a:stretch>
        </p:blipFill>
        <p:spPr>
          <a:xfrm>
            <a:off x="7987265" y="3591849"/>
            <a:ext cx="2805425" cy="2334218"/>
          </a:xfrm>
          <a:prstGeom prst="rect">
            <a:avLst/>
          </a:prstGeom>
          <a:ln w="19050">
            <a:solidFill>
              <a:schemeClr val="tx1"/>
            </a:solidFill>
          </a:ln>
        </p:spPr>
      </p:pic>
      <p:sp>
        <p:nvSpPr>
          <p:cNvPr id="7" name="Arrow: Right 6"/>
          <p:cNvSpPr/>
          <p:nvPr/>
        </p:nvSpPr>
        <p:spPr>
          <a:xfrm>
            <a:off x="6470807" y="4493013"/>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schemeClr val="tx1"/>
              </a:solidFill>
            </a:endParaRPr>
          </a:p>
        </p:txBody>
      </p:sp>
      <p:sp>
        <p:nvSpPr>
          <p:cNvPr id="8" name="Arrow: Right 7"/>
          <p:cNvSpPr/>
          <p:nvPr/>
        </p:nvSpPr>
        <p:spPr>
          <a:xfrm>
            <a:off x="6516686" y="2146711"/>
            <a:ext cx="342163" cy="436552"/>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2" dirty="0">
              <a:solidFill>
                <a:schemeClr val="tx1"/>
              </a:solidFill>
            </a:endParaRPr>
          </a:p>
        </p:txBody>
      </p:sp>
      <p:sp>
        <p:nvSpPr>
          <p:cNvPr id="9" name="Content Placeholder 8">
            <a:extLst>
              <a:ext uri="{FF2B5EF4-FFF2-40B4-BE49-F238E27FC236}">
                <a16:creationId xmlns:a16="http://schemas.microsoft.com/office/drawing/2014/main" id="{D9E07E91-24FC-0674-DFFC-73DF7FCA0BF9}"/>
              </a:ext>
            </a:extLst>
          </p:cNvPr>
          <p:cNvSpPr>
            <a:spLocks noGrp="1"/>
          </p:cNvSpPr>
          <p:nvPr>
            <p:ph idx="1"/>
          </p:nvPr>
        </p:nvSpPr>
        <p:spPr>
          <a:xfrm>
            <a:off x="609600" y="1219200"/>
            <a:ext cx="5486400" cy="4553057"/>
          </a:xfrm>
        </p:spPr>
        <p:txBody>
          <a:bodyPr>
            <a:normAutofit fontScale="62500" lnSpcReduction="20000"/>
          </a:bodyPr>
          <a:lstStyle/>
          <a:p>
            <a:pPr marL="0" indent="0">
              <a:lnSpc>
                <a:spcPct val="120000"/>
              </a:lnSpc>
              <a:buNone/>
            </a:pPr>
            <a:r>
              <a:rPr lang="en-US" sz="2800" dirty="0"/>
              <a:t>Be sure to make a distinction between “</a:t>
            </a:r>
            <a:r>
              <a:rPr lang="en-US" sz="2800" u="sng" dirty="0"/>
              <a:t>will</a:t>
            </a:r>
            <a:r>
              <a:rPr lang="en-US" sz="2800" dirty="0"/>
              <a:t> grow up to be poor”</a:t>
            </a:r>
          </a:p>
          <a:p>
            <a:pPr marL="0" indent="0">
              <a:lnSpc>
                <a:spcPct val="120000"/>
              </a:lnSpc>
              <a:buNone/>
            </a:pPr>
            <a:r>
              <a:rPr lang="en-US" sz="2800" dirty="0"/>
              <a:t>and</a:t>
            </a:r>
          </a:p>
          <a:p>
            <a:pPr marL="0" indent="0">
              <a:buNone/>
            </a:pPr>
            <a:r>
              <a:rPr lang="en-US" sz="2800" dirty="0"/>
              <a:t>“more </a:t>
            </a:r>
            <a:r>
              <a:rPr lang="en-US" sz="2800" u="sng" dirty="0"/>
              <a:t>likely</a:t>
            </a:r>
            <a:r>
              <a:rPr lang="en-US" sz="2800" dirty="0"/>
              <a:t> to grow up to be poor”</a:t>
            </a:r>
          </a:p>
          <a:p>
            <a:pPr marL="0" indent="0">
              <a:buNone/>
            </a:pPr>
            <a:endParaRPr lang="en-US" sz="2800" dirty="0"/>
          </a:p>
          <a:p>
            <a:pPr marL="0" indent="0">
              <a:buNone/>
            </a:pPr>
            <a:r>
              <a:rPr lang="en-US" sz="2800" dirty="0"/>
              <a:t>Some people may answer </a:t>
            </a:r>
            <a:br>
              <a:rPr lang="en-US" sz="2800" dirty="0"/>
            </a:br>
            <a:r>
              <a:rPr lang="en-US" sz="2800" dirty="0"/>
              <a:t>“No – not more likely”.</a:t>
            </a:r>
          </a:p>
          <a:p>
            <a:pPr marL="0" indent="0">
              <a:buNone/>
            </a:pPr>
            <a:endParaRPr lang="en-US" sz="2800" dirty="0"/>
          </a:p>
          <a:p>
            <a:pPr marL="0" indent="0">
              <a:buNone/>
            </a:pPr>
            <a:r>
              <a:rPr lang="en-US" sz="2800" dirty="0"/>
              <a:t>Ask “why that answer?”</a:t>
            </a:r>
          </a:p>
          <a:p>
            <a:pPr marL="0" indent="0">
              <a:buNone/>
            </a:pPr>
            <a:r>
              <a:rPr lang="en-US" sz="2800" dirty="0"/>
              <a:t>If it’s an example of having non-financial resources, use it to segue to “lack of resources”.</a:t>
            </a:r>
          </a:p>
          <a:p>
            <a:pPr marL="0" indent="0">
              <a:buNone/>
            </a:pPr>
            <a:endParaRPr lang="en-US" sz="2800" dirty="0"/>
          </a:p>
          <a:p>
            <a:pPr marL="0" indent="0">
              <a:buNone/>
            </a:pPr>
            <a:r>
              <a:rPr lang="en-US" sz="2800" dirty="0"/>
              <a:t>On this slide, “we didn’t know we were poor” example is powerful.</a:t>
            </a:r>
          </a:p>
          <a:p>
            <a:pPr marL="0" indent="0">
              <a:buNone/>
            </a:pPr>
            <a:endParaRPr lang="en-US" dirty="0"/>
          </a:p>
        </p:txBody>
      </p:sp>
      <p:pic>
        <p:nvPicPr>
          <p:cNvPr id="10" name="Content Placeholder 3">
            <a:extLst>
              <a:ext uri="{FF2B5EF4-FFF2-40B4-BE49-F238E27FC236}">
                <a16:creationId xmlns:a16="http://schemas.microsoft.com/office/drawing/2014/main" id="{FC123E18-7EB8-4CED-20FC-0C5E80DF27D7}"/>
              </a:ext>
            </a:extLst>
          </p:cNvPr>
          <p:cNvPicPr>
            <a:picLocks noChangeAspect="1"/>
          </p:cNvPicPr>
          <p:nvPr/>
        </p:nvPicPr>
        <p:blipFill>
          <a:blip r:embed="rId3"/>
          <a:stretch>
            <a:fillRect/>
          </a:stretch>
        </p:blipFill>
        <p:spPr>
          <a:xfrm>
            <a:off x="7963862" y="1614820"/>
            <a:ext cx="2873797" cy="1651331"/>
          </a:xfrm>
          <a:prstGeom prst="rect">
            <a:avLst/>
          </a:prstGeom>
          <a:ln w="25400">
            <a:solidFill>
              <a:schemeClr val="tx1"/>
            </a:solidFill>
          </a:ln>
        </p:spPr>
      </p:pic>
    </p:spTree>
    <p:extLst>
      <p:ext uri="{BB962C8B-B14F-4D97-AF65-F5344CB8AC3E}">
        <p14:creationId xmlns:p14="http://schemas.microsoft.com/office/powerpoint/2010/main" val="191666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Tricky Slides</a:t>
            </a:r>
          </a:p>
        </p:txBody>
      </p:sp>
      <p:sp>
        <p:nvSpPr>
          <p:cNvPr id="4" name="Content Placeholder 3">
            <a:extLst>
              <a:ext uri="{FF2B5EF4-FFF2-40B4-BE49-F238E27FC236}">
                <a16:creationId xmlns:a16="http://schemas.microsoft.com/office/drawing/2014/main" id="{C0187083-828E-8FA0-7485-8468B6A6A7FF}"/>
              </a:ext>
            </a:extLst>
          </p:cNvPr>
          <p:cNvSpPr>
            <a:spLocks noGrp="1"/>
          </p:cNvSpPr>
          <p:nvPr>
            <p:ph idx="1"/>
          </p:nvPr>
        </p:nvSpPr>
        <p:spPr>
          <a:xfrm>
            <a:off x="609600" y="1219200"/>
            <a:ext cx="5934775" cy="4553057"/>
          </a:xfrm>
        </p:spPr>
        <p:txBody>
          <a:bodyPr>
            <a:normAutofit fontScale="85000" lnSpcReduction="20000"/>
          </a:bodyPr>
          <a:lstStyle/>
          <a:p>
            <a:pPr marL="0" indent="0">
              <a:buNone/>
            </a:pPr>
            <a:r>
              <a:rPr lang="en-US" sz="2800" dirty="0"/>
              <a:t>The point of these slides</a:t>
            </a:r>
          </a:p>
          <a:p>
            <a:pPr marL="0" indent="0">
              <a:buNone/>
            </a:pPr>
            <a:r>
              <a:rPr lang="en-US" sz="2800" dirty="0"/>
              <a:t>IS:</a:t>
            </a:r>
          </a:p>
          <a:p>
            <a:pPr marL="0" indent="0">
              <a:buNone/>
            </a:pPr>
            <a:r>
              <a:rPr lang="en-US" sz="2800" dirty="0"/>
              <a:t>To explain that generational poverty behavior patterns are logical and reasonable, and are based on real experience in the community</a:t>
            </a:r>
          </a:p>
          <a:p>
            <a:pPr marL="0" indent="0">
              <a:buNone/>
            </a:pPr>
            <a:endParaRPr lang="en-US" sz="2800" dirty="0"/>
          </a:p>
          <a:p>
            <a:pPr marL="0" indent="0">
              <a:buNone/>
            </a:pPr>
            <a:r>
              <a:rPr lang="en-US" sz="2800" dirty="0"/>
              <a:t>IS NOT:</a:t>
            </a:r>
          </a:p>
          <a:p>
            <a:pPr marL="0" indent="0">
              <a:buNone/>
            </a:pPr>
            <a:r>
              <a:rPr lang="en-US" sz="2800" dirty="0"/>
              <a:t>To compare generational poverty </a:t>
            </a:r>
            <a:br>
              <a:rPr lang="en-US" sz="2800" dirty="0"/>
            </a:br>
            <a:r>
              <a:rPr lang="en-US" sz="2800" dirty="0"/>
              <a:t>and middle-class behavior</a:t>
            </a:r>
          </a:p>
          <a:p>
            <a:pPr marL="0" indent="0">
              <a:buNone/>
            </a:pPr>
            <a:r>
              <a:rPr lang="en-US" sz="2800" dirty="0"/>
              <a:t>To assume that all people in generational poverty believe the same things.</a:t>
            </a:r>
          </a:p>
          <a:p>
            <a:pPr marL="0" indent="0">
              <a:buNone/>
            </a:pPr>
            <a:endParaRPr lang="en-US" sz="2800" dirty="0"/>
          </a:p>
          <a:p>
            <a:pPr marL="0" indent="0">
              <a:buNone/>
            </a:pPr>
            <a:endParaRPr lang="en-US" sz="2800" dirty="0"/>
          </a:p>
          <a:p>
            <a:pPr marL="0" indent="0">
              <a:buNone/>
            </a:pPr>
            <a:endParaRPr lang="en-US" dirty="0"/>
          </a:p>
        </p:txBody>
      </p:sp>
      <p:pic>
        <p:nvPicPr>
          <p:cNvPr id="10" name="Picture 9"/>
          <p:cNvPicPr>
            <a:picLocks noChangeAspect="1"/>
          </p:cNvPicPr>
          <p:nvPr/>
        </p:nvPicPr>
        <p:blipFill>
          <a:blip r:embed="rId3"/>
          <a:stretch>
            <a:fillRect/>
          </a:stretch>
        </p:blipFill>
        <p:spPr>
          <a:xfrm>
            <a:off x="7276775" y="1308115"/>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323009" y="3323191"/>
            <a:ext cx="3795732" cy="2351988"/>
          </a:xfrm>
          <a:prstGeom prst="rect">
            <a:avLst/>
          </a:prstGeom>
          <a:ln w="19050">
            <a:solidFill>
              <a:schemeClr val="tx1"/>
            </a:solidFill>
          </a:ln>
        </p:spPr>
      </p:pic>
    </p:spTree>
    <p:extLst>
      <p:ext uri="{BB962C8B-B14F-4D97-AF65-F5344CB8AC3E}">
        <p14:creationId xmlns:p14="http://schemas.microsoft.com/office/powerpoint/2010/main" val="120584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Reasoning</a:t>
            </a:r>
          </a:p>
        </p:txBody>
      </p:sp>
      <p:sp>
        <p:nvSpPr>
          <p:cNvPr id="3" name="Content Placeholder 2">
            <a:extLst>
              <a:ext uri="{FF2B5EF4-FFF2-40B4-BE49-F238E27FC236}">
                <a16:creationId xmlns:a16="http://schemas.microsoft.com/office/drawing/2014/main" id="{26C3FC9A-2AE1-A116-C406-DCEB29CE6CF0}"/>
              </a:ext>
            </a:extLst>
          </p:cNvPr>
          <p:cNvSpPr>
            <a:spLocks noGrp="1"/>
          </p:cNvSpPr>
          <p:nvPr>
            <p:ph idx="1"/>
          </p:nvPr>
        </p:nvSpPr>
        <p:spPr>
          <a:xfrm>
            <a:off x="609600" y="1219200"/>
            <a:ext cx="5932519" cy="4553057"/>
          </a:xfrm>
        </p:spPr>
        <p:txBody>
          <a:bodyPr>
            <a:normAutofit fontScale="77500" lnSpcReduction="20000"/>
          </a:bodyPr>
          <a:lstStyle/>
          <a:p>
            <a:pPr marL="0" indent="0">
              <a:buNone/>
            </a:pPr>
            <a:r>
              <a:rPr lang="en-US" sz="2800" dirty="0"/>
              <a:t>When people find their effort doesn’t change their future, and this goes on for generations,</a:t>
            </a:r>
          </a:p>
          <a:p>
            <a:pPr marL="0" indent="0">
              <a:buNone/>
            </a:pPr>
            <a:endParaRPr lang="en-US" sz="2800" dirty="0"/>
          </a:p>
          <a:p>
            <a:pPr marL="0" indent="0">
              <a:buNone/>
            </a:pPr>
            <a:r>
              <a:rPr lang="en-US" sz="2800" dirty="0"/>
              <a:t>it’s natural to believe your actions can’t affect your future much.</a:t>
            </a:r>
          </a:p>
          <a:p>
            <a:pPr marL="0" indent="0">
              <a:buNone/>
            </a:pPr>
            <a:endParaRPr lang="en-US" sz="2800" dirty="0"/>
          </a:p>
          <a:p>
            <a:pPr marL="0" indent="0">
              <a:buNone/>
            </a:pPr>
            <a:r>
              <a:rPr lang="en-US" sz="2800" dirty="0"/>
              <a:t>Which leads to focusing on survival and on relationships with people in your community who help you.</a:t>
            </a:r>
          </a:p>
          <a:p>
            <a:pPr marL="0" indent="0">
              <a:buNone/>
            </a:pPr>
            <a:endParaRPr lang="en-US" sz="2800" dirty="0"/>
          </a:p>
          <a:p>
            <a:pPr marL="0" indent="0">
              <a:buNone/>
            </a:pPr>
            <a:r>
              <a:rPr lang="en-US" sz="2800" dirty="0"/>
              <a:t>Which leads to making decisions to benefit you and yours in the short term.</a:t>
            </a:r>
          </a:p>
        </p:txBody>
      </p:sp>
      <p:pic>
        <p:nvPicPr>
          <p:cNvPr id="10" name="Picture 9"/>
          <p:cNvPicPr>
            <a:picLocks noChangeAspect="1"/>
          </p:cNvPicPr>
          <p:nvPr/>
        </p:nvPicPr>
        <p:blipFill>
          <a:blip r:embed="rId3"/>
          <a:stretch>
            <a:fillRect/>
          </a:stretch>
        </p:blipFill>
        <p:spPr>
          <a:xfrm>
            <a:off x="7126779" y="1416411"/>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116218" y="3324938"/>
            <a:ext cx="3795732" cy="2351988"/>
          </a:xfrm>
          <a:prstGeom prst="rect">
            <a:avLst/>
          </a:prstGeom>
          <a:ln w="19050">
            <a:solidFill>
              <a:schemeClr val="tx1"/>
            </a:solidFill>
          </a:ln>
        </p:spPr>
      </p:pic>
    </p:spTree>
    <p:extLst>
      <p:ext uri="{BB962C8B-B14F-4D97-AF65-F5344CB8AC3E}">
        <p14:creationId xmlns:p14="http://schemas.microsoft.com/office/powerpoint/2010/main" val="77884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Every Pattern Has Exceptions</a:t>
            </a:r>
          </a:p>
        </p:txBody>
      </p:sp>
      <p:sp>
        <p:nvSpPr>
          <p:cNvPr id="3" name="Content Placeholder 2">
            <a:extLst>
              <a:ext uri="{FF2B5EF4-FFF2-40B4-BE49-F238E27FC236}">
                <a16:creationId xmlns:a16="http://schemas.microsoft.com/office/drawing/2014/main" id="{1E394047-BD25-A6FF-ABD5-6007E76C83FF}"/>
              </a:ext>
            </a:extLst>
          </p:cNvPr>
          <p:cNvSpPr>
            <a:spLocks noGrp="1"/>
          </p:cNvSpPr>
          <p:nvPr>
            <p:ph idx="1"/>
          </p:nvPr>
        </p:nvSpPr>
        <p:spPr>
          <a:xfrm>
            <a:off x="609600" y="1219200"/>
            <a:ext cx="6649616" cy="4553057"/>
          </a:xfrm>
        </p:spPr>
        <p:txBody>
          <a:bodyPr>
            <a:normAutofit fontScale="92500" lnSpcReduction="10000"/>
          </a:bodyPr>
          <a:lstStyle/>
          <a:p>
            <a:pPr marL="0" indent="0">
              <a:buNone/>
            </a:pPr>
            <a:r>
              <a:rPr lang="en-US" sz="2800" dirty="0"/>
              <a:t>Generational Poverty” doesn’t describe everyone in a poverty community.  There’s always some who have faith in their ability to affect their future. </a:t>
            </a:r>
          </a:p>
          <a:p>
            <a:pPr marL="0" indent="0">
              <a:buNone/>
            </a:pPr>
            <a:endParaRPr lang="en-US" sz="2800" dirty="0"/>
          </a:p>
          <a:p>
            <a:pPr marL="0" indent="0">
              <a:buNone/>
            </a:pPr>
            <a:r>
              <a:rPr lang="en-US" sz="2800" dirty="0"/>
              <a:t>Recent immigrants typically don’t follow the generational poverty pattern.</a:t>
            </a:r>
          </a:p>
          <a:p>
            <a:pPr marL="0" indent="0">
              <a:buNone/>
            </a:pPr>
            <a:r>
              <a:rPr lang="en-US" sz="2800" dirty="0"/>
              <a:t>Their experience is that action DOES affect the future.</a:t>
            </a:r>
          </a:p>
          <a:p>
            <a:pPr marL="0" indent="0">
              <a:buNone/>
            </a:pPr>
            <a:r>
              <a:rPr lang="en-US" sz="2800" dirty="0"/>
              <a:t>After all, what did they just do? </a:t>
            </a:r>
          </a:p>
          <a:p>
            <a:pPr marL="0" indent="0">
              <a:buNone/>
            </a:pPr>
            <a:endParaRPr lang="en-US" dirty="0"/>
          </a:p>
        </p:txBody>
      </p:sp>
      <p:pic>
        <p:nvPicPr>
          <p:cNvPr id="10" name="Picture 9"/>
          <p:cNvPicPr>
            <a:picLocks noChangeAspect="1"/>
          </p:cNvPicPr>
          <p:nvPr/>
        </p:nvPicPr>
        <p:blipFill>
          <a:blip r:embed="rId3"/>
          <a:stretch>
            <a:fillRect/>
          </a:stretch>
        </p:blipFill>
        <p:spPr>
          <a:xfrm>
            <a:off x="7463387" y="1403918"/>
            <a:ext cx="3791221" cy="1711315"/>
          </a:xfrm>
          <a:prstGeom prst="rect">
            <a:avLst/>
          </a:prstGeom>
          <a:blipFill>
            <a:blip r:embed="rId4"/>
            <a:tile tx="0" ty="0" sx="100000" sy="100000" flip="none" algn="tl"/>
          </a:blipFill>
          <a:ln w="19050">
            <a:solidFill>
              <a:schemeClr val="tx1"/>
            </a:solidFill>
          </a:ln>
        </p:spPr>
      </p:pic>
      <p:pic>
        <p:nvPicPr>
          <p:cNvPr id="11" name="Picture 10"/>
          <p:cNvPicPr>
            <a:picLocks noChangeAspect="1"/>
          </p:cNvPicPr>
          <p:nvPr/>
        </p:nvPicPr>
        <p:blipFill>
          <a:blip r:embed="rId5"/>
          <a:stretch>
            <a:fillRect/>
          </a:stretch>
        </p:blipFill>
        <p:spPr>
          <a:xfrm>
            <a:off x="7461132" y="3401648"/>
            <a:ext cx="3795732" cy="2351988"/>
          </a:xfrm>
          <a:prstGeom prst="rect">
            <a:avLst/>
          </a:prstGeom>
          <a:ln w="19050">
            <a:solidFill>
              <a:schemeClr val="tx1"/>
            </a:solidFill>
          </a:ln>
        </p:spPr>
      </p:pic>
    </p:spTree>
    <p:extLst>
      <p:ext uri="{BB962C8B-B14F-4D97-AF65-F5344CB8AC3E}">
        <p14:creationId xmlns:p14="http://schemas.microsoft.com/office/powerpoint/2010/main" val="143099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Tips</a:t>
            </a:r>
          </a:p>
        </p:txBody>
      </p:sp>
      <p:sp>
        <p:nvSpPr>
          <p:cNvPr id="3" name="Content Placeholder 2"/>
          <p:cNvSpPr>
            <a:spLocks noGrp="1"/>
          </p:cNvSpPr>
          <p:nvPr>
            <p:ph idx="1"/>
          </p:nvPr>
        </p:nvSpPr>
        <p:spPr/>
        <p:txBody>
          <a:bodyPr>
            <a:normAutofit/>
          </a:bodyPr>
          <a:lstStyle/>
          <a:p>
            <a:r>
              <a:rPr lang="en-US" dirty="0"/>
              <a:t>DO:</a:t>
            </a:r>
          </a:p>
          <a:p>
            <a:pPr lvl="1"/>
            <a:r>
              <a:rPr lang="en-US" dirty="0"/>
              <a:t>Say “Racism” first or second, not last.</a:t>
            </a:r>
          </a:p>
          <a:p>
            <a:pPr lvl="1"/>
            <a:r>
              <a:rPr lang="en-US" dirty="0"/>
              <a:t>Say “people living in poverty”.</a:t>
            </a:r>
          </a:p>
          <a:p>
            <a:pPr lvl="1"/>
            <a:r>
              <a:rPr lang="en-US" dirty="0"/>
              <a:t>Keep repeating that these are</a:t>
            </a:r>
            <a:br>
              <a:rPr lang="en-US" dirty="0"/>
            </a:br>
            <a:r>
              <a:rPr lang="en-US" dirty="0"/>
              <a:t>patterns, not absolutes.</a:t>
            </a:r>
          </a:p>
          <a:p>
            <a:pPr lvl="1"/>
            <a:r>
              <a:rPr lang="en-US" dirty="0"/>
              <a:t>Ask another Vincentian to listen for stumbles.</a:t>
            </a:r>
          </a:p>
          <a:p>
            <a:pPr lvl="1"/>
            <a:r>
              <a:rPr lang="en-US" dirty="0"/>
              <a:t>Read the speaker notes and Formator Guide.</a:t>
            </a:r>
          </a:p>
          <a:p>
            <a:r>
              <a:rPr lang="en-US" dirty="0"/>
              <a:t>DON’T</a:t>
            </a:r>
          </a:p>
          <a:p>
            <a:pPr lvl="1"/>
            <a:r>
              <a:rPr lang="en-US" dirty="0"/>
              <a:t>Say “Those people”. </a:t>
            </a:r>
          </a:p>
          <a:p>
            <a:pPr lvl="1"/>
            <a:r>
              <a:rPr lang="en-US" dirty="0"/>
              <a:t>Assume all people in any group behave the same way.</a:t>
            </a:r>
          </a:p>
        </p:txBody>
      </p:sp>
      <p:pic>
        <p:nvPicPr>
          <p:cNvPr id="4" name="Picture 3"/>
          <p:cNvPicPr>
            <a:picLocks noChangeAspect="1"/>
          </p:cNvPicPr>
          <p:nvPr/>
        </p:nvPicPr>
        <p:blipFill>
          <a:blip r:embed="rId3"/>
          <a:stretch>
            <a:fillRect/>
          </a:stretch>
        </p:blipFill>
        <p:spPr>
          <a:xfrm>
            <a:off x="8814611" y="2133814"/>
            <a:ext cx="3074679" cy="1891297"/>
          </a:xfrm>
          <a:prstGeom prst="rect">
            <a:avLst/>
          </a:prstGeom>
        </p:spPr>
      </p:pic>
      <p:cxnSp>
        <p:nvCxnSpPr>
          <p:cNvPr id="6" name="Straight Arrow Connector 5"/>
          <p:cNvCxnSpPr>
            <a:cxnSpLocks/>
          </p:cNvCxnSpPr>
          <p:nvPr/>
        </p:nvCxnSpPr>
        <p:spPr>
          <a:xfrm>
            <a:off x="7066321" y="3079463"/>
            <a:ext cx="15176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55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Wrapping Up</a:t>
            </a:r>
          </a:p>
        </p:txBody>
      </p:sp>
      <p:sp>
        <p:nvSpPr>
          <p:cNvPr id="3" name="Content Placeholder 2"/>
          <p:cNvSpPr>
            <a:spLocks noGrp="1"/>
          </p:cNvSpPr>
          <p:nvPr>
            <p:ph idx="1"/>
          </p:nvPr>
        </p:nvSpPr>
        <p:spPr/>
        <p:txBody>
          <a:bodyPr>
            <a:normAutofit/>
          </a:bodyPr>
          <a:lstStyle/>
          <a:p>
            <a:pPr>
              <a:lnSpc>
                <a:spcPct val="100000"/>
              </a:lnSpc>
              <a:defRPr/>
            </a:pPr>
            <a:r>
              <a:rPr lang="en-US" sz="3200" dirty="0"/>
              <a:t>Watch the Time!!!! It is easy to run over by accident.</a:t>
            </a:r>
          </a:p>
          <a:p>
            <a:pPr>
              <a:lnSpc>
                <a:spcPct val="100000"/>
              </a:lnSpc>
              <a:defRPr/>
            </a:pPr>
            <a:r>
              <a:rPr lang="en-US" sz="3200" i="1" dirty="0"/>
              <a:t>Always</a:t>
            </a:r>
            <a:r>
              <a:rPr lang="en-US" sz="3200" dirty="0"/>
              <a:t> have small group discussion after this section.  This helps people process what they’ve heard. </a:t>
            </a:r>
          </a:p>
          <a:p>
            <a:pPr>
              <a:lnSpc>
                <a:spcPct val="100000"/>
              </a:lnSpc>
              <a:defRPr/>
            </a:pPr>
            <a:r>
              <a:rPr lang="en-US" sz="3200" dirty="0"/>
              <a:t>This section can be very rewarding</a:t>
            </a:r>
          </a:p>
          <a:p>
            <a:pPr>
              <a:lnSpc>
                <a:spcPct val="100000"/>
              </a:lnSpc>
              <a:defRPr/>
            </a:pPr>
            <a:r>
              <a:rPr lang="en-US" sz="3200" dirty="0"/>
              <a:t>People gain new understanding and new empathy right before your eyes</a:t>
            </a:r>
          </a:p>
          <a:p>
            <a:endParaRPr lang="en-US" sz="4000" dirty="0"/>
          </a:p>
        </p:txBody>
      </p:sp>
    </p:spTree>
    <p:extLst>
      <p:ext uri="{BB962C8B-B14F-4D97-AF65-F5344CB8AC3E}">
        <p14:creationId xmlns:p14="http://schemas.microsoft.com/office/powerpoint/2010/main" val="164024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Part 7: Why We Do Home Visits</a:t>
            </a:r>
          </a:p>
        </p:txBody>
      </p:sp>
      <p:sp>
        <p:nvSpPr>
          <p:cNvPr id="4" name="Content Placeholder 3"/>
          <p:cNvSpPr>
            <a:spLocks noGrp="1"/>
          </p:cNvSpPr>
          <p:nvPr>
            <p:ph idx="1"/>
          </p:nvPr>
        </p:nvSpPr>
        <p:spPr/>
        <p:txBody>
          <a:bodyPr>
            <a:normAutofit fontScale="92500" lnSpcReduction="20000"/>
          </a:bodyPr>
          <a:lstStyle/>
          <a:p>
            <a:pPr marL="442432" indent="-442432">
              <a:buFont typeface="Arial" panose="020B0604020202020204" pitchFamily="34" charset="0"/>
              <a:buChar char="•"/>
            </a:pPr>
            <a:r>
              <a:rPr lang="en-US" dirty="0"/>
              <a:t>Learning Objectives:  Formation</a:t>
            </a:r>
          </a:p>
          <a:p>
            <a:pPr marL="884865" lvl="1" indent="-442432">
              <a:buFont typeface="Arial" panose="020B0604020202020204" pitchFamily="34" charset="0"/>
              <a:buChar char="•"/>
            </a:pPr>
            <a:r>
              <a:rPr lang="en-US" dirty="0"/>
              <a:t>Participant wants to try a home visit</a:t>
            </a:r>
          </a:p>
          <a:p>
            <a:pPr marL="884865" lvl="1" indent="-442432">
              <a:buFont typeface="Arial" panose="020B0604020202020204" pitchFamily="34" charset="0"/>
              <a:buChar char="•"/>
            </a:pPr>
            <a:r>
              <a:rPr lang="en-US" dirty="0"/>
              <a:t>Not intending to teach all about home visits</a:t>
            </a:r>
          </a:p>
          <a:p>
            <a:pPr marL="442432" indent="-442432">
              <a:buFont typeface="Arial" panose="020B0604020202020204" pitchFamily="34" charset="0"/>
              <a:buChar char="•"/>
            </a:pPr>
            <a:r>
              <a:rPr lang="en-US" dirty="0"/>
              <a:t>Lecture </a:t>
            </a:r>
            <a:r>
              <a:rPr lang="en-US" i="1" u="sng" dirty="0"/>
              <a:t>and</a:t>
            </a:r>
            <a:r>
              <a:rPr lang="en-US" dirty="0"/>
              <a:t> video because…</a:t>
            </a:r>
          </a:p>
          <a:p>
            <a:pPr marL="884865" lvl="1" indent="-442432">
              <a:buFont typeface="Arial" panose="020B0604020202020204" pitchFamily="34" charset="0"/>
              <a:buChar char="•"/>
            </a:pPr>
            <a:r>
              <a:rPr lang="en-US" dirty="0"/>
              <a:t>Some people want to know the steps</a:t>
            </a:r>
          </a:p>
          <a:p>
            <a:pPr marL="884865" lvl="1" indent="-442432">
              <a:buFont typeface="Arial" panose="020B0604020202020204" pitchFamily="34" charset="0"/>
              <a:buChar char="•"/>
            </a:pPr>
            <a:r>
              <a:rPr lang="en-US" dirty="0"/>
              <a:t>Some people want to know how it will feel</a:t>
            </a:r>
          </a:p>
          <a:p>
            <a:pPr marL="442432" indent="-442432">
              <a:buFont typeface="Arial" panose="020B0604020202020204" pitchFamily="34" charset="0"/>
              <a:buChar char="•"/>
            </a:pPr>
            <a:r>
              <a:rPr lang="en-US" dirty="0"/>
              <a:t>Shortened version of the LA video</a:t>
            </a:r>
          </a:p>
          <a:p>
            <a:pPr marL="884865" lvl="1" indent="-442432">
              <a:buFont typeface="Arial" panose="020B0604020202020204" pitchFamily="34" charset="0"/>
              <a:buChar char="•"/>
            </a:pPr>
            <a:r>
              <a:rPr lang="en-US" altLang="en-US" dirty="0"/>
              <a:t>Questions and pauses are removed from video</a:t>
            </a:r>
          </a:p>
          <a:p>
            <a:pPr marL="884865" lvl="1" indent="-442432">
              <a:buFont typeface="Arial" panose="020B0604020202020204" pitchFamily="34" charset="0"/>
              <a:buChar char="•"/>
            </a:pPr>
            <a:r>
              <a:rPr lang="en-US" altLang="en-US" dirty="0"/>
              <a:t>Just one video.</a:t>
            </a:r>
          </a:p>
          <a:p>
            <a:pPr marL="442432" indent="-442432">
              <a:buFont typeface="Arial" panose="020B0604020202020204" pitchFamily="34" charset="0"/>
              <a:buChar char="•"/>
            </a:pPr>
            <a:r>
              <a:rPr lang="en-US" altLang="en-US" dirty="0"/>
              <a:t>Interactive Q&amp;A Exercise</a:t>
            </a:r>
          </a:p>
          <a:p>
            <a:pPr marL="884865" lvl="1" indent="-442432">
              <a:buFont typeface="Arial" panose="020B0604020202020204" pitchFamily="34" charset="0"/>
              <a:buChar char="•"/>
            </a:pPr>
            <a:r>
              <a:rPr lang="en-US" altLang="en-US" dirty="0"/>
              <a:t>Based on LA Home Visit questions</a:t>
            </a:r>
          </a:p>
          <a:p>
            <a:pPr marL="884865" lvl="1" indent="-442432">
              <a:buFont typeface="Arial" panose="020B0604020202020204" pitchFamily="34" charset="0"/>
              <a:buChar char="•"/>
            </a:pPr>
            <a:r>
              <a:rPr lang="en-US" altLang="en-US" dirty="0"/>
              <a:t>Makes people think</a:t>
            </a:r>
          </a:p>
          <a:p>
            <a:pPr algn="l"/>
            <a:endParaRPr lang="en-US" dirty="0"/>
          </a:p>
          <a:p>
            <a:pPr marL="442432" indent="-442432">
              <a:buFont typeface="Arial" panose="020B0604020202020204" pitchFamily="34" charset="0"/>
              <a:buChar char="•"/>
            </a:pPr>
            <a:endParaRPr lang="en-US" dirty="0"/>
          </a:p>
        </p:txBody>
      </p:sp>
      <p:pic>
        <p:nvPicPr>
          <p:cNvPr id="8" name="Picture 7" descr="Text&#10;&#10;Description automatically generated">
            <a:extLst>
              <a:ext uri="{FF2B5EF4-FFF2-40B4-BE49-F238E27FC236}">
                <a16:creationId xmlns:a16="http://schemas.microsoft.com/office/drawing/2014/main" id="{268D1717-D1F4-2F81-8675-29B5000EA748}"/>
              </a:ext>
            </a:extLst>
          </p:cNvPr>
          <p:cNvPicPr>
            <a:picLocks noChangeAspect="1"/>
          </p:cNvPicPr>
          <p:nvPr/>
        </p:nvPicPr>
        <p:blipFill>
          <a:blip r:embed="rId3"/>
          <a:stretch>
            <a:fillRect/>
          </a:stretch>
        </p:blipFill>
        <p:spPr>
          <a:xfrm>
            <a:off x="8487609" y="2107018"/>
            <a:ext cx="2128838" cy="2777420"/>
          </a:xfrm>
          <a:prstGeom prst="rect">
            <a:avLst/>
          </a:prstGeom>
          <a:ln>
            <a:solidFill>
              <a:schemeClr val="tx1"/>
            </a:solidFill>
          </a:ln>
        </p:spPr>
      </p:pic>
    </p:spTree>
    <p:extLst>
      <p:ext uri="{BB962C8B-B14F-4D97-AF65-F5344CB8AC3E}">
        <p14:creationId xmlns:p14="http://schemas.microsoft.com/office/powerpoint/2010/main" val="43867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a:t>Part 7: The Q&amp;A</a:t>
            </a:r>
          </a:p>
        </p:txBody>
      </p:sp>
      <p:sp>
        <p:nvSpPr>
          <p:cNvPr id="21508" name="Rectangle 3"/>
          <p:cNvSpPr>
            <a:spLocks noGrp="1" noChangeArrowheads="1"/>
          </p:cNvSpPr>
          <p:nvPr>
            <p:ph idx="1"/>
          </p:nvPr>
        </p:nvSpPr>
        <p:spPr/>
        <p:txBody>
          <a:bodyPr>
            <a:normAutofit/>
          </a:bodyPr>
          <a:lstStyle/>
          <a:p>
            <a:pPr>
              <a:lnSpc>
                <a:spcPct val="80000"/>
              </a:lnSpc>
              <a:spcBef>
                <a:spcPts val="968"/>
              </a:spcBef>
            </a:pPr>
            <a:r>
              <a:rPr lang="en-US" altLang="en-US" sz="2322" dirty="0"/>
              <a:t>You have a checklist of Q&amp;A on your flash drive.  </a:t>
            </a:r>
            <a:br>
              <a:rPr lang="en-US" altLang="en-US" sz="2322" dirty="0"/>
            </a:br>
            <a:r>
              <a:rPr lang="en-US" altLang="en-US" sz="2322" dirty="0"/>
              <a:t>Print it out for yourself, but don’t hand it out.</a:t>
            </a:r>
          </a:p>
          <a:p>
            <a:pPr>
              <a:lnSpc>
                <a:spcPct val="80000"/>
              </a:lnSpc>
              <a:spcBef>
                <a:spcPts val="968"/>
              </a:spcBef>
            </a:pPr>
            <a:r>
              <a:rPr lang="en-US" altLang="en-US" sz="2322" dirty="0"/>
              <a:t>Suggested sequence:</a:t>
            </a:r>
          </a:p>
          <a:p>
            <a:pPr lvl="1">
              <a:lnSpc>
                <a:spcPct val="80000"/>
              </a:lnSpc>
              <a:spcBef>
                <a:spcPts val="968"/>
              </a:spcBef>
            </a:pPr>
            <a:r>
              <a:rPr lang="en-US" altLang="en-US" sz="2322" dirty="0"/>
              <a:t>One person presents the slides before the video.</a:t>
            </a:r>
          </a:p>
          <a:p>
            <a:pPr lvl="1">
              <a:lnSpc>
                <a:spcPct val="80000"/>
              </a:lnSpc>
              <a:spcBef>
                <a:spcPts val="968"/>
              </a:spcBef>
            </a:pPr>
            <a:r>
              <a:rPr lang="en-US" altLang="en-US" sz="2322" dirty="0"/>
              <a:t>Show the video.  </a:t>
            </a:r>
          </a:p>
          <a:p>
            <a:pPr lvl="1">
              <a:lnSpc>
                <a:spcPct val="80000"/>
              </a:lnSpc>
              <a:spcBef>
                <a:spcPts val="968"/>
              </a:spcBef>
            </a:pPr>
            <a:r>
              <a:rPr lang="en-US" altLang="en-US" sz="2322" dirty="0"/>
              <a:t>All presenters go to the front.</a:t>
            </a:r>
          </a:p>
          <a:p>
            <a:pPr lvl="1">
              <a:lnSpc>
                <a:spcPct val="80000"/>
              </a:lnSpc>
              <a:spcBef>
                <a:spcPts val="968"/>
              </a:spcBef>
            </a:pPr>
            <a:r>
              <a:rPr lang="en-US" altLang="en-US" sz="2322" dirty="0"/>
              <a:t>Ask audience to share observations. </a:t>
            </a:r>
          </a:p>
          <a:p>
            <a:pPr lvl="2">
              <a:lnSpc>
                <a:spcPct val="80000"/>
              </a:lnSpc>
              <a:spcBef>
                <a:spcPts val="968"/>
              </a:spcBef>
            </a:pPr>
            <a:r>
              <a:rPr lang="en-US" altLang="en-US" dirty="0"/>
              <a:t>What did our Vincentians do well?  Do poorly? </a:t>
            </a:r>
          </a:p>
          <a:p>
            <a:pPr lvl="1">
              <a:lnSpc>
                <a:spcPct val="80000"/>
              </a:lnSpc>
              <a:spcBef>
                <a:spcPts val="968"/>
              </a:spcBef>
            </a:pPr>
            <a:r>
              <a:rPr lang="en-US" altLang="en-US" dirty="0"/>
              <a:t>Keep track of what has been mentioned.</a:t>
            </a:r>
          </a:p>
          <a:p>
            <a:pPr lvl="1">
              <a:lnSpc>
                <a:spcPct val="80000"/>
              </a:lnSpc>
              <a:spcBef>
                <a:spcPts val="968"/>
              </a:spcBef>
            </a:pPr>
            <a:r>
              <a:rPr lang="en-US" altLang="en-US" sz="2322" dirty="0"/>
              <a:t>Prompt for any questions missed.</a:t>
            </a:r>
          </a:p>
          <a:p>
            <a:pPr lvl="1">
              <a:lnSpc>
                <a:spcPct val="80000"/>
              </a:lnSpc>
              <a:spcBef>
                <a:spcPts val="968"/>
              </a:spcBef>
            </a:pPr>
            <a:r>
              <a:rPr lang="en-US" altLang="en-US" dirty="0"/>
              <a:t>Back to slides for final wrap-up.</a:t>
            </a:r>
          </a:p>
          <a:p>
            <a:pPr lvl="1">
              <a:lnSpc>
                <a:spcPct val="80000"/>
              </a:lnSpc>
              <a:spcBef>
                <a:spcPts val="968"/>
              </a:spcBef>
            </a:pPr>
            <a:endParaRPr lang="en-US" altLang="en-US" dirty="0"/>
          </a:p>
        </p:txBody>
      </p:sp>
      <p:sp>
        <p:nvSpPr>
          <p:cNvPr id="4" name="TextBox 3"/>
          <p:cNvSpPr txBox="1"/>
          <p:nvPr/>
        </p:nvSpPr>
        <p:spPr>
          <a:xfrm>
            <a:off x="4487731" y="5458590"/>
            <a:ext cx="7094669" cy="360420"/>
          </a:xfrm>
          <a:prstGeom prst="rect">
            <a:avLst/>
          </a:prstGeom>
          <a:noFill/>
        </p:spPr>
        <p:txBody>
          <a:bodyPr wrap="square" rtlCol="0">
            <a:spAutoFit/>
          </a:bodyPr>
          <a:lstStyle/>
          <a:p>
            <a:pPr algn="r"/>
            <a:r>
              <a:rPr lang="en-US" altLang="en-US" sz="1742" dirty="0"/>
              <a:t>In Formator’s Guide, see VIII.G. “Home Visits”  pg. 46 </a:t>
            </a:r>
            <a:endParaRPr lang="en-US" sz="2710" dirty="0"/>
          </a:p>
        </p:txBody>
      </p:sp>
    </p:spTree>
    <p:extLst>
      <p:ext uri="{BB962C8B-B14F-4D97-AF65-F5344CB8AC3E}">
        <p14:creationId xmlns:p14="http://schemas.microsoft.com/office/powerpoint/2010/main" val="260529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a:t>Home Visit Video Discussion</a:t>
            </a:r>
          </a:p>
        </p:txBody>
      </p:sp>
      <p:sp>
        <p:nvSpPr>
          <p:cNvPr id="21508" name="Rectangle 3"/>
          <p:cNvSpPr>
            <a:spLocks noGrp="1" noChangeArrowheads="1"/>
          </p:cNvSpPr>
          <p:nvPr>
            <p:ph idx="1"/>
          </p:nvPr>
        </p:nvSpPr>
        <p:spPr/>
        <p:txBody>
          <a:bodyPr>
            <a:normAutofit/>
          </a:bodyPr>
          <a:lstStyle/>
          <a:p>
            <a:pPr>
              <a:lnSpc>
                <a:spcPct val="80000"/>
              </a:lnSpc>
            </a:pPr>
            <a:r>
              <a:rPr lang="en-US" altLang="en-US" dirty="0"/>
              <a:t>Checklist of questions.  </a:t>
            </a:r>
          </a:p>
          <a:p>
            <a:pPr lvl="1">
              <a:lnSpc>
                <a:spcPct val="80000"/>
              </a:lnSpc>
            </a:pPr>
            <a:r>
              <a:rPr lang="en-US" altLang="en-US" dirty="0"/>
              <a:t>In “Formator Tools” on your flash drive.</a:t>
            </a:r>
          </a:p>
          <a:p>
            <a:pPr lvl="1">
              <a:lnSpc>
                <a:spcPct val="80000"/>
              </a:lnSpc>
            </a:pPr>
            <a:r>
              <a:rPr lang="en-US" dirty="0"/>
              <a:t>Updated to reflect our current understanding of causes of poverty and of physical contact during the home visit.</a:t>
            </a:r>
            <a:endParaRPr lang="en-US" altLang="en-US" dirty="0"/>
          </a:p>
          <a:p>
            <a:pPr>
              <a:lnSpc>
                <a:spcPct val="80000"/>
              </a:lnSpc>
            </a:pPr>
            <a:r>
              <a:rPr lang="en-US" altLang="en-US" dirty="0"/>
              <a:t>Notes on video</a:t>
            </a:r>
          </a:p>
          <a:p>
            <a:pPr marL="884865" lvl="1" indent="-442432"/>
            <a:r>
              <a:rPr lang="en-US" altLang="en-US" dirty="0"/>
              <a:t>Intentionally includes both good and bad practices</a:t>
            </a:r>
          </a:p>
          <a:p>
            <a:pPr marL="884865" lvl="1" indent="-442432"/>
            <a:r>
              <a:rPr lang="en-US" altLang="en-US" dirty="0"/>
              <a:t>Was made before sex abuse training was commonplace.</a:t>
            </a:r>
          </a:p>
          <a:p>
            <a:pPr marL="884865" lvl="1" indent="-442432"/>
            <a:r>
              <a:rPr lang="en-US" altLang="en-US" dirty="0"/>
              <a:t>Yes, there will eventually be a new video.</a:t>
            </a:r>
            <a:endParaRPr lang="en-US" dirty="0"/>
          </a:p>
          <a:p>
            <a:pPr>
              <a:lnSpc>
                <a:spcPct val="80000"/>
              </a:lnSpc>
            </a:pPr>
            <a:r>
              <a:rPr lang="en-US" altLang="en-US" dirty="0"/>
              <a:t>Home Visit Journal</a:t>
            </a:r>
          </a:p>
          <a:p>
            <a:pPr lvl="1">
              <a:lnSpc>
                <a:spcPct val="80000"/>
              </a:lnSpc>
            </a:pPr>
            <a:r>
              <a:rPr lang="en-US" altLang="en-US" dirty="0"/>
              <a:t>Can be ordered from National</a:t>
            </a:r>
          </a:p>
        </p:txBody>
      </p:sp>
      <p:sp>
        <p:nvSpPr>
          <p:cNvPr id="5" name="TextBox 4"/>
          <p:cNvSpPr txBox="1"/>
          <p:nvPr/>
        </p:nvSpPr>
        <p:spPr>
          <a:xfrm>
            <a:off x="4037622" y="5761255"/>
            <a:ext cx="7814586" cy="360420"/>
          </a:xfrm>
          <a:prstGeom prst="rect">
            <a:avLst/>
          </a:prstGeom>
          <a:noFill/>
        </p:spPr>
        <p:txBody>
          <a:bodyPr wrap="square" rtlCol="0">
            <a:spAutoFit/>
          </a:bodyPr>
          <a:lstStyle/>
          <a:p>
            <a:pPr algn="r"/>
            <a:r>
              <a:rPr lang="en-US" altLang="en-US" sz="1742" dirty="0"/>
              <a:t>In Formator’s Guide, see VIII.G. “Home Visits”  pg. 46 </a:t>
            </a:r>
            <a:endParaRPr lang="en-US" sz="2710" dirty="0"/>
          </a:p>
        </p:txBody>
      </p:sp>
      <p:pic>
        <p:nvPicPr>
          <p:cNvPr id="7" name="Picture 6" descr="A picture containing website&#10;&#10;Description automatically generated">
            <a:extLst>
              <a:ext uri="{FF2B5EF4-FFF2-40B4-BE49-F238E27FC236}">
                <a16:creationId xmlns:a16="http://schemas.microsoft.com/office/drawing/2014/main" id="{F429495E-8DC9-209A-C88B-52C4833624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1461" y="2930785"/>
            <a:ext cx="1631238" cy="2243733"/>
          </a:xfrm>
          <a:prstGeom prst="rect">
            <a:avLst/>
          </a:prstGeom>
          <a:ln>
            <a:solidFill>
              <a:schemeClr val="tx1"/>
            </a:solidFill>
          </a:ln>
        </p:spPr>
      </p:pic>
    </p:spTree>
    <p:extLst>
      <p:ext uri="{BB962C8B-B14F-4D97-AF65-F5344CB8AC3E}">
        <p14:creationId xmlns:p14="http://schemas.microsoft.com/office/powerpoint/2010/main" val="106788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 Forth and Practice!</a:t>
            </a:r>
          </a:p>
        </p:txBody>
      </p:sp>
      <p:sp>
        <p:nvSpPr>
          <p:cNvPr id="5" name="Content Placeholder 4">
            <a:extLst>
              <a:ext uri="{FF2B5EF4-FFF2-40B4-BE49-F238E27FC236}">
                <a16:creationId xmlns:a16="http://schemas.microsoft.com/office/drawing/2014/main" id="{B84D331E-2796-33DA-F822-987966222491}"/>
              </a:ext>
            </a:extLst>
          </p:cNvPr>
          <p:cNvSpPr>
            <a:spLocks noGrp="1"/>
          </p:cNvSpPr>
          <p:nvPr>
            <p:ph idx="1"/>
          </p:nvPr>
        </p:nvSpPr>
        <p:spPr/>
        <p:txBody>
          <a:bodyPr>
            <a:normAutofit fontScale="70000" lnSpcReduction="20000"/>
          </a:bodyPr>
          <a:lstStyle/>
          <a:p>
            <a:pPr marL="0" indent="0">
              <a:buNone/>
            </a:pPr>
            <a:r>
              <a:rPr lang="en-US" sz="2800" dirty="0"/>
              <a:t>Attendees number off 1 to 7. </a:t>
            </a:r>
          </a:p>
          <a:p>
            <a:pPr marL="0" indent="0">
              <a:buNone/>
            </a:pPr>
            <a:endParaRPr lang="en-US" sz="1800" dirty="0"/>
          </a:p>
          <a:p>
            <a:pPr marL="0" indent="0">
              <a:buNone/>
            </a:pPr>
            <a:r>
              <a:rPr lang="en-US" sz="2800" dirty="0"/>
              <a:t>Each group will be assigned one part of the OO </a:t>
            </a:r>
            <a:r>
              <a:rPr lang="mr-IN" sz="2800" dirty="0"/>
              <a:t>–</a:t>
            </a:r>
            <a:r>
              <a:rPr lang="en-US" sz="2800" dirty="0"/>
              <a:t> parts 1 - 7.</a:t>
            </a:r>
          </a:p>
          <a:p>
            <a:pPr marL="0" indent="0">
              <a:buNone/>
            </a:pPr>
            <a:endParaRPr lang="en-US" sz="1800" dirty="0"/>
          </a:p>
          <a:p>
            <a:pPr marL="0" indent="0">
              <a:buNone/>
            </a:pPr>
            <a:r>
              <a:rPr lang="en-US" sz="2800" dirty="0"/>
              <a:t>Look over the presenter notes. </a:t>
            </a:r>
          </a:p>
          <a:p>
            <a:pPr marL="0" indent="0">
              <a:buNone/>
            </a:pPr>
            <a:endParaRPr lang="en-US" sz="1800" dirty="0"/>
          </a:p>
          <a:p>
            <a:pPr marL="0" indent="0">
              <a:buNone/>
            </a:pPr>
            <a:r>
              <a:rPr lang="en-US" sz="2800" dirty="0"/>
              <a:t>Note the time allocated (you will need to stay within this time frame but don’t finish too early)</a:t>
            </a:r>
          </a:p>
          <a:p>
            <a:pPr marL="0" indent="0">
              <a:buNone/>
            </a:pPr>
            <a:endParaRPr lang="en-US" sz="1800" dirty="0"/>
          </a:p>
          <a:p>
            <a:pPr marL="0" indent="0">
              <a:buNone/>
            </a:pPr>
            <a:r>
              <a:rPr lang="en-US" sz="2800" dirty="0"/>
              <a:t>Find a comfortable space to practice this session.</a:t>
            </a:r>
          </a:p>
          <a:p>
            <a:pPr marL="0" indent="0">
              <a:buNone/>
            </a:pPr>
            <a:endParaRPr lang="en-US" sz="1800" dirty="0"/>
          </a:p>
          <a:p>
            <a:pPr marL="0" indent="0">
              <a:buNone/>
            </a:pPr>
            <a:r>
              <a:rPr lang="en-US" sz="2800" dirty="0"/>
              <a:t>You will have 60 minutes.</a:t>
            </a:r>
          </a:p>
          <a:p>
            <a:pPr marL="0" indent="0">
              <a:buNone/>
            </a:pPr>
            <a:endParaRPr lang="en-US" sz="1800" dirty="0"/>
          </a:p>
          <a:p>
            <a:pPr marL="0" indent="0">
              <a:buNone/>
            </a:pPr>
            <a:r>
              <a:rPr lang="en-US" sz="2800" dirty="0"/>
              <a:t>Each person will present their part of the Ozanam.</a:t>
            </a:r>
            <a:endParaRPr lang="en-US" dirty="0"/>
          </a:p>
        </p:txBody>
      </p:sp>
    </p:spTree>
    <p:extLst>
      <p:ext uri="{BB962C8B-B14F-4D97-AF65-F5344CB8AC3E}">
        <p14:creationId xmlns:p14="http://schemas.microsoft.com/office/powerpoint/2010/main" val="238465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A4E9-7DF7-40CB-830F-3A241DBAA7C8}"/>
              </a:ext>
            </a:extLst>
          </p:cNvPr>
          <p:cNvSpPr>
            <a:spLocks noGrp="1"/>
          </p:cNvSpPr>
          <p:nvPr>
            <p:ph type="title"/>
          </p:nvPr>
        </p:nvSpPr>
        <p:spPr/>
        <p:txBody>
          <a:bodyPr/>
          <a:lstStyle/>
          <a:p>
            <a:r>
              <a:rPr lang="en-US" dirty="0"/>
              <a:t>The Charity of Christ Urges Us</a:t>
            </a:r>
          </a:p>
        </p:txBody>
      </p:sp>
      <p:sp>
        <p:nvSpPr>
          <p:cNvPr id="3" name="Content Placeholder 2">
            <a:extLst>
              <a:ext uri="{FF2B5EF4-FFF2-40B4-BE49-F238E27FC236}">
                <a16:creationId xmlns:a16="http://schemas.microsoft.com/office/drawing/2014/main" id="{902ACF82-4DE0-40BD-89C5-4C29B78A9FA9}"/>
              </a:ext>
            </a:extLst>
          </p:cNvPr>
          <p:cNvSpPr>
            <a:spLocks noGrp="1"/>
          </p:cNvSpPr>
          <p:nvPr>
            <p:ph idx="1"/>
          </p:nvPr>
        </p:nvSpPr>
        <p:spPr/>
        <p:txBody>
          <a:bodyPr>
            <a:normAutofit fontScale="92500" lnSpcReduction="20000"/>
          </a:bodyPr>
          <a:lstStyle/>
          <a:p>
            <a:pPr marL="0" indent="0">
              <a:buNone/>
            </a:pPr>
            <a:r>
              <a:rPr lang="en-US" dirty="0"/>
              <a:t>Dear Jesus Christ,</a:t>
            </a:r>
          </a:p>
          <a:p>
            <a:pPr marL="0" indent="0">
              <a:buNone/>
            </a:pPr>
            <a:endParaRPr lang="en-US" dirty="0"/>
          </a:p>
          <a:p>
            <a:pPr marL="0" indent="0">
              <a:buNone/>
            </a:pPr>
            <a:r>
              <a:rPr lang="en-US" dirty="0"/>
              <a:t>Send forth your Holy Spirit to fill our hearts with courage to create something new and the generosity of spirit to offer our time and energy to this ministry.</a:t>
            </a:r>
          </a:p>
          <a:p>
            <a:pPr marL="0" indent="0">
              <a:buNone/>
            </a:pPr>
            <a:r>
              <a:rPr lang="en-US" dirty="0"/>
              <a:t>Create within this community the space for mutual support and understanding so that persons will find respite and restoration among friends.</a:t>
            </a:r>
          </a:p>
          <a:p>
            <a:pPr marL="0" indent="0">
              <a:buNone/>
            </a:pPr>
            <a:r>
              <a:rPr lang="en-US" dirty="0"/>
              <a:t>Help us to set aside differences in our education, roles and responsibilities, and ministries to discover the love, compassion, and healing Grace of Jesus among us.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20428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BEF8-2AFD-43B1-9485-E09ADE3B81D2}"/>
              </a:ext>
            </a:extLst>
          </p:cNvPr>
          <p:cNvSpPr>
            <a:spLocks noGrp="1"/>
          </p:cNvSpPr>
          <p:nvPr>
            <p:ph type="title"/>
          </p:nvPr>
        </p:nvSpPr>
        <p:spPr/>
        <p:txBody>
          <a:bodyPr>
            <a:normAutofit/>
          </a:bodyPr>
          <a:lstStyle/>
          <a:p>
            <a:r>
              <a:rPr lang="en-US" dirty="0"/>
              <a:t>The Charity of Christ Urges Us</a:t>
            </a:r>
          </a:p>
        </p:txBody>
      </p:sp>
      <p:sp>
        <p:nvSpPr>
          <p:cNvPr id="3" name="Content Placeholder 2">
            <a:extLst>
              <a:ext uri="{FF2B5EF4-FFF2-40B4-BE49-F238E27FC236}">
                <a16:creationId xmlns:a16="http://schemas.microsoft.com/office/drawing/2014/main" id="{E55D0B0C-BAA1-4A6D-988F-5836427EF00A}"/>
              </a:ext>
            </a:extLst>
          </p:cNvPr>
          <p:cNvSpPr>
            <a:spLocks noGrp="1"/>
          </p:cNvSpPr>
          <p:nvPr>
            <p:ph idx="1"/>
          </p:nvPr>
        </p:nvSpPr>
        <p:spPr/>
        <p:txBody>
          <a:bodyPr>
            <a:normAutofit fontScale="85000" lnSpcReduction="10000"/>
          </a:bodyPr>
          <a:lstStyle/>
          <a:p>
            <a:pPr marL="0" indent="0" algn="l">
              <a:buNone/>
            </a:pPr>
            <a:r>
              <a:rPr lang="en-US" dirty="0"/>
              <a:t>Dear Lord Jesus, We offer ourselves fully to the cultivation of a Vincentian Servant Leader heart. Open us to the willingness to receive your grace so that we wash the feet of our brothers and sisters as a sign of our service and solidarity</a:t>
            </a:r>
          </a:p>
          <a:p>
            <a:pPr marL="0" indent="0" algn="l">
              <a:buNone/>
            </a:pPr>
            <a:r>
              <a:rPr lang="en-US" dirty="0"/>
              <a:t>When we are gathered together, ignite our hearts with a passion for seeking you and inspire our minds with the creativity to find you in our relationships.</a:t>
            </a:r>
          </a:p>
          <a:p>
            <a:pPr marL="0" indent="0" algn="l">
              <a:buNone/>
            </a:pPr>
            <a:r>
              <a:rPr lang="en-US" dirty="0"/>
              <a:t>Lead us to your Sacred Heart, so that we may embrace the joy and pain of the Vincentian ministry, receiving your grace to strengthen our service to those who are poor, and vulnerable.</a:t>
            </a:r>
          </a:p>
          <a:p>
            <a:pPr marL="0" indent="0" algn="l">
              <a:buNone/>
            </a:pPr>
            <a:r>
              <a:rPr lang="en-US" dirty="0"/>
              <a:t>Oh healing Jesus, call us together so that we may offer ourselves to one another as companions along the journey to the well of your Love where we are nourished by your mercy.</a:t>
            </a:r>
          </a:p>
          <a:p>
            <a:pPr marL="0" indent="0" algn="l">
              <a:buNone/>
            </a:pPr>
            <a:endParaRPr lang="en-US" dirty="0"/>
          </a:p>
        </p:txBody>
      </p:sp>
    </p:spTree>
    <p:extLst>
      <p:ext uri="{BB962C8B-B14F-4D97-AF65-F5344CB8AC3E}">
        <p14:creationId xmlns:p14="http://schemas.microsoft.com/office/powerpoint/2010/main" val="225071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E3B-DD85-FCAF-4209-A6189A3D04C6}"/>
              </a:ext>
            </a:extLst>
          </p:cNvPr>
          <p:cNvSpPr>
            <a:spLocks noGrp="1"/>
          </p:cNvSpPr>
          <p:nvPr>
            <p:ph type="title"/>
          </p:nvPr>
        </p:nvSpPr>
        <p:spPr/>
        <p:txBody>
          <a:bodyPr/>
          <a:lstStyle/>
          <a:p>
            <a:r>
              <a:rPr lang="en-US" dirty="0"/>
              <a:t>Additional Topics</a:t>
            </a:r>
          </a:p>
        </p:txBody>
      </p:sp>
    </p:spTree>
    <p:extLst>
      <p:ext uri="{BB962C8B-B14F-4D97-AF65-F5344CB8AC3E}">
        <p14:creationId xmlns:p14="http://schemas.microsoft.com/office/powerpoint/2010/main" val="84807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599" y="338039"/>
            <a:ext cx="10704577" cy="779464"/>
          </a:xfrm>
        </p:spPr>
        <p:txBody>
          <a:bodyPr>
            <a:normAutofit fontScale="90000"/>
          </a:bodyPr>
          <a:lstStyle/>
          <a:p>
            <a:r>
              <a:rPr lang="en-US" dirty="0"/>
              <a:t>Recruiting: Creating a Culture of Welcome</a:t>
            </a:r>
          </a:p>
        </p:txBody>
      </p:sp>
      <p:sp>
        <p:nvSpPr>
          <p:cNvPr id="4" name="Content Placeholder 3"/>
          <p:cNvSpPr>
            <a:spLocks noGrp="1"/>
          </p:cNvSpPr>
          <p:nvPr>
            <p:ph idx="1"/>
          </p:nvPr>
        </p:nvSpPr>
        <p:spPr/>
        <p:txBody>
          <a:bodyPr>
            <a:normAutofit/>
          </a:bodyPr>
          <a:lstStyle/>
          <a:p>
            <a:r>
              <a:rPr lang="en-US" dirty="0"/>
              <a:t>Personal invitation works best</a:t>
            </a:r>
          </a:p>
          <a:p>
            <a:r>
              <a:rPr lang="en-US" dirty="0"/>
              <a:t>Focus on “Spirituality/Friendship/Service”</a:t>
            </a:r>
          </a:p>
          <a:p>
            <a:r>
              <a:rPr lang="en-US" dirty="0"/>
              <a:t>“Recruiting” doesn’t end at the first meeting new members attend!</a:t>
            </a:r>
          </a:p>
          <a:p>
            <a:r>
              <a:rPr lang="en-US" dirty="0"/>
              <a:t>Invite people to participate in works right away</a:t>
            </a:r>
          </a:p>
          <a:p>
            <a:r>
              <a:rPr lang="en-US" dirty="0"/>
              <a:t>Suggested talks and announcements at:</a:t>
            </a:r>
          </a:p>
          <a:p>
            <a:r>
              <a:rPr lang="en-US" dirty="0">
                <a:hlinkClick r:id="rId3"/>
              </a:rPr>
              <a:t>https://members.ssvpusa.org/growth-revitalization/outreach/</a:t>
            </a:r>
            <a:endParaRPr lang="en-US" dirty="0"/>
          </a:p>
        </p:txBody>
      </p:sp>
    </p:spTree>
    <p:extLst>
      <p:ext uri="{BB962C8B-B14F-4D97-AF65-F5344CB8AC3E}">
        <p14:creationId xmlns:p14="http://schemas.microsoft.com/office/powerpoint/2010/main" val="111506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Ways to Expand Formation</a:t>
            </a:r>
          </a:p>
        </p:txBody>
      </p:sp>
      <p:sp>
        <p:nvSpPr>
          <p:cNvPr id="3" name="Content Placeholder 2"/>
          <p:cNvSpPr>
            <a:spLocks noGrp="1"/>
          </p:cNvSpPr>
          <p:nvPr>
            <p:ph idx="1"/>
          </p:nvPr>
        </p:nvSpPr>
        <p:spPr>
          <a:xfrm>
            <a:off x="609600" y="1219200"/>
            <a:ext cx="6380938" cy="4553057"/>
          </a:xfrm>
        </p:spPr>
        <p:txBody>
          <a:bodyPr>
            <a:normAutofit fontScale="85000" lnSpcReduction="20000"/>
          </a:bodyPr>
          <a:lstStyle/>
          <a:p>
            <a:r>
              <a:rPr lang="en-US" dirty="0"/>
              <a:t>Home Visit Workshops</a:t>
            </a:r>
          </a:p>
          <a:p>
            <a:r>
              <a:rPr lang="en-US" dirty="0"/>
              <a:t>Lead “Serving in Hope” adoption in conferences</a:t>
            </a:r>
          </a:p>
          <a:p>
            <a:r>
              <a:rPr lang="en-US" dirty="0"/>
              <a:t>Book study</a:t>
            </a:r>
          </a:p>
          <a:p>
            <a:r>
              <a:rPr lang="en-US" dirty="0"/>
              <a:t>Spiritual Advisor training</a:t>
            </a:r>
          </a:p>
          <a:p>
            <a:r>
              <a:rPr lang="en-US" dirty="0"/>
              <a:t>Organize retreats</a:t>
            </a:r>
          </a:p>
          <a:p>
            <a:r>
              <a:rPr lang="en-US" dirty="0"/>
              <a:t>Explore the Vincentian Pathway</a:t>
            </a:r>
          </a:p>
          <a:p>
            <a:pPr lvl="1"/>
            <a:r>
              <a:rPr lang="en-US" dirty="0"/>
              <a:t>Digital Pathway</a:t>
            </a:r>
          </a:p>
          <a:p>
            <a:r>
              <a:rPr lang="en-US" dirty="0"/>
              <a:t>Write training needed locally </a:t>
            </a:r>
          </a:p>
          <a:p>
            <a:pPr lvl="1"/>
            <a:r>
              <a:rPr lang="en-US" dirty="0"/>
              <a:t>(share with other councils)</a:t>
            </a:r>
          </a:p>
          <a:p>
            <a:r>
              <a:rPr lang="en-US" dirty="0"/>
              <a:t>&lt;your idea here&gt;</a:t>
            </a:r>
          </a:p>
        </p:txBody>
      </p:sp>
      <p:pic>
        <p:nvPicPr>
          <p:cNvPr id="7" name="Picture 6">
            <a:extLst>
              <a:ext uri="{FF2B5EF4-FFF2-40B4-BE49-F238E27FC236}">
                <a16:creationId xmlns:a16="http://schemas.microsoft.com/office/drawing/2014/main" id="{F0D4B5E7-DC6C-BEE9-B665-8E5E0F85381B}"/>
              </a:ext>
            </a:extLst>
          </p:cNvPr>
          <p:cNvPicPr>
            <a:picLocks noChangeAspect="1"/>
          </p:cNvPicPr>
          <p:nvPr/>
        </p:nvPicPr>
        <p:blipFill>
          <a:blip r:embed="rId2"/>
          <a:srcRect/>
          <a:stretch/>
        </p:blipFill>
        <p:spPr>
          <a:xfrm>
            <a:off x="7287305" y="2187601"/>
            <a:ext cx="1771351" cy="2482795"/>
          </a:xfrm>
          <a:prstGeom prst="rect">
            <a:avLst/>
          </a:prstGeom>
          <a:ln>
            <a:solidFill>
              <a:schemeClr val="tx1"/>
            </a:solidFill>
          </a:ln>
        </p:spPr>
      </p:pic>
      <p:pic>
        <p:nvPicPr>
          <p:cNvPr id="5" name="Picture 4" descr="A qr code with a few squares&#10;&#10;AI-generated content may be incorrect.">
            <a:extLst>
              <a:ext uri="{FF2B5EF4-FFF2-40B4-BE49-F238E27FC236}">
                <a16:creationId xmlns:a16="http://schemas.microsoft.com/office/drawing/2014/main" id="{90112843-B39A-B124-FDBC-EE270B763F87}"/>
              </a:ext>
            </a:extLst>
          </p:cNvPr>
          <p:cNvPicPr>
            <a:picLocks noChangeAspect="1"/>
          </p:cNvPicPr>
          <p:nvPr/>
        </p:nvPicPr>
        <p:blipFill>
          <a:blip r:embed="rId3"/>
          <a:stretch>
            <a:fillRect/>
          </a:stretch>
        </p:blipFill>
        <p:spPr>
          <a:xfrm>
            <a:off x="9253855" y="2413293"/>
            <a:ext cx="2080632" cy="2031413"/>
          </a:xfrm>
          <a:prstGeom prst="rect">
            <a:avLst/>
          </a:prstGeom>
        </p:spPr>
      </p:pic>
    </p:spTree>
    <p:extLst>
      <p:ext uri="{BB962C8B-B14F-4D97-AF65-F5344CB8AC3E}">
        <p14:creationId xmlns:p14="http://schemas.microsoft.com/office/powerpoint/2010/main" val="59656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New Conference</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Basic steps are:</a:t>
            </a:r>
          </a:p>
          <a:p>
            <a:r>
              <a:rPr lang="en-US" dirty="0"/>
              <a:t>Talk to the Pastor</a:t>
            </a:r>
          </a:p>
          <a:p>
            <a:r>
              <a:rPr lang="en-US" dirty="0"/>
              <a:t>Invite potential members to exploratory meeting</a:t>
            </a:r>
          </a:p>
          <a:p>
            <a:r>
              <a:rPr lang="en-US" dirty="0"/>
              <a:t>Exploratory meeting</a:t>
            </a:r>
          </a:p>
          <a:p>
            <a:r>
              <a:rPr lang="en-US" dirty="0"/>
              <a:t>First Conference meeting(s)</a:t>
            </a:r>
          </a:p>
          <a:p>
            <a:r>
              <a:rPr lang="en-US" dirty="0"/>
              <a:t>Startup Kit – all the logistics</a:t>
            </a:r>
          </a:p>
          <a:p>
            <a:r>
              <a:rPr lang="en-US" dirty="0"/>
              <a:t>Start serving those in need</a:t>
            </a:r>
          </a:p>
          <a:p>
            <a:r>
              <a:rPr lang="en-US" dirty="0"/>
              <a:t>Invitation to Serve – more members</a:t>
            </a:r>
          </a:p>
          <a:p>
            <a:r>
              <a:rPr lang="en-US" dirty="0"/>
              <a:t>Ozanam Orientation</a:t>
            </a:r>
          </a:p>
          <a:p>
            <a:endParaRPr lang="en-US" dirty="0"/>
          </a:p>
          <a:p>
            <a:r>
              <a:rPr lang="en-US" dirty="0"/>
              <a:t>Find out more at “Invitation to Serve” </a:t>
            </a:r>
          </a:p>
          <a:p>
            <a:r>
              <a:rPr lang="en-US" dirty="0"/>
              <a:t>https://members.ssvpusa.org/growth-revitalization/outreach/</a:t>
            </a:r>
          </a:p>
        </p:txBody>
      </p:sp>
    </p:spTree>
    <p:extLst>
      <p:ext uri="{BB962C8B-B14F-4D97-AF65-F5344CB8AC3E}">
        <p14:creationId xmlns:p14="http://schemas.microsoft.com/office/powerpoint/2010/main" val="4192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English/Spanish Ozanam Orientation</a:t>
            </a:r>
          </a:p>
        </p:txBody>
      </p:sp>
      <p:sp>
        <p:nvSpPr>
          <p:cNvPr id="5" name="Content Placeholder 4"/>
          <p:cNvSpPr>
            <a:spLocks noGrp="1"/>
          </p:cNvSpPr>
          <p:nvPr>
            <p:ph idx="1"/>
          </p:nvPr>
        </p:nvSpPr>
        <p:spPr/>
        <p:txBody>
          <a:bodyPr>
            <a:normAutofit fontScale="77500" lnSpcReduction="20000"/>
          </a:bodyPr>
          <a:lstStyle/>
          <a:p>
            <a:pPr marL="0" indent="0">
              <a:lnSpc>
                <a:spcPct val="110000"/>
              </a:lnSpc>
              <a:buNone/>
            </a:pPr>
            <a:r>
              <a:rPr lang="en-US" dirty="0"/>
              <a:t>Best to have a Spanish-only Orientation if you can.</a:t>
            </a:r>
          </a:p>
          <a:p>
            <a:pPr marL="0" indent="0">
              <a:lnSpc>
                <a:spcPct val="110000"/>
              </a:lnSpc>
              <a:buNone/>
            </a:pPr>
            <a:r>
              <a:rPr lang="en-US" dirty="0"/>
              <a:t>If that’s not possible and you have a mixed group of English and Spanish speakers</a:t>
            </a:r>
          </a:p>
          <a:p>
            <a:pPr>
              <a:lnSpc>
                <a:spcPct val="110000"/>
              </a:lnSpc>
            </a:pPr>
            <a:r>
              <a:rPr lang="en-US" dirty="0"/>
              <a:t>Remember that most Spanish-speakers in the U.S. understand a great deal of English</a:t>
            </a:r>
          </a:p>
          <a:p>
            <a:pPr lvl="1">
              <a:lnSpc>
                <a:spcPct val="110000"/>
              </a:lnSpc>
            </a:pPr>
            <a:r>
              <a:rPr lang="en-US" dirty="0"/>
              <a:t>Discussion groups should be mixed as usual</a:t>
            </a:r>
          </a:p>
          <a:p>
            <a:pPr>
              <a:lnSpc>
                <a:spcPct val="110000"/>
              </a:lnSpc>
            </a:pPr>
            <a:r>
              <a:rPr lang="en-US" dirty="0"/>
              <a:t>Accommodate both languages</a:t>
            </a:r>
          </a:p>
          <a:p>
            <a:pPr lvl="1">
              <a:lnSpc>
                <a:spcPct val="110000"/>
              </a:lnSpc>
            </a:pPr>
            <a:r>
              <a:rPr lang="en-US" dirty="0"/>
              <a:t>Provide Participant’s Guide, Rule, Manual, and handouts in Spanish and English</a:t>
            </a:r>
          </a:p>
          <a:p>
            <a:pPr lvl="1">
              <a:lnSpc>
                <a:spcPct val="110000"/>
              </a:lnSpc>
            </a:pPr>
            <a:r>
              <a:rPr lang="en-US" dirty="0"/>
              <a:t>Avoid slang and colloquialisms</a:t>
            </a:r>
          </a:p>
          <a:p>
            <a:pPr lvl="1">
              <a:lnSpc>
                <a:spcPct val="110000"/>
              </a:lnSpc>
            </a:pPr>
            <a:r>
              <a:rPr lang="en-US" dirty="0"/>
              <a:t>Invite questions and listen carefully</a:t>
            </a:r>
          </a:p>
          <a:p>
            <a:pPr>
              <a:lnSpc>
                <a:spcPct val="110000"/>
              </a:lnSpc>
            </a:pPr>
            <a:r>
              <a:rPr lang="en-US" dirty="0"/>
              <a:t>Respect everyone</a:t>
            </a:r>
          </a:p>
          <a:p>
            <a:pPr lvl="1">
              <a:lnSpc>
                <a:spcPct val="110000"/>
              </a:lnSpc>
            </a:pPr>
            <a:r>
              <a:rPr lang="en-US" dirty="0"/>
              <a:t>Assume that all attendees will be full Conference members</a:t>
            </a:r>
          </a:p>
          <a:p>
            <a:pPr lvl="1">
              <a:lnSpc>
                <a:spcPct val="110000"/>
              </a:lnSpc>
            </a:pPr>
            <a:r>
              <a:rPr lang="en-US" dirty="0"/>
              <a:t>Lead at least one prayer in Spanish if you can</a:t>
            </a:r>
          </a:p>
          <a:p>
            <a:pPr lvl="1"/>
            <a:endParaRPr lang="en-US" dirty="0"/>
          </a:p>
          <a:p>
            <a:endParaRPr lang="en-US" dirty="0"/>
          </a:p>
        </p:txBody>
      </p:sp>
      <p:sp>
        <p:nvSpPr>
          <p:cNvPr id="6" name="TextBox 5"/>
          <p:cNvSpPr txBox="1"/>
          <p:nvPr/>
        </p:nvSpPr>
        <p:spPr>
          <a:xfrm>
            <a:off x="3763541" y="5680352"/>
            <a:ext cx="7895059" cy="387203"/>
          </a:xfrm>
          <a:prstGeom prst="rect">
            <a:avLst/>
          </a:prstGeom>
          <a:noFill/>
        </p:spPr>
        <p:txBody>
          <a:bodyPr wrap="square" rtlCol="0">
            <a:spAutoFit/>
          </a:bodyPr>
          <a:lstStyle/>
          <a:p>
            <a:pPr algn="r"/>
            <a:r>
              <a:rPr lang="en-US" altLang="en-US" sz="1935" dirty="0"/>
              <a:t>In Formator’s Guide, see VIII.H. “Mixed English/Spanish”  pg. 47 </a:t>
            </a:r>
            <a:endParaRPr lang="en-US" sz="1742" dirty="0"/>
          </a:p>
        </p:txBody>
      </p:sp>
    </p:spTree>
    <p:extLst>
      <p:ext uri="{BB962C8B-B14F-4D97-AF65-F5344CB8AC3E}">
        <p14:creationId xmlns:p14="http://schemas.microsoft.com/office/powerpoint/2010/main" val="396543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Split-Day Ozanam Orientation</a:t>
            </a:r>
          </a:p>
        </p:txBody>
      </p:sp>
      <p:sp>
        <p:nvSpPr>
          <p:cNvPr id="5" name="Content Placeholder 4"/>
          <p:cNvSpPr>
            <a:spLocks noGrp="1"/>
          </p:cNvSpPr>
          <p:nvPr>
            <p:ph idx="1"/>
          </p:nvPr>
        </p:nvSpPr>
        <p:spPr/>
        <p:txBody>
          <a:bodyPr>
            <a:normAutofit/>
          </a:bodyPr>
          <a:lstStyle/>
          <a:p>
            <a:pPr>
              <a:lnSpc>
                <a:spcPct val="110000"/>
              </a:lnSpc>
            </a:pPr>
            <a:r>
              <a:rPr lang="en-US" dirty="0"/>
              <a:t>The Orientation is most effective when given in a single day.  However…</a:t>
            </a:r>
          </a:p>
          <a:p>
            <a:pPr>
              <a:lnSpc>
                <a:spcPct val="110000"/>
              </a:lnSpc>
            </a:pPr>
            <a:r>
              <a:rPr lang="en-US" dirty="0"/>
              <a:t>Split-day is practical when:</a:t>
            </a:r>
          </a:p>
          <a:p>
            <a:pPr lvl="1">
              <a:lnSpc>
                <a:spcPct val="110000"/>
              </a:lnSpc>
            </a:pPr>
            <a:r>
              <a:rPr lang="en-US" dirty="0"/>
              <a:t>The two sessions are a week or less apart.</a:t>
            </a:r>
          </a:p>
          <a:p>
            <a:pPr lvl="1">
              <a:lnSpc>
                <a:spcPct val="110000"/>
              </a:lnSpc>
            </a:pPr>
            <a:r>
              <a:rPr lang="en-US" dirty="0"/>
              <a:t>Participants are required to attend both sessions.</a:t>
            </a:r>
          </a:p>
          <a:p>
            <a:pPr>
              <a:lnSpc>
                <a:spcPct val="110000"/>
              </a:lnSpc>
            </a:pPr>
            <a:r>
              <a:rPr lang="en-US" dirty="0"/>
              <a:t>Suggested split: two 3-hour sessions with homework as a “bridge”</a:t>
            </a:r>
          </a:p>
          <a:p>
            <a:pPr lvl="1">
              <a:lnSpc>
                <a:spcPct val="110000"/>
              </a:lnSpc>
            </a:pPr>
            <a:r>
              <a:rPr lang="en-US" dirty="0"/>
              <a:t>Sections 1-5 on Day 1</a:t>
            </a:r>
          </a:p>
          <a:p>
            <a:pPr lvl="1">
              <a:lnSpc>
                <a:spcPct val="110000"/>
              </a:lnSpc>
            </a:pPr>
            <a:r>
              <a:rPr lang="en-US" dirty="0"/>
              <a:t>Homework assignment:  read Part 1 of the Rule.</a:t>
            </a:r>
          </a:p>
          <a:p>
            <a:pPr lvl="1">
              <a:lnSpc>
                <a:spcPct val="110000"/>
              </a:lnSpc>
            </a:pPr>
            <a:r>
              <a:rPr lang="en-US" dirty="0"/>
              <a:t>Sections 6 and 7 on Day 2</a:t>
            </a:r>
          </a:p>
          <a:p>
            <a:pPr lvl="1"/>
            <a:endParaRPr lang="en-US" dirty="0"/>
          </a:p>
          <a:p>
            <a:endParaRPr lang="en-US" dirty="0"/>
          </a:p>
        </p:txBody>
      </p:sp>
      <p:sp>
        <p:nvSpPr>
          <p:cNvPr id="6" name="TextBox 5"/>
          <p:cNvSpPr txBox="1"/>
          <p:nvPr/>
        </p:nvSpPr>
        <p:spPr>
          <a:xfrm>
            <a:off x="4993454" y="5638800"/>
            <a:ext cx="7038930" cy="387203"/>
          </a:xfrm>
          <a:prstGeom prst="rect">
            <a:avLst/>
          </a:prstGeom>
          <a:noFill/>
        </p:spPr>
        <p:txBody>
          <a:bodyPr wrap="square" rtlCol="0">
            <a:spAutoFit/>
          </a:bodyPr>
          <a:lstStyle/>
          <a:p>
            <a:pPr algn="r"/>
            <a:r>
              <a:rPr lang="en-US" altLang="en-US" sz="1935" dirty="0"/>
              <a:t>In Formator’s Guide, see VIII.I. “Split-Day”  pg. 48 </a:t>
            </a:r>
            <a:endParaRPr lang="en-US" sz="1742" dirty="0"/>
          </a:p>
        </p:txBody>
      </p:sp>
    </p:spTree>
    <p:extLst>
      <p:ext uri="{BB962C8B-B14F-4D97-AF65-F5344CB8AC3E}">
        <p14:creationId xmlns:p14="http://schemas.microsoft.com/office/powerpoint/2010/main" val="228228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 or Comments</a:t>
            </a:r>
          </a:p>
        </p:txBody>
      </p:sp>
      <p:sp>
        <p:nvSpPr>
          <p:cNvPr id="4" name="Content Placeholder 3">
            <a:extLst>
              <a:ext uri="{FF2B5EF4-FFF2-40B4-BE49-F238E27FC236}">
                <a16:creationId xmlns:a16="http://schemas.microsoft.com/office/drawing/2014/main" id="{8193ED3F-D6AA-12B0-A702-D9339F5F095B}"/>
              </a:ext>
            </a:extLst>
          </p:cNvPr>
          <p:cNvSpPr>
            <a:spLocks noGrp="1"/>
          </p:cNvSpPr>
          <p:nvPr>
            <p:ph idx="1"/>
          </p:nvPr>
        </p:nvSpPr>
        <p:spPr>
          <a:xfrm>
            <a:off x="609600" y="2052735"/>
            <a:ext cx="11049000" cy="3719522"/>
          </a:xfrm>
        </p:spPr>
        <p:txBody>
          <a:bodyPr>
            <a:normAutofit/>
          </a:bodyPr>
          <a:lstStyle/>
          <a:p>
            <a:pPr marL="0" indent="0" algn="ctr">
              <a:buNone/>
            </a:pPr>
            <a:r>
              <a:rPr lang="en-US" sz="4800" dirty="0"/>
              <a:t>Thank you for joining us!</a:t>
            </a:r>
          </a:p>
        </p:txBody>
      </p:sp>
    </p:spTree>
    <p:extLst>
      <p:ext uri="{BB962C8B-B14F-4D97-AF65-F5344CB8AC3E}">
        <p14:creationId xmlns:p14="http://schemas.microsoft.com/office/powerpoint/2010/main" val="185345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Closing Prayer</a:t>
            </a:r>
          </a:p>
        </p:txBody>
      </p:sp>
      <p:sp>
        <p:nvSpPr>
          <p:cNvPr id="6" name="Content Placeholder 5">
            <a:extLst>
              <a:ext uri="{FF2B5EF4-FFF2-40B4-BE49-F238E27FC236}">
                <a16:creationId xmlns:a16="http://schemas.microsoft.com/office/drawing/2014/main" id="{426FA1AE-5064-22A7-A60C-8007C06305AD}"/>
              </a:ext>
            </a:extLst>
          </p:cNvPr>
          <p:cNvSpPr>
            <a:spLocks noGrp="1"/>
          </p:cNvSpPr>
          <p:nvPr>
            <p:ph idx="1"/>
          </p:nvPr>
        </p:nvSpPr>
        <p:spPr/>
        <p:txBody>
          <a:bodyPr>
            <a:normAutofit fontScale="92500"/>
          </a:bodyPr>
          <a:lstStyle/>
          <a:p>
            <a:pPr marL="0" indent="0">
              <a:buNone/>
            </a:pPr>
            <a:r>
              <a:rPr lang="en-US" sz="2400" b="1" dirty="0"/>
              <a:t>Vincentian Beatitudes</a:t>
            </a:r>
          </a:p>
          <a:p>
            <a:pPr marL="0" indent="0">
              <a:buNone/>
            </a:pPr>
            <a:r>
              <a:rPr lang="en-US" sz="2400" b="1" dirty="0"/>
              <a:t>Together</a:t>
            </a:r>
          </a:p>
          <a:p>
            <a:pPr marL="0" indent="0">
              <a:buNone/>
            </a:pPr>
            <a:r>
              <a:rPr lang="en-US" sz="2400" dirty="0"/>
              <a:t>- Happy are those who know how to laugh at themselves, they will never run out of amusement.</a:t>
            </a:r>
          </a:p>
          <a:p>
            <a:pPr marL="0" indent="0">
              <a:buNone/>
            </a:pPr>
            <a:r>
              <a:rPr lang="en-US" sz="2400" dirty="0"/>
              <a:t>- Happy are those who know how to distinguish between a mountain and a molehill, they will be spared much trouble.</a:t>
            </a:r>
          </a:p>
          <a:p>
            <a:pPr marL="0" indent="0">
              <a:buNone/>
            </a:pPr>
            <a:r>
              <a:rPr lang="en-US" sz="2400" dirty="0"/>
              <a:t>- Happy are those who know how to rest and to sleep without looking for excuses, they will become wise.</a:t>
            </a:r>
          </a:p>
          <a:p>
            <a:pPr marL="0" indent="0">
              <a:buNone/>
            </a:pPr>
            <a:r>
              <a:rPr lang="en-US" sz="2400" dirty="0"/>
              <a:t>- Happy are those who can be silent and listen, they shall learn many new things.</a:t>
            </a:r>
          </a:p>
          <a:p>
            <a:pPr marL="0" indent="0">
              <a:buNone/>
            </a:pPr>
            <a:r>
              <a:rPr lang="en-US" sz="2400" dirty="0"/>
              <a:t>- Happy are those who are intelligent enough not to take themselves too seriously, they shall be appreciated by those around them.</a:t>
            </a:r>
          </a:p>
          <a:p>
            <a:pPr marL="457200" lvl="1" indent="0">
              <a:buNone/>
            </a:pPr>
            <a:endParaRPr lang="en-US" dirty="0"/>
          </a:p>
        </p:txBody>
      </p:sp>
    </p:spTree>
    <p:extLst>
      <p:ext uri="{BB962C8B-B14F-4D97-AF65-F5344CB8AC3E}">
        <p14:creationId xmlns:p14="http://schemas.microsoft.com/office/powerpoint/2010/main" val="121108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continued</a:t>
            </a:r>
          </a:p>
        </p:txBody>
      </p:sp>
      <p:sp>
        <p:nvSpPr>
          <p:cNvPr id="6" name="Content Placeholder 5">
            <a:extLst>
              <a:ext uri="{FF2B5EF4-FFF2-40B4-BE49-F238E27FC236}">
                <a16:creationId xmlns:a16="http://schemas.microsoft.com/office/drawing/2014/main" id="{09612EDF-4F71-7802-E02E-1ECA9B80DEA1}"/>
              </a:ext>
            </a:extLst>
          </p:cNvPr>
          <p:cNvSpPr>
            <a:spLocks noGrp="1"/>
          </p:cNvSpPr>
          <p:nvPr>
            <p:ph idx="1"/>
          </p:nvPr>
        </p:nvSpPr>
        <p:spPr>
          <a:xfrm>
            <a:off x="434109" y="1117503"/>
            <a:ext cx="11049000" cy="4414512"/>
          </a:xfrm>
        </p:spPr>
        <p:txBody>
          <a:bodyPr>
            <a:normAutofit fontScale="70000" lnSpcReduction="20000"/>
          </a:bodyPr>
          <a:lstStyle/>
          <a:p>
            <a:pPr marL="166688" indent="-166688">
              <a:buNone/>
            </a:pPr>
            <a:endParaRPr lang="en-US" sz="2800" dirty="0"/>
          </a:p>
          <a:p>
            <a:pPr marL="166688" indent="-166688">
              <a:buNone/>
            </a:pPr>
            <a:r>
              <a:rPr lang="en-US" sz="2800"/>
              <a:t>- Happy </a:t>
            </a:r>
            <a:r>
              <a:rPr lang="en-US" sz="2800" dirty="0"/>
              <a:t>are those who are attentive to others without thinking themselves indispensable, they will sow joy.</a:t>
            </a:r>
          </a:p>
          <a:p>
            <a:pPr marL="166688" indent="-166688">
              <a:buNone/>
            </a:pPr>
            <a:r>
              <a:rPr lang="en-US" sz="2800" dirty="0"/>
              <a:t>- Happy are those who know how to take little things and serious things peacefully, they will go far in life.</a:t>
            </a:r>
          </a:p>
          <a:p>
            <a:pPr marL="0" indent="0">
              <a:buNone/>
            </a:pPr>
            <a:r>
              <a:rPr lang="en-US" sz="2800" dirty="0"/>
              <a:t>- Happy are those who can admire a smile and ignore a frown, they will travel in sunshine.</a:t>
            </a:r>
          </a:p>
          <a:p>
            <a:pPr marL="119063" indent="-119063">
              <a:buNone/>
            </a:pPr>
            <a:r>
              <a:rPr lang="en-US" sz="2800" dirty="0"/>
              <a:t>- Happy are those who can be silent and smile when interrupted, contradicted or stepped on, the Gospel is beginning to penetrate their heart.</a:t>
            </a:r>
          </a:p>
          <a:p>
            <a:pPr marL="119063" indent="-119063">
              <a:buNone/>
            </a:pPr>
            <a:r>
              <a:rPr lang="en-US" sz="2800" dirty="0"/>
              <a:t>- Happy especially are you who can recognize the Lord in all whom you meet, you have found true light and veritable wisdom.</a:t>
            </a:r>
          </a:p>
          <a:p>
            <a:pPr marL="0" indent="0">
              <a:buNone/>
            </a:pPr>
            <a:r>
              <a:rPr lang="en-US" sz="2800" dirty="0"/>
              <a:t> </a:t>
            </a:r>
          </a:p>
          <a:p>
            <a:pPr marL="0" indent="0">
              <a:buNone/>
            </a:pPr>
            <a:r>
              <a:rPr lang="en-US" sz="2800" dirty="0"/>
              <a:t>Lord, grant us the wisdom to recognize you in all the events of each day and in all of those with whom we live and work, so the Beatitudes become rooted in our hearts.   Amen</a:t>
            </a:r>
          </a:p>
          <a:p>
            <a:pPr marL="0" indent="0">
              <a:buNone/>
            </a:pPr>
            <a:endParaRPr lang="en-US" dirty="0"/>
          </a:p>
        </p:txBody>
      </p:sp>
    </p:spTree>
    <p:extLst>
      <p:ext uri="{BB962C8B-B14F-4D97-AF65-F5344CB8AC3E}">
        <p14:creationId xmlns:p14="http://schemas.microsoft.com/office/powerpoint/2010/main" val="373301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dP Staff Internal" id="{F278E063-A11F-4AB6-8262-6197850096A2}" vid="{60471EAD-FCCC-4D26-B541-FF0AEEE94C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SVdP Staff Internal</Template>
  <TotalTime>6434</TotalTime>
  <Words>18415</Words>
  <Application>Microsoft Office PowerPoint</Application>
  <PresentationFormat>Widescreen</PresentationFormat>
  <Paragraphs>1822</Paragraphs>
  <Slides>143</Slides>
  <Notes>110</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143</vt:i4>
      </vt:variant>
    </vt:vector>
  </HeadingPairs>
  <TitlesOfParts>
    <vt:vector size="152" baseType="lpstr">
      <vt:lpstr>Arial</vt:lpstr>
      <vt:lpstr>Bradley Hand ITC</vt:lpstr>
      <vt:lpstr>Calibri</vt:lpstr>
      <vt:lpstr>Cavolini</vt:lpstr>
      <vt:lpstr>Century Gothic</vt:lpstr>
      <vt:lpstr>Helvetica Neue</vt:lpstr>
      <vt:lpstr>Symbol</vt:lpstr>
      <vt:lpstr>Times New Roman</vt:lpstr>
      <vt:lpstr>Office Theme</vt:lpstr>
      <vt:lpstr>Ozanam Orientation</vt:lpstr>
      <vt:lpstr>Opening Prayer</vt:lpstr>
      <vt:lpstr>Spiritual Reflection</vt:lpstr>
      <vt:lpstr>Reflection continued</vt:lpstr>
      <vt:lpstr>Reflection continued</vt:lpstr>
      <vt:lpstr>Reflection continued</vt:lpstr>
      <vt:lpstr>Reflection continued</vt:lpstr>
      <vt:lpstr>Introductions</vt:lpstr>
      <vt:lpstr>Presenter Training Agenda</vt:lpstr>
      <vt:lpstr>Purpose of this Training</vt:lpstr>
      <vt:lpstr>Objectives of this Training</vt:lpstr>
      <vt:lpstr>Objectives of this Training</vt:lpstr>
      <vt:lpstr>What is Formation?</vt:lpstr>
      <vt:lpstr>A Lifelong Process of Becoming</vt:lpstr>
      <vt:lpstr>In Practical Terms</vt:lpstr>
      <vt:lpstr>Reflection 1</vt:lpstr>
      <vt:lpstr>Reflection 2</vt:lpstr>
      <vt:lpstr>National Strategic Plan (2022-202?) </vt:lpstr>
      <vt:lpstr>Resources</vt:lpstr>
      <vt:lpstr>Resources</vt:lpstr>
      <vt:lpstr>Formation Resources</vt:lpstr>
      <vt:lpstr>Resources</vt:lpstr>
      <vt:lpstr>National Committees</vt:lpstr>
      <vt:lpstr>Partners in Formation</vt:lpstr>
      <vt:lpstr>Spiritual Advisors</vt:lpstr>
      <vt:lpstr>Spiritual Advisors</vt:lpstr>
      <vt:lpstr>Formator Roles</vt:lpstr>
      <vt:lpstr>Council Formation Coordinator</vt:lpstr>
      <vt:lpstr>Council Ozanam Orientation Leader</vt:lpstr>
      <vt:lpstr>Ozanam Orientation is the Foundation</vt:lpstr>
      <vt:lpstr>National Resolution - 2011</vt:lpstr>
      <vt:lpstr>The First Step on the Pathway</vt:lpstr>
      <vt:lpstr>A Little History</vt:lpstr>
      <vt:lpstr>Ozanam School of Charity</vt:lpstr>
      <vt:lpstr>Ozanam Orientation</vt:lpstr>
      <vt:lpstr>Ozanam Orientation is the Foundation</vt:lpstr>
      <vt:lpstr>Formator Candidate Requirements</vt:lpstr>
      <vt:lpstr>Presenter Candidate Requirements</vt:lpstr>
      <vt:lpstr>Qualities of a Good Presenter</vt:lpstr>
      <vt:lpstr>Formator and Presenter Training</vt:lpstr>
      <vt:lpstr>Formator and Presenter Training</vt:lpstr>
      <vt:lpstr>Quote from Formator’s Guide</vt:lpstr>
      <vt:lpstr>I Want to Change the Slides…</vt:lpstr>
      <vt:lpstr>Finding Your Team</vt:lpstr>
      <vt:lpstr>Formators, Presenters, Spiritual Advisors, and Leaders</vt:lpstr>
      <vt:lpstr>Servant Leaders Create the Expectation</vt:lpstr>
      <vt:lpstr>Organization</vt:lpstr>
      <vt:lpstr>Diocesan Formation Plan</vt:lpstr>
      <vt:lpstr>Conferences: Spiritual Advisor</vt:lpstr>
      <vt:lpstr>Councils: The Formation Committee</vt:lpstr>
      <vt:lpstr>Show Us the Plan Already!</vt:lpstr>
      <vt:lpstr>The What</vt:lpstr>
      <vt:lpstr>The How</vt:lpstr>
      <vt:lpstr>The Plan</vt:lpstr>
      <vt:lpstr>Example: Four Simple Goals</vt:lpstr>
      <vt:lpstr>Obstacles to Formation Planning</vt:lpstr>
      <vt:lpstr>Critical to Formation Planning</vt:lpstr>
      <vt:lpstr>Formation Plan</vt:lpstr>
      <vt:lpstr>Our Local Plan</vt:lpstr>
      <vt:lpstr>Size of the Event</vt:lpstr>
      <vt:lpstr>Determining the Need</vt:lpstr>
      <vt:lpstr>Consistency is Your Friend</vt:lpstr>
      <vt:lpstr>Nurture Your Formation Team</vt:lpstr>
      <vt:lpstr>Creating a Plan – Formation Teams</vt:lpstr>
      <vt:lpstr>BREAK</vt:lpstr>
      <vt:lpstr>Planning the Orientation</vt:lpstr>
      <vt:lpstr>Where do I get materials?</vt:lpstr>
      <vt:lpstr>Formator’s Flash Drive</vt:lpstr>
      <vt:lpstr>Planning an Ozanam Orientation</vt:lpstr>
      <vt:lpstr>Other Handy Stuff</vt:lpstr>
      <vt:lpstr>Overview of the Orientation Day</vt:lpstr>
      <vt:lpstr>Scheduling the Orientation</vt:lpstr>
      <vt:lpstr>Facilities</vt:lpstr>
      <vt:lpstr>Funding the Orientation</vt:lpstr>
      <vt:lpstr>Plan Your Handouts</vt:lpstr>
      <vt:lpstr>Guide to Handouts</vt:lpstr>
      <vt:lpstr>The “Bookstore”</vt:lpstr>
      <vt:lpstr>Sharing Resources</vt:lpstr>
      <vt:lpstr>More Resources</vt:lpstr>
      <vt:lpstr>Ordering from National</vt:lpstr>
      <vt:lpstr>Plan the Day in Advance</vt:lpstr>
      <vt:lpstr>Spirituality</vt:lpstr>
      <vt:lpstr>Before You Start</vt:lpstr>
      <vt:lpstr>End of the Day</vt:lpstr>
      <vt:lpstr>After the Orientation</vt:lpstr>
      <vt:lpstr>Presentation tools</vt:lpstr>
      <vt:lpstr>Your Flash Drive</vt:lpstr>
      <vt:lpstr>Practice!!</vt:lpstr>
      <vt:lpstr>The Mysteries of PowerPoint</vt:lpstr>
      <vt:lpstr>Running the Slides</vt:lpstr>
      <vt:lpstr>Starting a Video</vt:lpstr>
      <vt:lpstr>Practice!!</vt:lpstr>
      <vt:lpstr>Practice!!</vt:lpstr>
      <vt:lpstr>Hardware and Software Needed</vt:lpstr>
      <vt:lpstr>Your Orientation Box</vt:lpstr>
      <vt:lpstr>Hints for Ozanam Sections</vt:lpstr>
      <vt:lpstr>General Advice</vt:lpstr>
      <vt:lpstr>Managing the Group</vt:lpstr>
      <vt:lpstr>Learning Objectives</vt:lpstr>
      <vt:lpstr>References</vt:lpstr>
      <vt:lpstr>What If I Don’t Know?</vt:lpstr>
      <vt:lpstr>Typical Speaker Notes</vt:lpstr>
      <vt:lpstr>Revised Formator’s Guide</vt:lpstr>
      <vt:lpstr>Now on National Website</vt:lpstr>
      <vt:lpstr>Closing Prayer</vt:lpstr>
      <vt:lpstr>Day 2 Opening Prayer</vt:lpstr>
      <vt:lpstr>continued</vt:lpstr>
      <vt:lpstr>Part 1 – Introduction</vt:lpstr>
      <vt:lpstr>Your First Small Group Discussion</vt:lpstr>
      <vt:lpstr>Part 2 – The Story of the Society of St. Vincent de Paul</vt:lpstr>
      <vt:lpstr>A sample story</vt:lpstr>
      <vt:lpstr>Part 3 – The Gift of Vincentian Spirituality</vt:lpstr>
      <vt:lpstr>Part 4: Conference Life</vt:lpstr>
      <vt:lpstr>Part 5: Council Life</vt:lpstr>
      <vt:lpstr>“Upside-down” Structure</vt:lpstr>
      <vt:lpstr>Archdiocesan Council of Santa Fe</vt:lpstr>
      <vt:lpstr>Audience Participation!</vt:lpstr>
      <vt:lpstr>Moving Right Along…</vt:lpstr>
      <vt:lpstr>More on Confidentiality</vt:lpstr>
      <vt:lpstr>Part 6: Understanding Poverty</vt:lpstr>
      <vt:lpstr>Part 6: Understanding Poverty</vt:lpstr>
      <vt:lpstr>Patterns of Poverty</vt:lpstr>
      <vt:lpstr>Tricky Slides</vt:lpstr>
      <vt:lpstr>More Tricky Slides</vt:lpstr>
      <vt:lpstr>The Reasoning</vt:lpstr>
      <vt:lpstr>Every Pattern Has Exceptions</vt:lpstr>
      <vt:lpstr>Language Tips</vt:lpstr>
      <vt:lpstr>Wrapping Up</vt:lpstr>
      <vt:lpstr>Part 7: Why We Do Home Visits</vt:lpstr>
      <vt:lpstr>Part 7: The Q&amp;A</vt:lpstr>
      <vt:lpstr>Home Visit Video Discussion</vt:lpstr>
      <vt:lpstr>Go Forth and Practice!</vt:lpstr>
      <vt:lpstr>The Charity of Christ Urges Us</vt:lpstr>
      <vt:lpstr>The Charity of Christ Urges Us</vt:lpstr>
      <vt:lpstr>Additional Topics</vt:lpstr>
      <vt:lpstr>Recruiting: Creating a Culture of Welcome</vt:lpstr>
      <vt:lpstr>Ways to Expand Formation</vt:lpstr>
      <vt:lpstr>Starting a New Conference</vt:lpstr>
      <vt:lpstr>English/Spanish Ozanam Orientation</vt:lpstr>
      <vt:lpstr>Split-Day Ozanam Orientation</vt:lpstr>
      <vt:lpstr>Questions or Comments</vt:lpstr>
      <vt:lpstr>Closing Prayer</vt:lpstr>
      <vt:lpstr>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Ozanam Orientation</dc:title>
  <dc:creator>Tim Williams</dc:creator>
  <cp:lastModifiedBy>Tim Williams</cp:lastModifiedBy>
  <cp:revision>26</cp:revision>
  <dcterms:created xsi:type="dcterms:W3CDTF">2022-05-11T20:04:51Z</dcterms:created>
  <dcterms:modified xsi:type="dcterms:W3CDTF">2025-04-02T18:49:37Z</dcterms:modified>
</cp:coreProperties>
</file>