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1.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2.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5.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8.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9.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20.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21.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22.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23.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24.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25.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26.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27.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28.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6" r:id="rId2"/>
    <p:sldMasterId id="2147483664" r:id="rId3"/>
    <p:sldMasterId id="2147483672" r:id="rId4"/>
    <p:sldMasterId id="2147483680" r:id="rId5"/>
    <p:sldMasterId id="2147483688" r:id="rId6"/>
    <p:sldMasterId id="2147483696" r:id="rId7"/>
    <p:sldMasterId id="2147483704" r:id="rId8"/>
    <p:sldMasterId id="2147483712" r:id="rId9"/>
    <p:sldMasterId id="2147483720" r:id="rId10"/>
    <p:sldMasterId id="2147483728" r:id="rId11"/>
    <p:sldMasterId id="2147483736" r:id="rId12"/>
    <p:sldMasterId id="2147483744" r:id="rId13"/>
    <p:sldMasterId id="2147483752" r:id="rId14"/>
    <p:sldMasterId id="2147483760" r:id="rId15"/>
    <p:sldMasterId id="2147483768" r:id="rId16"/>
    <p:sldMasterId id="2147483776" r:id="rId17"/>
    <p:sldMasterId id="2147483784" r:id="rId18"/>
    <p:sldMasterId id="2147483792" r:id="rId19"/>
    <p:sldMasterId id="2147483800" r:id="rId20"/>
    <p:sldMasterId id="2147483808" r:id="rId21"/>
    <p:sldMasterId id="2147483816" r:id="rId22"/>
    <p:sldMasterId id="2147483824" r:id="rId23"/>
    <p:sldMasterId id="2147483832" r:id="rId24"/>
    <p:sldMasterId id="2147483840" r:id="rId25"/>
    <p:sldMasterId id="2147483848" r:id="rId26"/>
    <p:sldMasterId id="2147483856" r:id="rId27"/>
    <p:sldMasterId id="2147483864" r:id="rId28"/>
    <p:sldMasterId id="2147483872" r:id="rId29"/>
  </p:sldMasterIdLst>
  <p:notesMasterIdLst>
    <p:notesMasterId r:id="rId174"/>
  </p:notesMasterIdLst>
  <p:handoutMasterIdLst>
    <p:handoutMasterId r:id="rId175"/>
  </p:handoutMasterIdLst>
  <p:sldIdLst>
    <p:sldId id="869" r:id="rId30"/>
    <p:sldId id="541" r:id="rId31"/>
    <p:sldId id="804" r:id="rId32"/>
    <p:sldId id="805" r:id="rId33"/>
    <p:sldId id="854" r:id="rId34"/>
    <p:sldId id="806" r:id="rId35"/>
    <p:sldId id="855" r:id="rId36"/>
    <p:sldId id="887" r:id="rId37"/>
    <p:sldId id="888" r:id="rId38"/>
    <p:sldId id="889" r:id="rId39"/>
    <p:sldId id="890" r:id="rId40"/>
    <p:sldId id="891" r:id="rId41"/>
    <p:sldId id="892" r:id="rId42"/>
    <p:sldId id="1002" r:id="rId43"/>
    <p:sldId id="894" r:id="rId44"/>
    <p:sldId id="904" r:id="rId45"/>
    <p:sldId id="903" r:id="rId46"/>
    <p:sldId id="902" r:id="rId47"/>
    <p:sldId id="901" r:id="rId48"/>
    <p:sldId id="900" r:id="rId49"/>
    <p:sldId id="899" r:id="rId50"/>
    <p:sldId id="898" r:id="rId51"/>
    <p:sldId id="897" r:id="rId52"/>
    <p:sldId id="1000" r:id="rId53"/>
    <p:sldId id="896" r:id="rId54"/>
    <p:sldId id="895" r:id="rId55"/>
    <p:sldId id="905" r:id="rId56"/>
    <p:sldId id="906" r:id="rId57"/>
    <p:sldId id="908" r:id="rId58"/>
    <p:sldId id="909" r:id="rId59"/>
    <p:sldId id="832" r:id="rId60"/>
    <p:sldId id="844" r:id="rId61"/>
    <p:sldId id="1003" r:id="rId62"/>
    <p:sldId id="881" r:id="rId63"/>
    <p:sldId id="911" r:id="rId64"/>
    <p:sldId id="910" r:id="rId65"/>
    <p:sldId id="833" r:id="rId66"/>
    <p:sldId id="686" r:id="rId67"/>
    <p:sldId id="840" r:id="rId68"/>
    <p:sldId id="809" r:id="rId69"/>
    <p:sldId id="842" r:id="rId70"/>
    <p:sldId id="983" r:id="rId71"/>
    <p:sldId id="721" r:id="rId72"/>
    <p:sldId id="712" r:id="rId73"/>
    <p:sldId id="810" r:id="rId74"/>
    <p:sldId id="852" r:id="rId75"/>
    <p:sldId id="853" r:id="rId76"/>
    <p:sldId id="1004" r:id="rId77"/>
    <p:sldId id="795" r:id="rId78"/>
    <p:sldId id="1005" r:id="rId79"/>
    <p:sldId id="886" r:id="rId80"/>
    <p:sldId id="268" r:id="rId81"/>
    <p:sldId id="287" r:id="rId82"/>
    <p:sldId id="288" r:id="rId83"/>
    <p:sldId id="269" r:id="rId84"/>
    <p:sldId id="289" r:id="rId85"/>
    <p:sldId id="290" r:id="rId86"/>
    <p:sldId id="291" r:id="rId87"/>
    <p:sldId id="861" r:id="rId88"/>
    <p:sldId id="797" r:id="rId89"/>
    <p:sldId id="798" r:id="rId90"/>
    <p:sldId id="799" r:id="rId91"/>
    <p:sldId id="811" r:id="rId92"/>
    <p:sldId id="812" r:id="rId93"/>
    <p:sldId id="800" r:id="rId94"/>
    <p:sldId id="808" r:id="rId95"/>
    <p:sldId id="928" r:id="rId96"/>
    <p:sldId id="929" r:id="rId97"/>
    <p:sldId id="930" r:id="rId98"/>
    <p:sldId id="932" r:id="rId99"/>
    <p:sldId id="933" r:id="rId100"/>
    <p:sldId id="934" r:id="rId101"/>
    <p:sldId id="935" r:id="rId102"/>
    <p:sldId id="936" r:id="rId103"/>
    <p:sldId id="937" r:id="rId104"/>
    <p:sldId id="938" r:id="rId105"/>
    <p:sldId id="939" r:id="rId106"/>
    <p:sldId id="940" r:id="rId107"/>
    <p:sldId id="941" r:id="rId108"/>
    <p:sldId id="942" r:id="rId109"/>
    <p:sldId id="943" r:id="rId110"/>
    <p:sldId id="944" r:id="rId111"/>
    <p:sldId id="945" r:id="rId112"/>
    <p:sldId id="946" r:id="rId113"/>
    <p:sldId id="947" r:id="rId114"/>
    <p:sldId id="948" r:id="rId115"/>
    <p:sldId id="949" r:id="rId116"/>
    <p:sldId id="950" r:id="rId117"/>
    <p:sldId id="951" r:id="rId118"/>
    <p:sldId id="952" r:id="rId119"/>
    <p:sldId id="997" r:id="rId120"/>
    <p:sldId id="998" r:id="rId121"/>
    <p:sldId id="999" r:id="rId122"/>
    <p:sldId id="956" r:id="rId123"/>
    <p:sldId id="957" r:id="rId124"/>
    <p:sldId id="958" r:id="rId125"/>
    <p:sldId id="959" r:id="rId126"/>
    <p:sldId id="960" r:id="rId127"/>
    <p:sldId id="961" r:id="rId128"/>
    <p:sldId id="962" r:id="rId129"/>
    <p:sldId id="963" r:id="rId130"/>
    <p:sldId id="964" r:id="rId131"/>
    <p:sldId id="965" r:id="rId132"/>
    <p:sldId id="967" r:id="rId133"/>
    <p:sldId id="968" r:id="rId134"/>
    <p:sldId id="969" r:id="rId135"/>
    <p:sldId id="970" r:id="rId136"/>
    <p:sldId id="971" r:id="rId137"/>
    <p:sldId id="972" r:id="rId138"/>
    <p:sldId id="973" r:id="rId139"/>
    <p:sldId id="974" r:id="rId140"/>
    <p:sldId id="975" r:id="rId141"/>
    <p:sldId id="976" r:id="rId142"/>
    <p:sldId id="977" r:id="rId143"/>
    <p:sldId id="978" r:id="rId144"/>
    <p:sldId id="984" r:id="rId145"/>
    <p:sldId id="979" r:id="rId146"/>
    <p:sldId id="980" r:id="rId147"/>
    <p:sldId id="981" r:id="rId148"/>
    <p:sldId id="982" r:id="rId149"/>
    <p:sldId id="986" r:id="rId150"/>
    <p:sldId id="985" r:id="rId151"/>
    <p:sldId id="987" r:id="rId152"/>
    <p:sldId id="988" r:id="rId153"/>
    <p:sldId id="989" r:id="rId154"/>
    <p:sldId id="990" r:id="rId155"/>
    <p:sldId id="991" r:id="rId156"/>
    <p:sldId id="992" r:id="rId157"/>
    <p:sldId id="993" r:id="rId158"/>
    <p:sldId id="912" r:id="rId159"/>
    <p:sldId id="913" r:id="rId160"/>
    <p:sldId id="914" r:id="rId161"/>
    <p:sldId id="915" r:id="rId162"/>
    <p:sldId id="918" r:id="rId163"/>
    <p:sldId id="917" r:id="rId164"/>
    <p:sldId id="919" r:id="rId165"/>
    <p:sldId id="920" r:id="rId166"/>
    <p:sldId id="921" r:id="rId167"/>
    <p:sldId id="922" r:id="rId168"/>
    <p:sldId id="923" r:id="rId169"/>
    <p:sldId id="924" r:id="rId170"/>
    <p:sldId id="925" r:id="rId171"/>
    <p:sldId id="926" r:id="rId172"/>
    <p:sldId id="927" r:id="rId1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A8"/>
    <a:srgbClr val="016F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76900" autoAdjust="0"/>
  </p:normalViewPr>
  <p:slideViewPr>
    <p:cSldViewPr snapToGrid="0" snapToObjects="1">
      <p:cViewPr varScale="1">
        <p:scale>
          <a:sx n="74" d="100"/>
          <a:sy n="74" d="100"/>
        </p:scale>
        <p:origin x="804" y="72"/>
      </p:cViewPr>
      <p:guideLst>
        <p:guide orient="horz" pos="2160"/>
        <p:guide pos="3840"/>
      </p:guideLst>
    </p:cSldViewPr>
  </p:slideViewPr>
  <p:outlineViewPr>
    <p:cViewPr>
      <p:scale>
        <a:sx n="33" d="100"/>
        <a:sy n="33" d="100"/>
      </p:scale>
      <p:origin x="0" y="148248"/>
    </p:cViewPr>
  </p:outlineViewPr>
  <p:notesTextViewPr>
    <p:cViewPr>
      <p:scale>
        <a:sx n="1" d="1"/>
        <a:sy n="1" d="1"/>
      </p:scale>
      <p:origin x="0" y="0"/>
    </p:cViewPr>
  </p:notesTextViewPr>
  <p:sorterViewPr>
    <p:cViewPr>
      <p:scale>
        <a:sx n="50" d="100"/>
        <a:sy n="50" d="100"/>
      </p:scale>
      <p:origin x="0" y="-15810"/>
    </p:cViewPr>
  </p:sorterViewPr>
  <p:notesViewPr>
    <p:cSldViewPr snapToGrid="0" snapToObjects="1">
      <p:cViewPr>
        <p:scale>
          <a:sx n="100" d="100"/>
          <a:sy n="100" d="100"/>
        </p:scale>
        <p:origin x="-216"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88.xml"/><Relationship Id="rId21" Type="http://schemas.openxmlformats.org/officeDocument/2006/relationships/slideMaster" Target="slideMasters/slideMaster21.xml"/><Relationship Id="rId42" Type="http://schemas.openxmlformats.org/officeDocument/2006/relationships/slide" Target="slides/slide13.xml"/><Relationship Id="rId63" Type="http://schemas.openxmlformats.org/officeDocument/2006/relationships/slide" Target="slides/slide34.xml"/><Relationship Id="rId84" Type="http://schemas.openxmlformats.org/officeDocument/2006/relationships/slide" Target="slides/slide55.xml"/><Relationship Id="rId138" Type="http://schemas.openxmlformats.org/officeDocument/2006/relationships/slide" Target="slides/slide109.xml"/><Relationship Id="rId159" Type="http://schemas.openxmlformats.org/officeDocument/2006/relationships/slide" Target="slides/slide130.xml"/><Relationship Id="rId170" Type="http://schemas.openxmlformats.org/officeDocument/2006/relationships/slide" Target="slides/slide141.xml"/><Relationship Id="rId107" Type="http://schemas.openxmlformats.org/officeDocument/2006/relationships/slide" Target="slides/slide78.xml"/><Relationship Id="rId11" Type="http://schemas.openxmlformats.org/officeDocument/2006/relationships/slideMaster" Target="slideMasters/slideMaster11.xml"/><Relationship Id="rId32" Type="http://schemas.openxmlformats.org/officeDocument/2006/relationships/slide" Target="slides/slide3.xml"/><Relationship Id="rId53" Type="http://schemas.openxmlformats.org/officeDocument/2006/relationships/slide" Target="slides/slide24.xml"/><Relationship Id="rId74" Type="http://schemas.openxmlformats.org/officeDocument/2006/relationships/slide" Target="slides/slide45.xml"/><Relationship Id="rId128" Type="http://schemas.openxmlformats.org/officeDocument/2006/relationships/slide" Target="slides/slide99.xml"/><Relationship Id="rId149" Type="http://schemas.openxmlformats.org/officeDocument/2006/relationships/slide" Target="slides/slide120.xml"/><Relationship Id="rId5" Type="http://schemas.openxmlformats.org/officeDocument/2006/relationships/slideMaster" Target="slideMasters/slideMaster5.xml"/><Relationship Id="rId95" Type="http://schemas.openxmlformats.org/officeDocument/2006/relationships/slide" Target="slides/slide66.xml"/><Relationship Id="rId160" Type="http://schemas.openxmlformats.org/officeDocument/2006/relationships/slide" Target="slides/slide131.xml"/><Relationship Id="rId22" Type="http://schemas.openxmlformats.org/officeDocument/2006/relationships/slideMaster" Target="slideMasters/slideMaster22.xml"/><Relationship Id="rId43" Type="http://schemas.openxmlformats.org/officeDocument/2006/relationships/slide" Target="slides/slide14.xml"/><Relationship Id="rId64" Type="http://schemas.openxmlformats.org/officeDocument/2006/relationships/slide" Target="slides/slide35.xml"/><Relationship Id="rId118" Type="http://schemas.openxmlformats.org/officeDocument/2006/relationships/slide" Target="slides/slide89.xml"/><Relationship Id="rId139" Type="http://schemas.openxmlformats.org/officeDocument/2006/relationships/slide" Target="slides/slide110.xml"/><Relationship Id="rId85" Type="http://schemas.openxmlformats.org/officeDocument/2006/relationships/slide" Target="slides/slide56.xml"/><Relationship Id="rId150" Type="http://schemas.openxmlformats.org/officeDocument/2006/relationships/slide" Target="slides/slide121.xml"/><Relationship Id="rId171" Type="http://schemas.openxmlformats.org/officeDocument/2006/relationships/slide" Target="slides/slide142.xml"/><Relationship Id="rId12" Type="http://schemas.openxmlformats.org/officeDocument/2006/relationships/slideMaster" Target="slideMasters/slideMaster12.xml"/><Relationship Id="rId33" Type="http://schemas.openxmlformats.org/officeDocument/2006/relationships/slide" Target="slides/slide4.xml"/><Relationship Id="rId108" Type="http://schemas.openxmlformats.org/officeDocument/2006/relationships/slide" Target="slides/slide79.xml"/><Relationship Id="rId129" Type="http://schemas.openxmlformats.org/officeDocument/2006/relationships/slide" Target="slides/slide100.xml"/><Relationship Id="rId54" Type="http://schemas.openxmlformats.org/officeDocument/2006/relationships/slide" Target="slides/slide25.xml"/><Relationship Id="rId75" Type="http://schemas.openxmlformats.org/officeDocument/2006/relationships/slide" Target="slides/slide46.xml"/><Relationship Id="rId96" Type="http://schemas.openxmlformats.org/officeDocument/2006/relationships/slide" Target="slides/slide67.xml"/><Relationship Id="rId140" Type="http://schemas.openxmlformats.org/officeDocument/2006/relationships/slide" Target="slides/slide111.xml"/><Relationship Id="rId161" Type="http://schemas.openxmlformats.org/officeDocument/2006/relationships/slide" Target="slides/slide132.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20.xml"/><Relationship Id="rId114" Type="http://schemas.openxmlformats.org/officeDocument/2006/relationships/slide" Target="slides/slide85.xml"/><Relationship Id="rId119" Type="http://schemas.openxmlformats.org/officeDocument/2006/relationships/slide" Target="slides/slide90.xml"/><Relationship Id="rId44" Type="http://schemas.openxmlformats.org/officeDocument/2006/relationships/slide" Target="slides/slide15.xml"/><Relationship Id="rId60" Type="http://schemas.openxmlformats.org/officeDocument/2006/relationships/slide" Target="slides/slide31.xml"/><Relationship Id="rId65" Type="http://schemas.openxmlformats.org/officeDocument/2006/relationships/slide" Target="slides/slide36.xml"/><Relationship Id="rId81" Type="http://schemas.openxmlformats.org/officeDocument/2006/relationships/slide" Target="slides/slide52.xml"/><Relationship Id="rId86" Type="http://schemas.openxmlformats.org/officeDocument/2006/relationships/slide" Target="slides/slide57.xml"/><Relationship Id="rId130" Type="http://schemas.openxmlformats.org/officeDocument/2006/relationships/slide" Target="slides/slide101.xml"/><Relationship Id="rId135" Type="http://schemas.openxmlformats.org/officeDocument/2006/relationships/slide" Target="slides/slide106.xml"/><Relationship Id="rId151" Type="http://schemas.openxmlformats.org/officeDocument/2006/relationships/slide" Target="slides/slide122.xml"/><Relationship Id="rId156" Type="http://schemas.openxmlformats.org/officeDocument/2006/relationships/slide" Target="slides/slide127.xml"/><Relationship Id="rId177" Type="http://schemas.openxmlformats.org/officeDocument/2006/relationships/viewProps" Target="viewProps.xml"/><Relationship Id="rId172" Type="http://schemas.openxmlformats.org/officeDocument/2006/relationships/slide" Target="slides/slide143.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0.xml"/><Relationship Id="rId109" Type="http://schemas.openxmlformats.org/officeDocument/2006/relationships/slide" Target="slides/slide80.xml"/><Relationship Id="rId34" Type="http://schemas.openxmlformats.org/officeDocument/2006/relationships/slide" Target="slides/slide5.xml"/><Relationship Id="rId50" Type="http://schemas.openxmlformats.org/officeDocument/2006/relationships/slide" Target="slides/slide21.xml"/><Relationship Id="rId55" Type="http://schemas.openxmlformats.org/officeDocument/2006/relationships/slide" Target="slides/slide26.xml"/><Relationship Id="rId76" Type="http://schemas.openxmlformats.org/officeDocument/2006/relationships/slide" Target="slides/slide47.xml"/><Relationship Id="rId97" Type="http://schemas.openxmlformats.org/officeDocument/2006/relationships/slide" Target="slides/slide68.xml"/><Relationship Id="rId104" Type="http://schemas.openxmlformats.org/officeDocument/2006/relationships/slide" Target="slides/slide75.xml"/><Relationship Id="rId120" Type="http://schemas.openxmlformats.org/officeDocument/2006/relationships/slide" Target="slides/slide91.xml"/><Relationship Id="rId125" Type="http://schemas.openxmlformats.org/officeDocument/2006/relationships/slide" Target="slides/slide96.xml"/><Relationship Id="rId141" Type="http://schemas.openxmlformats.org/officeDocument/2006/relationships/slide" Target="slides/slide112.xml"/><Relationship Id="rId146" Type="http://schemas.openxmlformats.org/officeDocument/2006/relationships/slide" Target="slides/slide117.xml"/><Relationship Id="rId167" Type="http://schemas.openxmlformats.org/officeDocument/2006/relationships/slide" Target="slides/slide138.xml"/><Relationship Id="rId7" Type="http://schemas.openxmlformats.org/officeDocument/2006/relationships/slideMaster" Target="slideMasters/slideMaster7.xml"/><Relationship Id="rId71" Type="http://schemas.openxmlformats.org/officeDocument/2006/relationships/slide" Target="slides/slide42.xml"/><Relationship Id="rId92" Type="http://schemas.openxmlformats.org/officeDocument/2006/relationships/slide" Target="slides/slide63.xml"/><Relationship Id="rId162" Type="http://schemas.openxmlformats.org/officeDocument/2006/relationships/slide" Target="slides/slide13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11.xml"/><Relationship Id="rId45" Type="http://schemas.openxmlformats.org/officeDocument/2006/relationships/slide" Target="slides/slide16.xml"/><Relationship Id="rId66" Type="http://schemas.openxmlformats.org/officeDocument/2006/relationships/slide" Target="slides/slide37.xml"/><Relationship Id="rId87" Type="http://schemas.openxmlformats.org/officeDocument/2006/relationships/slide" Target="slides/slide58.xml"/><Relationship Id="rId110" Type="http://schemas.openxmlformats.org/officeDocument/2006/relationships/slide" Target="slides/slide81.xml"/><Relationship Id="rId115" Type="http://schemas.openxmlformats.org/officeDocument/2006/relationships/slide" Target="slides/slide86.xml"/><Relationship Id="rId131" Type="http://schemas.openxmlformats.org/officeDocument/2006/relationships/slide" Target="slides/slide102.xml"/><Relationship Id="rId136" Type="http://schemas.openxmlformats.org/officeDocument/2006/relationships/slide" Target="slides/slide107.xml"/><Relationship Id="rId157" Type="http://schemas.openxmlformats.org/officeDocument/2006/relationships/slide" Target="slides/slide128.xml"/><Relationship Id="rId178" Type="http://schemas.openxmlformats.org/officeDocument/2006/relationships/theme" Target="theme/theme1.xml"/><Relationship Id="rId61" Type="http://schemas.openxmlformats.org/officeDocument/2006/relationships/slide" Target="slides/slide32.xml"/><Relationship Id="rId82" Type="http://schemas.openxmlformats.org/officeDocument/2006/relationships/slide" Target="slides/slide53.xml"/><Relationship Id="rId152" Type="http://schemas.openxmlformats.org/officeDocument/2006/relationships/slide" Target="slides/slide123.xml"/><Relationship Id="rId173" Type="http://schemas.openxmlformats.org/officeDocument/2006/relationships/slide" Target="slides/slide144.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xml"/><Relationship Id="rId35" Type="http://schemas.openxmlformats.org/officeDocument/2006/relationships/slide" Target="slides/slide6.xml"/><Relationship Id="rId56" Type="http://schemas.openxmlformats.org/officeDocument/2006/relationships/slide" Target="slides/slide27.xml"/><Relationship Id="rId77" Type="http://schemas.openxmlformats.org/officeDocument/2006/relationships/slide" Target="slides/slide48.xml"/><Relationship Id="rId100" Type="http://schemas.openxmlformats.org/officeDocument/2006/relationships/slide" Target="slides/slide71.xml"/><Relationship Id="rId105" Type="http://schemas.openxmlformats.org/officeDocument/2006/relationships/slide" Target="slides/slide76.xml"/><Relationship Id="rId126" Type="http://schemas.openxmlformats.org/officeDocument/2006/relationships/slide" Target="slides/slide97.xml"/><Relationship Id="rId147" Type="http://schemas.openxmlformats.org/officeDocument/2006/relationships/slide" Target="slides/slide118.xml"/><Relationship Id="rId168" Type="http://schemas.openxmlformats.org/officeDocument/2006/relationships/slide" Target="slides/slide139.xml"/><Relationship Id="rId8" Type="http://schemas.openxmlformats.org/officeDocument/2006/relationships/slideMaster" Target="slideMasters/slideMaster8.xml"/><Relationship Id="rId51" Type="http://schemas.openxmlformats.org/officeDocument/2006/relationships/slide" Target="slides/slide22.xml"/><Relationship Id="rId72" Type="http://schemas.openxmlformats.org/officeDocument/2006/relationships/slide" Target="slides/slide43.xml"/><Relationship Id="rId93" Type="http://schemas.openxmlformats.org/officeDocument/2006/relationships/slide" Target="slides/slide64.xml"/><Relationship Id="rId98" Type="http://schemas.openxmlformats.org/officeDocument/2006/relationships/slide" Target="slides/slide69.xml"/><Relationship Id="rId121" Type="http://schemas.openxmlformats.org/officeDocument/2006/relationships/slide" Target="slides/slide92.xml"/><Relationship Id="rId142" Type="http://schemas.openxmlformats.org/officeDocument/2006/relationships/slide" Target="slides/slide113.xml"/><Relationship Id="rId163" Type="http://schemas.openxmlformats.org/officeDocument/2006/relationships/slide" Target="slides/slide134.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7.xml"/><Relationship Id="rId67" Type="http://schemas.openxmlformats.org/officeDocument/2006/relationships/slide" Target="slides/slide38.xml"/><Relationship Id="rId116" Type="http://schemas.openxmlformats.org/officeDocument/2006/relationships/slide" Target="slides/slide87.xml"/><Relationship Id="rId137" Type="http://schemas.openxmlformats.org/officeDocument/2006/relationships/slide" Target="slides/slide108.xml"/><Relationship Id="rId158" Type="http://schemas.openxmlformats.org/officeDocument/2006/relationships/slide" Target="slides/slide129.xml"/><Relationship Id="rId20" Type="http://schemas.openxmlformats.org/officeDocument/2006/relationships/slideMaster" Target="slideMasters/slideMaster20.xml"/><Relationship Id="rId41" Type="http://schemas.openxmlformats.org/officeDocument/2006/relationships/slide" Target="slides/slide12.xml"/><Relationship Id="rId62" Type="http://schemas.openxmlformats.org/officeDocument/2006/relationships/slide" Target="slides/slide33.xml"/><Relationship Id="rId83" Type="http://schemas.openxmlformats.org/officeDocument/2006/relationships/slide" Target="slides/slide54.xml"/><Relationship Id="rId88" Type="http://schemas.openxmlformats.org/officeDocument/2006/relationships/slide" Target="slides/slide59.xml"/><Relationship Id="rId111" Type="http://schemas.openxmlformats.org/officeDocument/2006/relationships/slide" Target="slides/slide82.xml"/><Relationship Id="rId132" Type="http://schemas.openxmlformats.org/officeDocument/2006/relationships/slide" Target="slides/slide103.xml"/><Relationship Id="rId153" Type="http://schemas.openxmlformats.org/officeDocument/2006/relationships/slide" Target="slides/slide124.xml"/><Relationship Id="rId174" Type="http://schemas.openxmlformats.org/officeDocument/2006/relationships/notesMaster" Target="notesMasters/notesMaster1.xml"/><Relationship Id="rId179"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 Target="slides/slide7.xml"/><Relationship Id="rId57" Type="http://schemas.openxmlformats.org/officeDocument/2006/relationships/slide" Target="slides/slide28.xml"/><Relationship Id="rId106" Type="http://schemas.openxmlformats.org/officeDocument/2006/relationships/slide" Target="slides/slide77.xml"/><Relationship Id="rId127" Type="http://schemas.openxmlformats.org/officeDocument/2006/relationships/slide" Target="slides/slide98.xml"/><Relationship Id="rId10" Type="http://schemas.openxmlformats.org/officeDocument/2006/relationships/slideMaster" Target="slideMasters/slideMaster10.xml"/><Relationship Id="rId31" Type="http://schemas.openxmlformats.org/officeDocument/2006/relationships/slide" Target="slides/slide2.xml"/><Relationship Id="rId52" Type="http://schemas.openxmlformats.org/officeDocument/2006/relationships/slide" Target="slides/slide23.xml"/><Relationship Id="rId73" Type="http://schemas.openxmlformats.org/officeDocument/2006/relationships/slide" Target="slides/slide44.xml"/><Relationship Id="rId78" Type="http://schemas.openxmlformats.org/officeDocument/2006/relationships/slide" Target="slides/slide49.xml"/><Relationship Id="rId94" Type="http://schemas.openxmlformats.org/officeDocument/2006/relationships/slide" Target="slides/slide65.xml"/><Relationship Id="rId99" Type="http://schemas.openxmlformats.org/officeDocument/2006/relationships/slide" Target="slides/slide70.xml"/><Relationship Id="rId101" Type="http://schemas.openxmlformats.org/officeDocument/2006/relationships/slide" Target="slides/slide72.xml"/><Relationship Id="rId122" Type="http://schemas.openxmlformats.org/officeDocument/2006/relationships/slide" Target="slides/slide93.xml"/><Relationship Id="rId143" Type="http://schemas.openxmlformats.org/officeDocument/2006/relationships/slide" Target="slides/slide114.xml"/><Relationship Id="rId148" Type="http://schemas.openxmlformats.org/officeDocument/2006/relationships/slide" Target="slides/slide119.xml"/><Relationship Id="rId164" Type="http://schemas.openxmlformats.org/officeDocument/2006/relationships/slide" Target="slides/slide135.xml"/><Relationship Id="rId169" Type="http://schemas.openxmlformats.org/officeDocument/2006/relationships/slide" Target="slides/slide140.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18.xml"/><Relationship Id="rId68" Type="http://schemas.openxmlformats.org/officeDocument/2006/relationships/slide" Target="slides/slide39.xml"/><Relationship Id="rId89" Type="http://schemas.openxmlformats.org/officeDocument/2006/relationships/slide" Target="slides/slide60.xml"/><Relationship Id="rId112" Type="http://schemas.openxmlformats.org/officeDocument/2006/relationships/slide" Target="slides/slide83.xml"/><Relationship Id="rId133" Type="http://schemas.openxmlformats.org/officeDocument/2006/relationships/slide" Target="slides/slide104.xml"/><Relationship Id="rId154" Type="http://schemas.openxmlformats.org/officeDocument/2006/relationships/slide" Target="slides/slide125.xml"/><Relationship Id="rId175" Type="http://schemas.openxmlformats.org/officeDocument/2006/relationships/handoutMaster" Target="handoutMasters/handoutMaster1.xml"/><Relationship Id="rId16" Type="http://schemas.openxmlformats.org/officeDocument/2006/relationships/slideMaster" Target="slideMasters/slideMaster16.xml"/><Relationship Id="rId37" Type="http://schemas.openxmlformats.org/officeDocument/2006/relationships/slide" Target="slides/slide8.xml"/><Relationship Id="rId58" Type="http://schemas.openxmlformats.org/officeDocument/2006/relationships/slide" Target="slides/slide29.xml"/><Relationship Id="rId79" Type="http://schemas.openxmlformats.org/officeDocument/2006/relationships/slide" Target="slides/slide50.xml"/><Relationship Id="rId102" Type="http://schemas.openxmlformats.org/officeDocument/2006/relationships/slide" Target="slides/slide73.xml"/><Relationship Id="rId123" Type="http://schemas.openxmlformats.org/officeDocument/2006/relationships/slide" Target="slides/slide94.xml"/><Relationship Id="rId144" Type="http://schemas.openxmlformats.org/officeDocument/2006/relationships/slide" Target="slides/slide115.xml"/><Relationship Id="rId90" Type="http://schemas.openxmlformats.org/officeDocument/2006/relationships/slide" Target="slides/slide61.xml"/><Relationship Id="rId165" Type="http://schemas.openxmlformats.org/officeDocument/2006/relationships/slide" Target="slides/slide136.xml"/><Relationship Id="rId27" Type="http://schemas.openxmlformats.org/officeDocument/2006/relationships/slideMaster" Target="slideMasters/slideMaster27.xml"/><Relationship Id="rId48" Type="http://schemas.openxmlformats.org/officeDocument/2006/relationships/slide" Target="slides/slide19.xml"/><Relationship Id="rId69" Type="http://schemas.openxmlformats.org/officeDocument/2006/relationships/slide" Target="slides/slide40.xml"/><Relationship Id="rId113" Type="http://schemas.openxmlformats.org/officeDocument/2006/relationships/slide" Target="slides/slide84.xml"/><Relationship Id="rId134" Type="http://schemas.openxmlformats.org/officeDocument/2006/relationships/slide" Target="slides/slide105.xml"/><Relationship Id="rId80" Type="http://schemas.openxmlformats.org/officeDocument/2006/relationships/slide" Target="slides/slide51.xml"/><Relationship Id="rId155" Type="http://schemas.openxmlformats.org/officeDocument/2006/relationships/slide" Target="slides/slide126.xml"/><Relationship Id="rId176" Type="http://schemas.openxmlformats.org/officeDocument/2006/relationships/presProps" Target="presProps.xml"/><Relationship Id="rId17" Type="http://schemas.openxmlformats.org/officeDocument/2006/relationships/slideMaster" Target="slideMasters/slideMaster17.xml"/><Relationship Id="rId38" Type="http://schemas.openxmlformats.org/officeDocument/2006/relationships/slide" Target="slides/slide9.xml"/><Relationship Id="rId59" Type="http://schemas.openxmlformats.org/officeDocument/2006/relationships/slide" Target="slides/slide30.xml"/><Relationship Id="rId103" Type="http://schemas.openxmlformats.org/officeDocument/2006/relationships/slide" Target="slides/slide74.xml"/><Relationship Id="rId124" Type="http://schemas.openxmlformats.org/officeDocument/2006/relationships/slide" Target="slides/slide95.xml"/><Relationship Id="rId70" Type="http://schemas.openxmlformats.org/officeDocument/2006/relationships/slide" Target="slides/slide41.xml"/><Relationship Id="rId91" Type="http://schemas.openxmlformats.org/officeDocument/2006/relationships/slide" Target="slides/slide62.xml"/><Relationship Id="rId145" Type="http://schemas.openxmlformats.org/officeDocument/2006/relationships/slide" Target="slides/slide116.xml"/><Relationship Id="rId166" Type="http://schemas.openxmlformats.org/officeDocument/2006/relationships/slide" Target="slides/slide13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AC9945-2B52-4179-A0E8-EB573176F5C2}" type="doc">
      <dgm:prSet loTypeId="urn:microsoft.com/office/officeart/2005/8/layout/hList6" loCatId="list" qsTypeId="urn:microsoft.com/office/officeart/2005/8/quickstyle/simple1" qsCatId="simple" csTypeId="urn:microsoft.com/office/officeart/2005/8/colors/accent5_2" csCatId="accent5" phldr="1"/>
      <dgm:spPr/>
    </dgm:pt>
    <dgm:pt modelId="{941FA7EF-4479-4748-B602-B6BB64C6D465}">
      <dgm:prSet phldrT="[Text]"/>
      <dgm:spPr/>
      <dgm:t>
        <a:bodyPr/>
        <a:lstStyle/>
        <a:p>
          <a:r>
            <a:rPr lang="en-US" b="1" dirty="0">
              <a:latin typeface="Century Gothic" panose="020B0502020202020204" pitchFamily="34" charset="0"/>
            </a:rPr>
            <a:t>Humano</a:t>
          </a:r>
        </a:p>
      </dgm:t>
    </dgm:pt>
    <dgm:pt modelId="{00D508E5-1F63-46F4-B62E-66D7F4EDD59F}" type="parTrans" cxnId="{50244AA0-5DD5-4B27-A861-F1CFA7121BC6}">
      <dgm:prSet/>
      <dgm:spPr/>
      <dgm:t>
        <a:bodyPr/>
        <a:lstStyle/>
        <a:p>
          <a:endParaRPr lang="en-US" b="1">
            <a:latin typeface="Century Gothic" panose="020B0502020202020204" pitchFamily="34" charset="0"/>
          </a:endParaRPr>
        </a:p>
      </dgm:t>
    </dgm:pt>
    <dgm:pt modelId="{540EBAFE-A303-447B-8DC2-8E87AE0E060D}" type="sibTrans" cxnId="{50244AA0-5DD5-4B27-A861-F1CFA7121BC6}">
      <dgm:prSet/>
      <dgm:spPr/>
      <dgm:t>
        <a:bodyPr/>
        <a:lstStyle/>
        <a:p>
          <a:endParaRPr lang="en-US" b="1">
            <a:latin typeface="Century Gothic" panose="020B0502020202020204" pitchFamily="34" charset="0"/>
          </a:endParaRPr>
        </a:p>
      </dgm:t>
    </dgm:pt>
    <dgm:pt modelId="{AF396137-FE71-4484-A4A5-56A900DE02EC}">
      <dgm:prSet phldrT="[Text]"/>
      <dgm:spPr/>
      <dgm:t>
        <a:bodyPr/>
        <a:lstStyle/>
        <a:p>
          <a:r>
            <a:rPr lang="es-419" b="1" noProof="0" dirty="0">
              <a:latin typeface="Century Gothic" panose="020B0502020202020204" pitchFamily="34" charset="0"/>
            </a:rPr>
            <a:t>Espiritual</a:t>
          </a:r>
          <a:endParaRPr lang="en-US" b="1" dirty="0">
            <a:latin typeface="Century Gothic" panose="020B0502020202020204" pitchFamily="34" charset="0"/>
          </a:endParaRPr>
        </a:p>
      </dgm:t>
    </dgm:pt>
    <dgm:pt modelId="{450EE064-144C-4834-9E2A-71E117EAC61A}" type="parTrans" cxnId="{04A48E40-A889-4222-A8C2-1A42E8B7DFEB}">
      <dgm:prSet/>
      <dgm:spPr/>
      <dgm:t>
        <a:bodyPr/>
        <a:lstStyle/>
        <a:p>
          <a:endParaRPr lang="en-US" b="1">
            <a:latin typeface="Century Gothic" panose="020B0502020202020204" pitchFamily="34" charset="0"/>
          </a:endParaRPr>
        </a:p>
      </dgm:t>
    </dgm:pt>
    <dgm:pt modelId="{5DDAD921-3445-4618-B8FE-87FE76546817}" type="sibTrans" cxnId="{04A48E40-A889-4222-A8C2-1A42E8B7DFEB}">
      <dgm:prSet/>
      <dgm:spPr/>
      <dgm:t>
        <a:bodyPr/>
        <a:lstStyle/>
        <a:p>
          <a:endParaRPr lang="en-US" b="1">
            <a:latin typeface="Century Gothic" panose="020B0502020202020204" pitchFamily="34" charset="0"/>
          </a:endParaRPr>
        </a:p>
      </dgm:t>
    </dgm:pt>
    <dgm:pt modelId="{899C9B09-BDED-415A-A495-FDF8FD10F2EF}">
      <dgm:prSet phldrT="[Text]"/>
      <dgm:spPr/>
      <dgm:t>
        <a:bodyPr/>
        <a:lstStyle/>
        <a:p>
          <a:r>
            <a:rPr lang="es-419" b="1" noProof="0" dirty="0">
              <a:latin typeface="Century Gothic" panose="020B0502020202020204" pitchFamily="34" charset="0"/>
            </a:rPr>
            <a:t>Intelectual</a:t>
          </a:r>
          <a:endParaRPr lang="en-US" b="1" dirty="0">
            <a:latin typeface="Century Gothic" panose="020B0502020202020204" pitchFamily="34" charset="0"/>
          </a:endParaRPr>
        </a:p>
      </dgm:t>
    </dgm:pt>
    <dgm:pt modelId="{DF3023A3-6AAC-4198-926D-57F0E15F9593}" type="parTrans" cxnId="{F18DE32A-23C5-4FC3-9405-3C23EA5E13C1}">
      <dgm:prSet/>
      <dgm:spPr/>
      <dgm:t>
        <a:bodyPr/>
        <a:lstStyle/>
        <a:p>
          <a:endParaRPr lang="en-US" b="1">
            <a:latin typeface="Century Gothic" panose="020B0502020202020204" pitchFamily="34" charset="0"/>
          </a:endParaRPr>
        </a:p>
      </dgm:t>
    </dgm:pt>
    <dgm:pt modelId="{7614C744-8CAA-41CE-97C2-54CDE990E4FC}" type="sibTrans" cxnId="{F18DE32A-23C5-4FC3-9405-3C23EA5E13C1}">
      <dgm:prSet/>
      <dgm:spPr/>
      <dgm:t>
        <a:bodyPr/>
        <a:lstStyle/>
        <a:p>
          <a:endParaRPr lang="en-US" b="1">
            <a:latin typeface="Century Gothic" panose="020B0502020202020204" pitchFamily="34" charset="0"/>
          </a:endParaRPr>
        </a:p>
      </dgm:t>
    </dgm:pt>
    <dgm:pt modelId="{98B22CBB-1DF3-4B25-91EC-AF03907780B1}">
      <dgm:prSet phldrT="[Text]"/>
      <dgm:spPr/>
      <dgm:t>
        <a:bodyPr/>
        <a:lstStyle/>
        <a:p>
          <a:r>
            <a:rPr lang="en-US" b="1" dirty="0">
              <a:latin typeface="Century Gothic" panose="020B0502020202020204" pitchFamily="34" charset="0"/>
            </a:rPr>
            <a:t>Ministerial</a:t>
          </a:r>
        </a:p>
      </dgm:t>
    </dgm:pt>
    <dgm:pt modelId="{074E1EC4-AE22-4F8F-8FA2-3B689679B25B}" type="parTrans" cxnId="{9F08ED81-41D8-4549-B87A-91BB7B1B257B}">
      <dgm:prSet/>
      <dgm:spPr/>
      <dgm:t>
        <a:bodyPr/>
        <a:lstStyle/>
        <a:p>
          <a:endParaRPr lang="en-US" b="1">
            <a:latin typeface="Century Gothic" panose="020B0502020202020204" pitchFamily="34" charset="0"/>
          </a:endParaRPr>
        </a:p>
      </dgm:t>
    </dgm:pt>
    <dgm:pt modelId="{3ABA8E69-6957-4607-9B86-45FF07B08497}" type="sibTrans" cxnId="{9F08ED81-41D8-4549-B87A-91BB7B1B257B}">
      <dgm:prSet/>
      <dgm:spPr/>
      <dgm:t>
        <a:bodyPr/>
        <a:lstStyle/>
        <a:p>
          <a:endParaRPr lang="en-US" b="1">
            <a:latin typeface="Century Gothic" panose="020B0502020202020204" pitchFamily="34" charset="0"/>
          </a:endParaRPr>
        </a:p>
      </dgm:t>
    </dgm:pt>
    <dgm:pt modelId="{7AF463A0-6E62-41D1-AA6A-41C4B34D41B0}" type="pres">
      <dgm:prSet presAssocID="{45AC9945-2B52-4179-A0E8-EB573176F5C2}" presName="Name0" presStyleCnt="0">
        <dgm:presLayoutVars>
          <dgm:dir/>
          <dgm:resizeHandles val="exact"/>
        </dgm:presLayoutVars>
      </dgm:prSet>
      <dgm:spPr/>
    </dgm:pt>
    <dgm:pt modelId="{80E7C0B7-3BE2-44E6-B496-5621B6E7FE99}" type="pres">
      <dgm:prSet presAssocID="{941FA7EF-4479-4748-B602-B6BB64C6D465}" presName="node" presStyleLbl="node1" presStyleIdx="0" presStyleCnt="4">
        <dgm:presLayoutVars>
          <dgm:bulletEnabled val="1"/>
        </dgm:presLayoutVars>
      </dgm:prSet>
      <dgm:spPr/>
    </dgm:pt>
    <dgm:pt modelId="{AD3F06B3-9BF3-4F2A-9CC5-A134B2DB203C}" type="pres">
      <dgm:prSet presAssocID="{540EBAFE-A303-447B-8DC2-8E87AE0E060D}" presName="sibTrans" presStyleCnt="0"/>
      <dgm:spPr/>
    </dgm:pt>
    <dgm:pt modelId="{19B85183-2261-459A-8D81-B4D003F4AB96}" type="pres">
      <dgm:prSet presAssocID="{AF396137-FE71-4484-A4A5-56A900DE02EC}" presName="node" presStyleLbl="node1" presStyleIdx="1" presStyleCnt="4">
        <dgm:presLayoutVars>
          <dgm:bulletEnabled val="1"/>
        </dgm:presLayoutVars>
      </dgm:prSet>
      <dgm:spPr/>
    </dgm:pt>
    <dgm:pt modelId="{06D1769D-9AED-4A0C-8001-223E5EABD961}" type="pres">
      <dgm:prSet presAssocID="{5DDAD921-3445-4618-B8FE-87FE76546817}" presName="sibTrans" presStyleCnt="0"/>
      <dgm:spPr/>
    </dgm:pt>
    <dgm:pt modelId="{3A5737B7-45EF-4BC6-A573-926B02DA6DA1}" type="pres">
      <dgm:prSet presAssocID="{899C9B09-BDED-415A-A495-FDF8FD10F2EF}" presName="node" presStyleLbl="node1" presStyleIdx="2" presStyleCnt="4">
        <dgm:presLayoutVars>
          <dgm:bulletEnabled val="1"/>
        </dgm:presLayoutVars>
      </dgm:prSet>
      <dgm:spPr/>
    </dgm:pt>
    <dgm:pt modelId="{E48DAE5F-4183-4F4F-B1B0-C77FC7305865}" type="pres">
      <dgm:prSet presAssocID="{7614C744-8CAA-41CE-97C2-54CDE990E4FC}" presName="sibTrans" presStyleCnt="0"/>
      <dgm:spPr/>
    </dgm:pt>
    <dgm:pt modelId="{BE183A9A-3662-47EF-AB45-2677866E4FF8}" type="pres">
      <dgm:prSet presAssocID="{98B22CBB-1DF3-4B25-91EC-AF03907780B1}" presName="node" presStyleLbl="node1" presStyleIdx="3" presStyleCnt="4">
        <dgm:presLayoutVars>
          <dgm:bulletEnabled val="1"/>
        </dgm:presLayoutVars>
      </dgm:prSet>
      <dgm:spPr/>
    </dgm:pt>
  </dgm:ptLst>
  <dgm:cxnLst>
    <dgm:cxn modelId="{C054DA23-74A7-4D9A-B03A-8CF04CEBEECD}" type="presOf" srcId="{AF396137-FE71-4484-A4A5-56A900DE02EC}" destId="{19B85183-2261-459A-8D81-B4D003F4AB96}" srcOrd="0" destOrd="0" presId="urn:microsoft.com/office/officeart/2005/8/layout/hList6"/>
    <dgm:cxn modelId="{F18DE32A-23C5-4FC3-9405-3C23EA5E13C1}" srcId="{45AC9945-2B52-4179-A0E8-EB573176F5C2}" destId="{899C9B09-BDED-415A-A495-FDF8FD10F2EF}" srcOrd="2" destOrd="0" parTransId="{DF3023A3-6AAC-4198-926D-57F0E15F9593}" sibTransId="{7614C744-8CAA-41CE-97C2-54CDE990E4FC}"/>
    <dgm:cxn modelId="{F84FCE3C-C7E1-4FC9-8137-E158AF20DE51}" type="presOf" srcId="{941FA7EF-4479-4748-B602-B6BB64C6D465}" destId="{80E7C0B7-3BE2-44E6-B496-5621B6E7FE99}" srcOrd="0" destOrd="0" presId="urn:microsoft.com/office/officeart/2005/8/layout/hList6"/>
    <dgm:cxn modelId="{04A48E40-A889-4222-A8C2-1A42E8B7DFEB}" srcId="{45AC9945-2B52-4179-A0E8-EB573176F5C2}" destId="{AF396137-FE71-4484-A4A5-56A900DE02EC}" srcOrd="1" destOrd="0" parTransId="{450EE064-144C-4834-9E2A-71E117EAC61A}" sibTransId="{5DDAD921-3445-4618-B8FE-87FE76546817}"/>
    <dgm:cxn modelId="{BAD5EB5F-D99F-43F2-A405-163CC30F4228}" type="presOf" srcId="{899C9B09-BDED-415A-A495-FDF8FD10F2EF}" destId="{3A5737B7-45EF-4BC6-A573-926B02DA6DA1}" srcOrd="0" destOrd="0" presId="urn:microsoft.com/office/officeart/2005/8/layout/hList6"/>
    <dgm:cxn modelId="{5F3E2160-AB4E-4A6F-B6B6-5D5710928ADE}" type="presOf" srcId="{98B22CBB-1DF3-4B25-91EC-AF03907780B1}" destId="{BE183A9A-3662-47EF-AB45-2677866E4FF8}" srcOrd="0" destOrd="0" presId="urn:microsoft.com/office/officeart/2005/8/layout/hList6"/>
    <dgm:cxn modelId="{7A54B547-A6C9-44BF-A00A-C07BD28CA952}" type="presOf" srcId="{45AC9945-2B52-4179-A0E8-EB573176F5C2}" destId="{7AF463A0-6E62-41D1-AA6A-41C4B34D41B0}" srcOrd="0" destOrd="0" presId="urn:microsoft.com/office/officeart/2005/8/layout/hList6"/>
    <dgm:cxn modelId="{9F08ED81-41D8-4549-B87A-91BB7B1B257B}" srcId="{45AC9945-2B52-4179-A0E8-EB573176F5C2}" destId="{98B22CBB-1DF3-4B25-91EC-AF03907780B1}" srcOrd="3" destOrd="0" parTransId="{074E1EC4-AE22-4F8F-8FA2-3B689679B25B}" sibTransId="{3ABA8E69-6957-4607-9B86-45FF07B08497}"/>
    <dgm:cxn modelId="{50244AA0-5DD5-4B27-A861-F1CFA7121BC6}" srcId="{45AC9945-2B52-4179-A0E8-EB573176F5C2}" destId="{941FA7EF-4479-4748-B602-B6BB64C6D465}" srcOrd="0" destOrd="0" parTransId="{00D508E5-1F63-46F4-B62E-66D7F4EDD59F}" sibTransId="{540EBAFE-A303-447B-8DC2-8E87AE0E060D}"/>
    <dgm:cxn modelId="{AE3E612B-AFFF-420D-A8F0-8A6ABEA7D971}" type="presParOf" srcId="{7AF463A0-6E62-41D1-AA6A-41C4B34D41B0}" destId="{80E7C0B7-3BE2-44E6-B496-5621B6E7FE99}" srcOrd="0" destOrd="0" presId="urn:microsoft.com/office/officeart/2005/8/layout/hList6"/>
    <dgm:cxn modelId="{8557F679-1027-46B1-A544-EA2FD56F00E7}" type="presParOf" srcId="{7AF463A0-6E62-41D1-AA6A-41C4B34D41B0}" destId="{AD3F06B3-9BF3-4F2A-9CC5-A134B2DB203C}" srcOrd="1" destOrd="0" presId="urn:microsoft.com/office/officeart/2005/8/layout/hList6"/>
    <dgm:cxn modelId="{1E0C4C8D-55F0-400B-815C-5ED06919773B}" type="presParOf" srcId="{7AF463A0-6E62-41D1-AA6A-41C4B34D41B0}" destId="{19B85183-2261-459A-8D81-B4D003F4AB96}" srcOrd="2" destOrd="0" presId="urn:microsoft.com/office/officeart/2005/8/layout/hList6"/>
    <dgm:cxn modelId="{8C324B03-F479-4B57-AACF-0E6DAE62AE30}" type="presParOf" srcId="{7AF463A0-6E62-41D1-AA6A-41C4B34D41B0}" destId="{06D1769D-9AED-4A0C-8001-223E5EABD961}" srcOrd="3" destOrd="0" presId="urn:microsoft.com/office/officeart/2005/8/layout/hList6"/>
    <dgm:cxn modelId="{68FACFA8-D928-413B-8A2E-42445D073126}" type="presParOf" srcId="{7AF463A0-6E62-41D1-AA6A-41C4B34D41B0}" destId="{3A5737B7-45EF-4BC6-A573-926B02DA6DA1}" srcOrd="4" destOrd="0" presId="urn:microsoft.com/office/officeart/2005/8/layout/hList6"/>
    <dgm:cxn modelId="{28B9F056-DA97-4362-90A2-EC18A7F9582A}" type="presParOf" srcId="{7AF463A0-6E62-41D1-AA6A-41C4B34D41B0}" destId="{E48DAE5F-4183-4F4F-B1B0-C77FC7305865}" srcOrd="5" destOrd="0" presId="urn:microsoft.com/office/officeart/2005/8/layout/hList6"/>
    <dgm:cxn modelId="{C84268C6-3BB7-49FE-AAE4-4E870C94A81E}" type="presParOf" srcId="{7AF463A0-6E62-41D1-AA6A-41C4B34D41B0}" destId="{BE183A9A-3662-47EF-AB45-2677866E4FF8}" srcOrd="6" destOrd="0" presId="urn:microsoft.com/office/officeart/2005/8/layout/hList6"/>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0F40FF-9932-E64D-98BA-244AB6A92AA4}" type="doc">
      <dgm:prSet loTypeId="urn:microsoft.com/office/officeart/2005/8/layout/venn1" loCatId="" qsTypeId="urn:microsoft.com/office/officeart/2005/8/quickstyle/simple2" qsCatId="simple" csTypeId="urn:microsoft.com/office/officeart/2005/8/colors/accent5_2" csCatId="accent5" phldr="1"/>
      <dgm:spPr/>
    </dgm:pt>
    <dgm:pt modelId="{3CF9FE95-A0AA-8E43-BD71-2FD639839385}">
      <dgm:prSet phldrT="[Text]" custT="1"/>
      <dgm:spPr/>
      <dgm:t>
        <a:bodyPr/>
        <a:lstStyle/>
        <a:p>
          <a:r>
            <a:rPr lang="es-ES" sz="1800" noProof="0" dirty="0"/>
            <a:t>Capacitación</a:t>
          </a:r>
        </a:p>
      </dgm:t>
    </dgm:pt>
    <dgm:pt modelId="{C8F23038-CBF0-0348-80A0-D49FDE4BB5C3}" type="parTrans" cxnId="{879BC3D9-0D31-374B-AF34-C7585059855E}">
      <dgm:prSet/>
      <dgm:spPr/>
      <dgm:t>
        <a:bodyPr/>
        <a:lstStyle/>
        <a:p>
          <a:endParaRPr lang="en-US" sz="1800"/>
        </a:p>
      </dgm:t>
    </dgm:pt>
    <dgm:pt modelId="{58038053-5716-B841-9B35-0F5C01620B40}" type="sibTrans" cxnId="{879BC3D9-0D31-374B-AF34-C7585059855E}">
      <dgm:prSet/>
      <dgm:spPr/>
      <dgm:t>
        <a:bodyPr/>
        <a:lstStyle/>
        <a:p>
          <a:endParaRPr lang="en-US" sz="1800"/>
        </a:p>
      </dgm:t>
    </dgm:pt>
    <dgm:pt modelId="{5C94C739-C19B-5742-8B84-8C7773BE2C33}">
      <dgm:prSet phldrT="[Text]" custT="1"/>
      <dgm:spPr/>
      <dgm:t>
        <a:bodyPr/>
        <a:lstStyle/>
        <a:p>
          <a:r>
            <a:rPr lang="es-ES" sz="1800" noProof="0" dirty="0"/>
            <a:t>Formación</a:t>
          </a:r>
        </a:p>
      </dgm:t>
    </dgm:pt>
    <dgm:pt modelId="{28C23770-EDB9-8E41-A3A1-691AA7DBC916}" type="parTrans" cxnId="{D2B09882-41BB-2740-ADD2-22CFB7363ACC}">
      <dgm:prSet/>
      <dgm:spPr/>
      <dgm:t>
        <a:bodyPr/>
        <a:lstStyle/>
        <a:p>
          <a:endParaRPr lang="en-US" sz="1800"/>
        </a:p>
      </dgm:t>
    </dgm:pt>
    <dgm:pt modelId="{B7E3E177-0850-E747-ACA2-56FA7E50ED51}" type="sibTrans" cxnId="{D2B09882-41BB-2740-ADD2-22CFB7363ACC}">
      <dgm:prSet/>
      <dgm:spPr/>
      <dgm:t>
        <a:bodyPr/>
        <a:lstStyle/>
        <a:p>
          <a:endParaRPr lang="en-US" sz="1800"/>
        </a:p>
      </dgm:t>
    </dgm:pt>
    <dgm:pt modelId="{5DA3C55A-3570-8E4A-902D-5FBE96A5DCA1}" type="pres">
      <dgm:prSet presAssocID="{DB0F40FF-9932-E64D-98BA-244AB6A92AA4}" presName="compositeShape" presStyleCnt="0">
        <dgm:presLayoutVars>
          <dgm:chMax val="7"/>
          <dgm:dir/>
          <dgm:resizeHandles val="exact"/>
        </dgm:presLayoutVars>
      </dgm:prSet>
      <dgm:spPr/>
    </dgm:pt>
    <dgm:pt modelId="{417194F7-F4CF-0B4F-9E43-0D87598D4E9C}" type="pres">
      <dgm:prSet presAssocID="{3CF9FE95-A0AA-8E43-BD71-2FD639839385}" presName="circ1" presStyleLbl="vennNode1" presStyleIdx="0" presStyleCnt="2" custScaleX="100547" custScaleY="100547" custLinFactNeighborX="1444" custLinFactNeighborY="-273"/>
      <dgm:spPr/>
    </dgm:pt>
    <dgm:pt modelId="{282AE47C-10C8-9346-8864-759F30D25DDB}" type="pres">
      <dgm:prSet presAssocID="{3CF9FE95-A0AA-8E43-BD71-2FD639839385}" presName="circ1Tx" presStyleLbl="revTx" presStyleIdx="0" presStyleCnt="0">
        <dgm:presLayoutVars>
          <dgm:chMax val="0"/>
          <dgm:chPref val="0"/>
          <dgm:bulletEnabled val="1"/>
        </dgm:presLayoutVars>
      </dgm:prSet>
      <dgm:spPr/>
    </dgm:pt>
    <dgm:pt modelId="{32143321-8923-AE4B-A190-69055985C525}" type="pres">
      <dgm:prSet presAssocID="{5C94C739-C19B-5742-8B84-8C7773BE2C33}" presName="circ2" presStyleLbl="vennNode1" presStyleIdx="1" presStyleCnt="2" custScaleX="100547" custScaleY="100547" custLinFactNeighborX="-4830"/>
      <dgm:spPr/>
    </dgm:pt>
    <dgm:pt modelId="{E996E833-3D03-7544-AA6D-9D41A2D3FCB3}" type="pres">
      <dgm:prSet presAssocID="{5C94C739-C19B-5742-8B84-8C7773BE2C33}" presName="circ2Tx" presStyleLbl="revTx" presStyleIdx="0" presStyleCnt="0">
        <dgm:presLayoutVars>
          <dgm:chMax val="0"/>
          <dgm:chPref val="0"/>
          <dgm:bulletEnabled val="1"/>
        </dgm:presLayoutVars>
      </dgm:prSet>
      <dgm:spPr/>
    </dgm:pt>
  </dgm:ptLst>
  <dgm:cxnLst>
    <dgm:cxn modelId="{30A0DB44-CA39-E44A-A03A-A0027549558E}" type="presOf" srcId="{5C94C739-C19B-5742-8B84-8C7773BE2C33}" destId="{E996E833-3D03-7544-AA6D-9D41A2D3FCB3}" srcOrd="1" destOrd="0" presId="urn:microsoft.com/office/officeart/2005/8/layout/venn1"/>
    <dgm:cxn modelId="{D2B09882-41BB-2740-ADD2-22CFB7363ACC}" srcId="{DB0F40FF-9932-E64D-98BA-244AB6A92AA4}" destId="{5C94C739-C19B-5742-8B84-8C7773BE2C33}" srcOrd="1" destOrd="0" parTransId="{28C23770-EDB9-8E41-A3A1-691AA7DBC916}" sibTransId="{B7E3E177-0850-E747-ACA2-56FA7E50ED51}"/>
    <dgm:cxn modelId="{DD57BD8D-7A02-B540-8349-5004CFADEB2B}" type="presOf" srcId="{3CF9FE95-A0AA-8E43-BD71-2FD639839385}" destId="{417194F7-F4CF-0B4F-9E43-0D87598D4E9C}" srcOrd="0" destOrd="0" presId="urn:microsoft.com/office/officeart/2005/8/layout/venn1"/>
    <dgm:cxn modelId="{2B88E9A7-8380-7C4F-A174-9622E8C45D99}" type="presOf" srcId="{5C94C739-C19B-5742-8B84-8C7773BE2C33}" destId="{32143321-8923-AE4B-A190-69055985C525}" srcOrd="0" destOrd="0" presId="urn:microsoft.com/office/officeart/2005/8/layout/venn1"/>
    <dgm:cxn modelId="{879BC3D9-0D31-374B-AF34-C7585059855E}" srcId="{DB0F40FF-9932-E64D-98BA-244AB6A92AA4}" destId="{3CF9FE95-A0AA-8E43-BD71-2FD639839385}" srcOrd="0" destOrd="0" parTransId="{C8F23038-CBF0-0348-80A0-D49FDE4BB5C3}" sibTransId="{58038053-5716-B841-9B35-0F5C01620B40}"/>
    <dgm:cxn modelId="{21E8BEE5-60D2-3E40-81AB-0A9A23697B3A}" type="presOf" srcId="{3CF9FE95-A0AA-8E43-BD71-2FD639839385}" destId="{282AE47C-10C8-9346-8864-759F30D25DDB}" srcOrd="1" destOrd="0" presId="urn:microsoft.com/office/officeart/2005/8/layout/venn1"/>
    <dgm:cxn modelId="{1EE9C4FF-7A18-6E4B-AEFA-35A53370C370}" type="presOf" srcId="{DB0F40FF-9932-E64D-98BA-244AB6A92AA4}" destId="{5DA3C55A-3570-8E4A-902D-5FBE96A5DCA1}" srcOrd="0" destOrd="0" presId="urn:microsoft.com/office/officeart/2005/8/layout/venn1"/>
    <dgm:cxn modelId="{EC301E4F-8F48-EB41-89B3-00991A3C958F}" type="presParOf" srcId="{5DA3C55A-3570-8E4A-902D-5FBE96A5DCA1}" destId="{417194F7-F4CF-0B4F-9E43-0D87598D4E9C}" srcOrd="0" destOrd="0" presId="urn:microsoft.com/office/officeart/2005/8/layout/venn1"/>
    <dgm:cxn modelId="{6AE66BB1-C810-7A4F-B4EF-B44B1BA4E0E6}" type="presParOf" srcId="{5DA3C55A-3570-8E4A-902D-5FBE96A5DCA1}" destId="{282AE47C-10C8-9346-8864-759F30D25DDB}" srcOrd="1" destOrd="0" presId="urn:microsoft.com/office/officeart/2005/8/layout/venn1"/>
    <dgm:cxn modelId="{C9F27EDD-230D-3B47-9091-7D5D4DCB82CE}" type="presParOf" srcId="{5DA3C55A-3570-8E4A-902D-5FBE96A5DCA1}" destId="{32143321-8923-AE4B-A190-69055985C525}" srcOrd="2" destOrd="0" presId="urn:microsoft.com/office/officeart/2005/8/layout/venn1"/>
    <dgm:cxn modelId="{63ADDD38-5A03-1043-B607-7A9FBA8E1B7C}" type="presParOf" srcId="{5DA3C55A-3570-8E4A-902D-5FBE96A5DCA1}" destId="{E996E833-3D03-7544-AA6D-9D41A2D3FCB3}" srcOrd="3"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0F40FF-9932-E64D-98BA-244AB6A92AA4}" type="doc">
      <dgm:prSet loTypeId="urn:microsoft.com/office/officeart/2005/8/layout/venn1" loCatId="" qsTypeId="urn:microsoft.com/office/officeart/2005/8/quickstyle/simple2" qsCatId="simple" csTypeId="urn:microsoft.com/office/officeart/2005/8/colors/accent5_2" csCatId="accent5" phldr="1"/>
      <dgm:spPr/>
    </dgm:pt>
    <dgm:pt modelId="{3CF9FE95-A0AA-8E43-BD71-2FD639839385}">
      <dgm:prSet phldrT="[Text]" custT="1"/>
      <dgm:spPr/>
      <dgm:t>
        <a:bodyPr/>
        <a:lstStyle/>
        <a:p>
          <a:r>
            <a:rPr lang="es-ES" sz="1800" noProof="0" dirty="0"/>
            <a:t>Consejero</a:t>
          </a:r>
        </a:p>
        <a:p>
          <a:r>
            <a:rPr lang="es-ES" sz="1800" noProof="0" dirty="0"/>
            <a:t>Espiritual</a:t>
          </a:r>
        </a:p>
      </dgm:t>
    </dgm:pt>
    <dgm:pt modelId="{C8F23038-CBF0-0348-80A0-D49FDE4BB5C3}" type="parTrans" cxnId="{879BC3D9-0D31-374B-AF34-C7585059855E}">
      <dgm:prSet/>
      <dgm:spPr/>
      <dgm:t>
        <a:bodyPr/>
        <a:lstStyle/>
        <a:p>
          <a:endParaRPr lang="en-US" sz="1800"/>
        </a:p>
      </dgm:t>
    </dgm:pt>
    <dgm:pt modelId="{58038053-5716-B841-9B35-0F5C01620B40}" type="sibTrans" cxnId="{879BC3D9-0D31-374B-AF34-C7585059855E}">
      <dgm:prSet/>
      <dgm:spPr/>
      <dgm:t>
        <a:bodyPr/>
        <a:lstStyle/>
        <a:p>
          <a:endParaRPr lang="en-US" sz="1800"/>
        </a:p>
      </dgm:t>
    </dgm:pt>
    <dgm:pt modelId="{5C94C739-C19B-5742-8B84-8C7773BE2C33}">
      <dgm:prSet phldrT="[Text]" custT="1"/>
      <dgm:spPr/>
      <dgm:t>
        <a:bodyPr/>
        <a:lstStyle/>
        <a:p>
          <a:r>
            <a:rPr lang="es-ES" sz="1800" noProof="0" dirty="0"/>
            <a:t>Formador </a:t>
          </a:r>
        </a:p>
        <a:p>
          <a:r>
            <a:rPr lang="es-ES" sz="1800" noProof="0" dirty="0"/>
            <a:t>Líder</a:t>
          </a:r>
        </a:p>
      </dgm:t>
    </dgm:pt>
    <dgm:pt modelId="{28C23770-EDB9-8E41-A3A1-691AA7DBC916}" type="parTrans" cxnId="{D2B09882-41BB-2740-ADD2-22CFB7363ACC}">
      <dgm:prSet/>
      <dgm:spPr/>
      <dgm:t>
        <a:bodyPr/>
        <a:lstStyle/>
        <a:p>
          <a:endParaRPr lang="en-US" sz="1800"/>
        </a:p>
      </dgm:t>
    </dgm:pt>
    <dgm:pt modelId="{B7E3E177-0850-E747-ACA2-56FA7E50ED51}" type="sibTrans" cxnId="{D2B09882-41BB-2740-ADD2-22CFB7363ACC}">
      <dgm:prSet/>
      <dgm:spPr/>
      <dgm:t>
        <a:bodyPr/>
        <a:lstStyle/>
        <a:p>
          <a:endParaRPr lang="en-US" sz="1800"/>
        </a:p>
      </dgm:t>
    </dgm:pt>
    <dgm:pt modelId="{5DA3C55A-3570-8E4A-902D-5FBE96A5DCA1}" type="pres">
      <dgm:prSet presAssocID="{DB0F40FF-9932-E64D-98BA-244AB6A92AA4}" presName="compositeShape" presStyleCnt="0">
        <dgm:presLayoutVars>
          <dgm:chMax val="7"/>
          <dgm:dir/>
          <dgm:resizeHandles val="exact"/>
        </dgm:presLayoutVars>
      </dgm:prSet>
      <dgm:spPr/>
    </dgm:pt>
    <dgm:pt modelId="{417194F7-F4CF-0B4F-9E43-0D87598D4E9C}" type="pres">
      <dgm:prSet presAssocID="{3CF9FE95-A0AA-8E43-BD71-2FD639839385}" presName="circ1" presStyleLbl="vennNode1" presStyleIdx="0" presStyleCnt="2" custLinFactNeighborY="-273"/>
      <dgm:spPr/>
    </dgm:pt>
    <dgm:pt modelId="{282AE47C-10C8-9346-8864-759F30D25DDB}" type="pres">
      <dgm:prSet presAssocID="{3CF9FE95-A0AA-8E43-BD71-2FD639839385}" presName="circ1Tx" presStyleLbl="revTx" presStyleIdx="0" presStyleCnt="0">
        <dgm:presLayoutVars>
          <dgm:chMax val="0"/>
          <dgm:chPref val="0"/>
          <dgm:bulletEnabled val="1"/>
        </dgm:presLayoutVars>
      </dgm:prSet>
      <dgm:spPr/>
    </dgm:pt>
    <dgm:pt modelId="{32143321-8923-AE4B-A190-69055985C525}" type="pres">
      <dgm:prSet presAssocID="{5C94C739-C19B-5742-8B84-8C7773BE2C33}" presName="circ2" presStyleLbl="vennNode1" presStyleIdx="1" presStyleCnt="2" custLinFactNeighborX="-1185"/>
      <dgm:spPr/>
    </dgm:pt>
    <dgm:pt modelId="{E996E833-3D03-7544-AA6D-9D41A2D3FCB3}" type="pres">
      <dgm:prSet presAssocID="{5C94C739-C19B-5742-8B84-8C7773BE2C33}" presName="circ2Tx" presStyleLbl="revTx" presStyleIdx="0" presStyleCnt="0">
        <dgm:presLayoutVars>
          <dgm:chMax val="0"/>
          <dgm:chPref val="0"/>
          <dgm:bulletEnabled val="1"/>
        </dgm:presLayoutVars>
      </dgm:prSet>
      <dgm:spPr/>
    </dgm:pt>
  </dgm:ptLst>
  <dgm:cxnLst>
    <dgm:cxn modelId="{89F21D2F-6D04-7C4E-BB75-2454C865FE90}" type="presOf" srcId="{5C94C739-C19B-5742-8B84-8C7773BE2C33}" destId="{32143321-8923-AE4B-A190-69055985C525}" srcOrd="0" destOrd="0" presId="urn:microsoft.com/office/officeart/2005/8/layout/venn1"/>
    <dgm:cxn modelId="{DD75C964-700D-2940-B6C2-88B9DCC2980A}" type="presOf" srcId="{5C94C739-C19B-5742-8B84-8C7773BE2C33}" destId="{E996E833-3D03-7544-AA6D-9D41A2D3FCB3}" srcOrd="1" destOrd="0" presId="urn:microsoft.com/office/officeart/2005/8/layout/venn1"/>
    <dgm:cxn modelId="{E43B6671-D4BB-2949-AB41-17ACA3087DDE}" type="presOf" srcId="{DB0F40FF-9932-E64D-98BA-244AB6A92AA4}" destId="{5DA3C55A-3570-8E4A-902D-5FBE96A5DCA1}" srcOrd="0" destOrd="0" presId="urn:microsoft.com/office/officeart/2005/8/layout/venn1"/>
    <dgm:cxn modelId="{D2B09882-41BB-2740-ADD2-22CFB7363ACC}" srcId="{DB0F40FF-9932-E64D-98BA-244AB6A92AA4}" destId="{5C94C739-C19B-5742-8B84-8C7773BE2C33}" srcOrd="1" destOrd="0" parTransId="{28C23770-EDB9-8E41-A3A1-691AA7DBC916}" sibTransId="{B7E3E177-0850-E747-ACA2-56FA7E50ED51}"/>
    <dgm:cxn modelId="{D63C1CAC-2795-4D48-883B-46A1E8691A17}" type="presOf" srcId="{3CF9FE95-A0AA-8E43-BD71-2FD639839385}" destId="{417194F7-F4CF-0B4F-9E43-0D87598D4E9C}" srcOrd="0" destOrd="0" presId="urn:microsoft.com/office/officeart/2005/8/layout/venn1"/>
    <dgm:cxn modelId="{1137AEBE-D86A-0641-931D-492B4DE24383}" type="presOf" srcId="{3CF9FE95-A0AA-8E43-BD71-2FD639839385}" destId="{282AE47C-10C8-9346-8864-759F30D25DDB}" srcOrd="1" destOrd="0" presId="urn:microsoft.com/office/officeart/2005/8/layout/venn1"/>
    <dgm:cxn modelId="{879BC3D9-0D31-374B-AF34-C7585059855E}" srcId="{DB0F40FF-9932-E64D-98BA-244AB6A92AA4}" destId="{3CF9FE95-A0AA-8E43-BD71-2FD639839385}" srcOrd="0" destOrd="0" parTransId="{C8F23038-CBF0-0348-80A0-D49FDE4BB5C3}" sibTransId="{58038053-5716-B841-9B35-0F5C01620B40}"/>
    <dgm:cxn modelId="{9D860BB4-290D-6141-9E14-DAAFF671704A}" type="presParOf" srcId="{5DA3C55A-3570-8E4A-902D-5FBE96A5DCA1}" destId="{417194F7-F4CF-0B4F-9E43-0D87598D4E9C}" srcOrd="0" destOrd="0" presId="urn:microsoft.com/office/officeart/2005/8/layout/venn1"/>
    <dgm:cxn modelId="{E4ECEB8F-CC2D-8E4E-957D-EE8CF73B3F4E}" type="presParOf" srcId="{5DA3C55A-3570-8E4A-902D-5FBE96A5DCA1}" destId="{282AE47C-10C8-9346-8864-759F30D25DDB}" srcOrd="1" destOrd="0" presId="urn:microsoft.com/office/officeart/2005/8/layout/venn1"/>
    <dgm:cxn modelId="{D8C25295-E985-1E43-A905-E05EBCD7D623}" type="presParOf" srcId="{5DA3C55A-3570-8E4A-902D-5FBE96A5DCA1}" destId="{32143321-8923-AE4B-A190-69055985C525}" srcOrd="2" destOrd="0" presId="urn:microsoft.com/office/officeart/2005/8/layout/venn1"/>
    <dgm:cxn modelId="{6C10758B-9BBC-CE4A-B333-9FF692D313E8}" type="presParOf" srcId="{5DA3C55A-3570-8E4A-902D-5FBE96A5DCA1}" destId="{E996E833-3D03-7544-AA6D-9D41A2D3FCB3}" srcOrd="3"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7C0B7-3BE2-44E6-B496-5621B6E7FE99}">
      <dsp:nvSpPr>
        <dsp:cNvPr id="0" name=""/>
        <dsp:cNvSpPr/>
      </dsp:nvSpPr>
      <dsp:spPr>
        <a:xfrm rot="16200000">
          <a:off x="-1145523"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9070" bIns="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entury Gothic" panose="020B0502020202020204" pitchFamily="34" charset="0"/>
            </a:rPr>
            <a:t>Humano</a:t>
          </a:r>
        </a:p>
      </dsp:txBody>
      <dsp:txXfrm rot="5400000">
        <a:off x="1616" y="775990"/>
        <a:ext cx="1585672" cy="2327971"/>
      </dsp:txXfrm>
    </dsp:sp>
    <dsp:sp modelId="{19B85183-2261-459A-8D81-B4D003F4AB96}">
      <dsp:nvSpPr>
        <dsp:cNvPr id="0" name=""/>
        <dsp:cNvSpPr/>
      </dsp:nvSpPr>
      <dsp:spPr>
        <a:xfrm rot="16200000">
          <a:off x="559074"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9070" bIns="0" numCol="1" spcCol="1270" anchor="ctr" anchorCtr="0">
          <a:noAutofit/>
        </a:bodyPr>
        <a:lstStyle/>
        <a:p>
          <a:pPr marL="0" lvl="0" indent="0" algn="ctr" defTabSz="889000">
            <a:lnSpc>
              <a:spcPct val="90000"/>
            </a:lnSpc>
            <a:spcBef>
              <a:spcPct val="0"/>
            </a:spcBef>
            <a:spcAft>
              <a:spcPct val="35000"/>
            </a:spcAft>
            <a:buNone/>
          </a:pPr>
          <a:r>
            <a:rPr lang="es-419" sz="2000" b="1" kern="1200" noProof="0" dirty="0">
              <a:latin typeface="Century Gothic" panose="020B0502020202020204" pitchFamily="34" charset="0"/>
            </a:rPr>
            <a:t>Espiritual</a:t>
          </a:r>
          <a:endParaRPr lang="en-US" sz="2000" b="1" kern="1200" dirty="0">
            <a:latin typeface="Century Gothic" panose="020B0502020202020204" pitchFamily="34" charset="0"/>
          </a:endParaRPr>
        </a:p>
      </dsp:txBody>
      <dsp:txXfrm rot="5400000">
        <a:off x="1706213" y="775990"/>
        <a:ext cx="1585672" cy="2327971"/>
      </dsp:txXfrm>
    </dsp:sp>
    <dsp:sp modelId="{3A5737B7-45EF-4BC6-A573-926B02DA6DA1}">
      <dsp:nvSpPr>
        <dsp:cNvPr id="0" name=""/>
        <dsp:cNvSpPr/>
      </dsp:nvSpPr>
      <dsp:spPr>
        <a:xfrm rot="16200000">
          <a:off x="2263671"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9070" bIns="0" numCol="1" spcCol="1270" anchor="ctr" anchorCtr="0">
          <a:noAutofit/>
        </a:bodyPr>
        <a:lstStyle/>
        <a:p>
          <a:pPr marL="0" lvl="0" indent="0" algn="ctr" defTabSz="889000">
            <a:lnSpc>
              <a:spcPct val="90000"/>
            </a:lnSpc>
            <a:spcBef>
              <a:spcPct val="0"/>
            </a:spcBef>
            <a:spcAft>
              <a:spcPct val="35000"/>
            </a:spcAft>
            <a:buNone/>
          </a:pPr>
          <a:r>
            <a:rPr lang="es-419" sz="2000" b="1" kern="1200" noProof="0" dirty="0">
              <a:latin typeface="Century Gothic" panose="020B0502020202020204" pitchFamily="34" charset="0"/>
            </a:rPr>
            <a:t>Intelectual</a:t>
          </a:r>
          <a:endParaRPr lang="en-US" sz="2000" b="1" kern="1200" dirty="0">
            <a:latin typeface="Century Gothic" panose="020B0502020202020204" pitchFamily="34" charset="0"/>
          </a:endParaRPr>
        </a:p>
      </dsp:txBody>
      <dsp:txXfrm rot="5400000">
        <a:off x="3410810" y="775990"/>
        <a:ext cx="1585672" cy="2327971"/>
      </dsp:txXfrm>
    </dsp:sp>
    <dsp:sp modelId="{BE183A9A-3662-47EF-AB45-2677866E4FF8}">
      <dsp:nvSpPr>
        <dsp:cNvPr id="0" name=""/>
        <dsp:cNvSpPr/>
      </dsp:nvSpPr>
      <dsp:spPr>
        <a:xfrm rot="16200000">
          <a:off x="3968269"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9070" bIns="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entury Gothic" panose="020B0502020202020204" pitchFamily="34" charset="0"/>
            </a:rPr>
            <a:t>Ministerial</a:t>
          </a:r>
        </a:p>
      </dsp:txBody>
      <dsp:txXfrm rot="5400000">
        <a:off x="5115408" y="775990"/>
        <a:ext cx="1585672" cy="2327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194F7-F4CF-0B4F-9E43-0D87598D4E9C}">
      <dsp:nvSpPr>
        <dsp:cNvPr id="0" name=""/>
        <dsp:cNvSpPr/>
      </dsp:nvSpPr>
      <dsp:spPr>
        <a:xfrm>
          <a:off x="354167" y="0"/>
          <a:ext cx="2057400" cy="2057400"/>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noProof="0" dirty="0"/>
            <a:t>Capacitación</a:t>
          </a:r>
        </a:p>
      </dsp:txBody>
      <dsp:txXfrm>
        <a:off x="641461" y="242611"/>
        <a:ext cx="1186248" cy="1572177"/>
      </dsp:txXfrm>
    </dsp:sp>
    <dsp:sp modelId="{32143321-8923-AE4B-A190-69055985C525}">
      <dsp:nvSpPr>
        <dsp:cNvPr id="0" name=""/>
        <dsp:cNvSpPr/>
      </dsp:nvSpPr>
      <dsp:spPr>
        <a:xfrm>
          <a:off x="1700532" y="0"/>
          <a:ext cx="2057400" cy="2057400"/>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noProof="0" dirty="0"/>
            <a:t>Formación</a:t>
          </a:r>
        </a:p>
      </dsp:txBody>
      <dsp:txXfrm>
        <a:off x="2284389" y="242611"/>
        <a:ext cx="1186248" cy="1572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194F7-F4CF-0B4F-9E43-0D87598D4E9C}">
      <dsp:nvSpPr>
        <dsp:cNvPr id="0" name=""/>
        <dsp:cNvSpPr/>
      </dsp:nvSpPr>
      <dsp:spPr>
        <a:xfrm>
          <a:off x="330216" y="9"/>
          <a:ext cx="2046207" cy="2046207"/>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noProof="0" dirty="0"/>
            <a:t>Consejero</a:t>
          </a:r>
        </a:p>
        <a:p>
          <a:pPr marL="0" lvl="0" indent="0" algn="ctr" defTabSz="800100">
            <a:lnSpc>
              <a:spcPct val="90000"/>
            </a:lnSpc>
            <a:spcBef>
              <a:spcPct val="0"/>
            </a:spcBef>
            <a:spcAft>
              <a:spcPct val="35000"/>
            </a:spcAft>
            <a:buNone/>
          </a:pPr>
          <a:r>
            <a:rPr lang="es-ES" sz="1800" kern="1200" noProof="0" dirty="0"/>
            <a:t>Espiritual</a:t>
          </a:r>
        </a:p>
      </dsp:txBody>
      <dsp:txXfrm>
        <a:off x="615948" y="241301"/>
        <a:ext cx="1179795" cy="1563624"/>
      </dsp:txXfrm>
    </dsp:sp>
    <dsp:sp modelId="{32143321-8923-AE4B-A190-69055985C525}">
      <dsp:nvSpPr>
        <dsp:cNvPr id="0" name=""/>
        <dsp:cNvSpPr/>
      </dsp:nvSpPr>
      <dsp:spPr>
        <a:xfrm>
          <a:off x="1780713" y="5596"/>
          <a:ext cx="2046207" cy="2046207"/>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noProof="0" dirty="0"/>
            <a:t>Formador </a:t>
          </a:r>
        </a:p>
        <a:p>
          <a:pPr marL="0" lvl="0" indent="0" algn="ctr" defTabSz="800100">
            <a:lnSpc>
              <a:spcPct val="90000"/>
            </a:lnSpc>
            <a:spcBef>
              <a:spcPct val="0"/>
            </a:spcBef>
            <a:spcAft>
              <a:spcPct val="35000"/>
            </a:spcAft>
            <a:buNone/>
          </a:pPr>
          <a:r>
            <a:rPr lang="es-ES" sz="1800" kern="1200" noProof="0" dirty="0"/>
            <a:t>Líder</a:t>
          </a:r>
        </a:p>
      </dsp:txBody>
      <dsp:txXfrm>
        <a:off x="2361393" y="246888"/>
        <a:ext cx="1179795" cy="156362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14220"/>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C40FC-9204-324A-865C-764B115B0DEB}"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National Ozanam Orientation 2020</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B6D53-B1D7-C34F-B376-3F0D6F92F439}" type="slidenum">
              <a:rPr lang="en-US" smtClean="0"/>
              <a:t>‹#›</a:t>
            </a:fld>
            <a:endParaRPr lang="en-US"/>
          </a:p>
        </p:txBody>
      </p:sp>
    </p:spTree>
    <p:extLst>
      <p:ext uri="{BB962C8B-B14F-4D97-AF65-F5344CB8AC3E}">
        <p14:creationId xmlns:p14="http://schemas.microsoft.com/office/powerpoint/2010/main" val="560682466"/>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962025"/>
            <a:ext cx="5486400" cy="3086100"/>
          </a:xfrm>
        </p:spPr>
      </p:sp>
      <p:sp>
        <p:nvSpPr>
          <p:cNvPr id="3" name="Notes Placeholder 2"/>
          <p:cNvSpPr>
            <a:spLocks noGrp="1"/>
          </p:cNvSpPr>
          <p:nvPr>
            <p:ph type="body" idx="1"/>
          </p:nvPr>
        </p:nvSpPr>
        <p:spPr/>
        <p:txBody>
          <a:bodyPr/>
          <a:lstStyle/>
          <a:p>
            <a:endParaRPr lang="en-US" i="1"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612144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xfrm>
            <a:off x="685800" y="1143000"/>
            <a:ext cx="5486400" cy="3086100"/>
          </a:xfrm>
          <a:ln/>
        </p:spPr>
      </p:sp>
      <p:sp>
        <p:nvSpPr>
          <p:cNvPr id="222211" name="Rectangle 3"/>
          <p:cNvSpPr>
            <a:spLocks noGrp="1" noChangeArrowheads="1"/>
          </p:cNvSpPr>
          <p:nvPr>
            <p:ph type="body" idx="1"/>
          </p:nvPr>
        </p:nvSpPr>
        <p:spPr/>
        <p:txBody>
          <a:bodyPr/>
          <a:lstStyle/>
          <a:p>
            <a:r>
              <a:rPr lang="es-ES" sz="900" b="1" dirty="0"/>
              <a:t>La oración en la diapositiva fue ofrecida por Emmanuel </a:t>
            </a:r>
            <a:r>
              <a:rPr lang="es-ES" sz="900" b="1" dirty="0" err="1"/>
              <a:t>Bailly</a:t>
            </a:r>
            <a:r>
              <a:rPr lang="es-ES" sz="900" b="1" dirty="0"/>
              <a:t>, el primer Presidente de la Conferencia, quien también se considera que fue el primer Consejero Espiritual.</a:t>
            </a:r>
          </a:p>
          <a:p>
            <a:endParaRPr lang="es-ES" sz="800" b="1" dirty="0"/>
          </a:p>
          <a:p>
            <a:r>
              <a:rPr lang="es-ES" sz="900" b="1" dirty="0"/>
              <a:t>Sugerimos centrar la meditación y llamar a la presencia del Espíritu Santo en medio de nosotros:</a:t>
            </a:r>
          </a:p>
          <a:p>
            <a:endParaRPr lang="es-ES" sz="900" b="1" dirty="0"/>
          </a:p>
          <a:p>
            <a:pPr marL="181240" indent="-181240">
              <a:buFont typeface="Arial" panose="020B0604020202020204" pitchFamily="34" charset="0"/>
              <a:buChar char="•"/>
            </a:pPr>
            <a:r>
              <a:rPr lang="es-ES" sz="900" b="1" dirty="0"/>
              <a:t>Reúna a los participantes y comience con algunas respiraciones profundas y luego haga que el grupo diga la oración por primera vez.</a:t>
            </a:r>
          </a:p>
          <a:p>
            <a:pPr marL="181240" indent="-181240">
              <a:buFont typeface="Arial" panose="020B0604020202020204" pitchFamily="34" charset="0"/>
              <a:buChar char="•"/>
            </a:pPr>
            <a:endParaRPr lang="es-ES" sz="800" b="1" dirty="0"/>
          </a:p>
          <a:p>
            <a:pPr marL="181240" indent="-181240">
              <a:buFont typeface="Arial" panose="020B0604020202020204" pitchFamily="34" charset="0"/>
              <a:buChar char="•"/>
            </a:pPr>
            <a:r>
              <a:rPr lang="es-ES" sz="900" b="1" dirty="0"/>
              <a:t>Respirar profundamente y luego hablar sobre la importancia del enfoque holístico de nuestro ministerio: mente, cuerpo y espíritu.</a:t>
            </a:r>
          </a:p>
          <a:p>
            <a:pPr marL="181240" indent="-181240">
              <a:buFont typeface="Arial" panose="020B0604020202020204" pitchFamily="34" charset="0"/>
              <a:buChar char="•"/>
            </a:pPr>
            <a:endParaRPr lang="es-ES" sz="800" b="1" dirty="0"/>
          </a:p>
          <a:p>
            <a:pPr marL="181240" indent="-181240">
              <a:buFont typeface="Arial" panose="020B0604020202020204" pitchFamily="34" charset="0"/>
              <a:buChar char="•"/>
            </a:pPr>
            <a:r>
              <a:rPr lang="es-ES" sz="900" b="1" dirty="0"/>
              <a:t>Respiraciones más profundas y pida a las</a:t>
            </a:r>
            <a:r>
              <a:rPr lang="es-ES" sz="900" b="1" baseline="0" dirty="0"/>
              <a:t> personas</a:t>
            </a:r>
            <a:r>
              <a:rPr lang="es-ES" sz="900" b="1" dirty="0"/>
              <a:t> que haga un escaneo corporal y encuentre lugares donde puedan sentirse incómodos o distraídos y pasen unos momentos más respirando profundamente.   Nota: la respuesta de relajación se provoca con la respiración abdominal profunda.   Sobre todo, esto es una bienvenida al cuerpo y cuidarse de cualquier distracción.  Luego pida al grupo que lea la oración de nuevo.</a:t>
            </a:r>
          </a:p>
          <a:p>
            <a:pPr marL="181240" indent="-181240">
              <a:buFont typeface="Arial" panose="020B0604020202020204" pitchFamily="34" charset="0"/>
              <a:buChar char="•"/>
            </a:pPr>
            <a:endParaRPr lang="es-ES" sz="800" b="1" dirty="0"/>
          </a:p>
          <a:p>
            <a:pPr marL="181240" indent="-181240">
              <a:buFont typeface="Arial" panose="020B0604020202020204" pitchFamily="34" charset="0"/>
              <a:buChar char="•"/>
            </a:pPr>
            <a:r>
              <a:rPr lang="es-ES" sz="900" b="1" dirty="0"/>
              <a:t>Respire más profundamente y pida a las</a:t>
            </a:r>
            <a:r>
              <a:rPr lang="es-ES" sz="900" b="1" baseline="0" dirty="0"/>
              <a:t> personas</a:t>
            </a:r>
            <a:r>
              <a:rPr lang="es-ES" sz="900" b="1" dirty="0"/>
              <a:t> que busque cualquier cosa que hayan traído a sus mentes que pueda ser preocupante o distractora.  Continúe con las respiraciones y haga que la gente dé la bienvenida a esas intrusiones, reconózcalas y suspenda todo el esfuerzo. Luego pida al grupo que lea la oración de nuevo.</a:t>
            </a:r>
          </a:p>
          <a:p>
            <a:endParaRPr lang="es-ES" sz="800" b="1" dirty="0"/>
          </a:p>
          <a:p>
            <a:pPr marL="181240" indent="-181240">
              <a:buFont typeface="Arial" panose="020B0604020202020204" pitchFamily="34" charset="0"/>
              <a:buChar char="•"/>
            </a:pPr>
            <a:r>
              <a:rPr lang="es-ES" sz="900" b="1" dirty="0"/>
              <a:t>Más respiraciones profundas y pedir a las</a:t>
            </a:r>
            <a:r>
              <a:rPr lang="es-ES" sz="900" b="1" baseline="0" dirty="0"/>
              <a:t> personas</a:t>
            </a:r>
            <a:r>
              <a:rPr lang="es-ES" sz="900" b="1" dirty="0"/>
              <a:t> que se</a:t>
            </a:r>
            <a:r>
              <a:rPr lang="es-ES" sz="900" b="1" baseline="0" dirty="0"/>
              <a:t> </a:t>
            </a:r>
            <a:r>
              <a:rPr lang="es-ES" sz="900" b="1" dirty="0"/>
              <a:t>comuniquen con su espíritu, y el mismo ejercicio de respiración profunda y que ellos mismos abran</a:t>
            </a:r>
            <a:r>
              <a:rPr lang="es-ES" sz="900" b="1" baseline="0" dirty="0"/>
              <a:t> su corazón </a:t>
            </a:r>
            <a:r>
              <a:rPr lang="es-ES" sz="900" b="1" dirty="0"/>
              <a:t>y se animen. Luego pida al grupo que lea la oración de nuevo.</a:t>
            </a:r>
            <a:endParaRPr lang="es-ES" sz="800" dirty="0"/>
          </a:p>
          <a:p>
            <a:pPr marL="181240" indent="-181240">
              <a:buFont typeface="Arial" panose="020B0604020202020204" pitchFamily="34" charset="0"/>
              <a:buChar char="•"/>
            </a:pPr>
            <a:r>
              <a:rPr lang="es-ES" sz="900" b="1" dirty="0"/>
              <a:t>Esto</a:t>
            </a:r>
            <a:r>
              <a:rPr lang="es-ES" sz="900" b="1" baseline="0" dirty="0"/>
              <a:t> d</a:t>
            </a:r>
            <a:r>
              <a:rPr lang="es-ES" sz="900" b="1" dirty="0"/>
              <a:t>ebería tomar alrededor de diez minutos</a:t>
            </a:r>
          </a:p>
          <a:p>
            <a:pPr marL="181240" indent="-181240">
              <a:buFont typeface="Arial" panose="020B0604020202020204" pitchFamily="34" charset="0"/>
              <a:buChar char="•"/>
            </a:pPr>
            <a:endParaRPr lang="es-ES" sz="1400" b="1"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0" indent="0">
              <a:buFont typeface="Arial" panose="020B0604020202020204" pitchFamily="34" charset="0"/>
              <a:buNone/>
            </a:pPr>
            <a:endParaRPr lang="es-ES" sz="1400"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181240" indent="-181240">
              <a:buFont typeface="Arial" panose="020B0604020202020204" pitchFamily="34" charset="0"/>
              <a:buChar char="•"/>
            </a:pPr>
            <a:endParaRPr lang="es-ES" sz="1400" dirty="0"/>
          </a:p>
          <a:p>
            <a:pPr marL="0" indent="0">
              <a:buFont typeface="Arial" panose="020B0604020202020204" pitchFamily="34" charset="0"/>
              <a:buNone/>
            </a:pPr>
            <a:endParaRPr lang="en-US" sz="1400" dirty="0"/>
          </a:p>
          <a:p>
            <a:endParaRPr lang="en-US" sz="1400" dirty="0"/>
          </a:p>
          <a:p>
            <a:endParaRPr lang="en-US" sz="1400" dirty="0"/>
          </a:p>
          <a:p>
            <a:endParaRPr lang="en-US" sz="1400" dirty="0"/>
          </a:p>
          <a:p>
            <a:pPr marL="0" indent="0">
              <a:buFont typeface="Arial" panose="020B0604020202020204" pitchFamily="34" charset="0"/>
              <a:buNone/>
            </a:pPr>
            <a:endParaRPr lang="en-US" sz="1400" dirty="0"/>
          </a:p>
          <a:p>
            <a:endParaRPr lang="en-US" sz="1400" dirty="0"/>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706730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s-ES" sz="1200" b="1" dirty="0">
                <a:latin typeface="Arial"/>
                <a:cs typeface="Arial"/>
              </a:rPr>
              <a:t>Capacitador: Tómese su tiempo para leer lentamente las palabras de este Evangelio de Lucas</a:t>
            </a:r>
            <a:endParaRPr lang="en-US" sz="1200" b="1" dirty="0">
              <a:latin typeface="Arial"/>
              <a:cs typeface="Arial"/>
            </a:endParaRPr>
          </a:p>
          <a:p>
            <a:pPr algn="l"/>
            <a:r>
              <a:rPr lang="en-US" sz="1200" b="1" dirty="0">
                <a:latin typeface="Arial"/>
                <a:cs typeface="Arial"/>
              </a:rPr>
              <a:t>“</a:t>
            </a:r>
            <a:r>
              <a:rPr lang="es-ES" sz="1200" b="1" dirty="0">
                <a:latin typeface="Arial"/>
                <a:cs typeface="Arial"/>
              </a:rPr>
              <a:t>¿Y quién es mi prójimo?  Jesús respondió: </a:t>
            </a:r>
            <a:r>
              <a:rPr lang="en-US" sz="1200" b="1" i="1" dirty="0">
                <a:latin typeface="Arial"/>
                <a:cs typeface="Arial"/>
              </a:rPr>
              <a:t>“</a:t>
            </a:r>
            <a:r>
              <a:rPr lang="es-ES" sz="1200" b="1" i="1" dirty="0">
                <a:latin typeface="Arial"/>
                <a:cs typeface="Arial"/>
              </a:rPr>
              <a:t>Bajaba un hombre por</a:t>
            </a:r>
            <a:r>
              <a:rPr lang="es-ES" sz="1200" b="1" i="1" baseline="0" dirty="0">
                <a:latin typeface="Arial"/>
                <a:cs typeface="Arial"/>
              </a:rPr>
              <a:t> el camino de </a:t>
            </a:r>
            <a:r>
              <a:rPr lang="es-ES" sz="1200" b="1" i="1" dirty="0">
                <a:latin typeface="Arial"/>
                <a:cs typeface="Arial"/>
              </a:rPr>
              <a:t> Jerusalén a Jericó y cayó en manos de unos</a:t>
            </a:r>
            <a:r>
              <a:rPr lang="es-ES" sz="1200" b="1" i="1" baseline="0" dirty="0">
                <a:latin typeface="Arial"/>
                <a:cs typeface="Arial"/>
              </a:rPr>
              <a:t> bandidos</a:t>
            </a:r>
            <a:r>
              <a:rPr lang="es-ES" b="1" i="1" dirty="0">
                <a:latin typeface="Arial"/>
                <a:cs typeface="Arial"/>
              </a:rPr>
              <a:t> que lo despojaron hasta de sus ropas, lo golpearon y se marcharon dejándolo medio muerto.</a:t>
            </a:r>
            <a:r>
              <a:rPr lang="es-ES" sz="1200" b="1" i="1" dirty="0">
                <a:latin typeface="Arial"/>
                <a:cs typeface="Arial"/>
              </a:rPr>
              <a:t> Por casualidad bajaba por ese camino un sacerdote, lo vio, dio un rodeo y siguió.</a:t>
            </a:r>
            <a:r>
              <a:rPr lang="es-ES" b="1" i="1" dirty="0">
                <a:latin typeface="Arial"/>
                <a:cs typeface="Arial"/>
              </a:rPr>
              <a:t>. Lo mismo hizo un Levita que llego a ese lugar; lo vio dio un rodeo y paso de largo. Un samaritano también paso por aquel camino y lo vio, pero este se compadeció de el. </a:t>
            </a:r>
          </a:p>
          <a:p>
            <a:r>
              <a:rPr lang="es-ES" sz="1200" b="1" i="1" dirty="0">
                <a:latin typeface="Arial"/>
                <a:cs typeface="Arial"/>
              </a:rPr>
              <a:t>Se acerco, curo sus heridas con aceite y vino y se las vendo; después lo monto sobre su animal que traía, lo condujo a una posada y se encargo de cuidarlo. Al día siguiente sacó dos monedas y se las dio l posadero diciéndole: Cuídalo, y si gastas mas, yo te lo pagare a mi vuelta</a:t>
            </a:r>
            <a:r>
              <a:rPr lang="en-US" b="1" i="1" dirty="0">
                <a:latin typeface="Arial"/>
                <a:cs typeface="Arial"/>
              </a:rPr>
              <a:t>”</a:t>
            </a:r>
            <a:r>
              <a:rPr lang="es-ES" sz="1200" b="1" i="1" dirty="0">
                <a:latin typeface="Arial"/>
                <a:cs typeface="Arial"/>
              </a:rPr>
              <a:t>  Jesus entonces le pregunto. Según tu parecer ¿Cuál de estos tres se hizo prójimo del hombre que cayo en manos de los salteadores? El Maestro de la Ley contesto. </a:t>
            </a:r>
            <a:r>
              <a:rPr lang="en-US" b="1" i="1" dirty="0">
                <a:latin typeface="Arial"/>
                <a:cs typeface="Arial"/>
              </a:rPr>
              <a:t>“ </a:t>
            </a:r>
            <a:r>
              <a:rPr lang="es-ES" sz="1200" b="1" i="1" dirty="0">
                <a:latin typeface="Arial"/>
                <a:cs typeface="Arial"/>
              </a:rPr>
              <a:t>El que se mostro compasivo con el.</a:t>
            </a:r>
            <a:r>
              <a:rPr lang="en-US" b="1" dirty="0">
                <a:latin typeface="Arial"/>
                <a:cs typeface="Arial"/>
              </a:rPr>
              <a:t>”</a:t>
            </a:r>
            <a:r>
              <a:rPr lang="es-ES" sz="1200" b="1" i="1" dirty="0">
                <a:latin typeface="Arial"/>
                <a:cs typeface="Arial"/>
              </a:rPr>
              <a:t> </a:t>
            </a:r>
          </a:p>
          <a:p>
            <a:pPr algn="l"/>
            <a:r>
              <a:rPr lang="en-US" sz="1200" b="1" dirty="0">
                <a:latin typeface="Arial"/>
                <a:cs typeface="Arial"/>
              </a:rPr>
              <a:t>Jesus le </a:t>
            </a:r>
            <a:r>
              <a:rPr lang="es-ES_tradnl" sz="1200" b="1" dirty="0">
                <a:latin typeface="Arial"/>
                <a:cs typeface="Arial"/>
              </a:rPr>
              <a:t>dijo, </a:t>
            </a:r>
            <a:r>
              <a:rPr lang="es-ES_tradnl" sz="1200" b="1" i="1" dirty="0">
                <a:latin typeface="Arial"/>
                <a:cs typeface="Arial"/>
              </a:rPr>
              <a:t>“</a:t>
            </a:r>
            <a:r>
              <a:rPr lang="es-ES_tradnl" b="1" i="1" dirty="0">
                <a:latin typeface="Arial"/>
                <a:cs typeface="Arial"/>
              </a:rPr>
              <a:t>Vete y haz tu lo mismo</a:t>
            </a:r>
            <a:r>
              <a:rPr lang="es-ES_tradnl" sz="1200" b="1" i="1" dirty="0">
                <a:latin typeface="Arial"/>
                <a:cs typeface="Arial"/>
              </a:rPr>
              <a:t>.”</a:t>
            </a:r>
            <a:endParaRPr lang="es-ES_tradnl" sz="1200" b="1" dirty="0">
              <a:latin typeface="Arial"/>
              <a:cs typeface="Arial"/>
            </a:endParaRP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s-ES"/>
              <a:t>National Ozanam Orientation 2020</a:t>
            </a:r>
            <a:endParaRPr lang="en-US" dirty="0"/>
          </a:p>
        </p:txBody>
      </p:sp>
    </p:spTree>
    <p:extLst>
      <p:ext uri="{BB962C8B-B14F-4D97-AF65-F5344CB8AC3E}">
        <p14:creationId xmlns:p14="http://schemas.microsoft.com/office/powerpoint/2010/main" val="2494574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i="1" dirty="0"/>
          </a:p>
          <a:p>
            <a:r>
              <a:rPr lang="es-ES" b="1" i="1" dirty="0"/>
              <a:t>Quizás permita que uno de los participantes lea esto hay dos diapositivas para completar esta cita del Beato</a:t>
            </a:r>
            <a:r>
              <a:rPr lang="es-ES" b="1" i="1" baseline="0" dirty="0"/>
              <a:t> Federico</a:t>
            </a:r>
            <a:r>
              <a:rPr lang="es-ES" b="1" i="1" dirty="0"/>
              <a:t>. La reverencia por la persona en</a:t>
            </a:r>
            <a:r>
              <a:rPr lang="es-ES" b="1" i="1" baseline="0" dirty="0"/>
              <a:t> necesidad</a:t>
            </a:r>
            <a:r>
              <a:rPr lang="es-ES" b="1" i="1" dirty="0"/>
              <a:t> es evidente en esta diapositiva, quizás permita a los participantes hablar de la humildad tan evidente en el acercamiento sagrado al prójimo.</a:t>
            </a:r>
            <a:endParaRPr lang="en-US" b="1" i="1" dirty="0"/>
          </a:p>
          <a:p>
            <a:endParaRPr lang="en-US" b="1" i="1"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108192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t>Históricamente, esta parte de la cita tiene la intención de ayudar al prójimo a encontrar una base espiritual a través de la experiencia del cuidado gentil de las necesidades espirituales físicas y emocionales por parte del Vicentino en preparación para un regreso a la comunidad de la iglesia.</a:t>
            </a:r>
            <a:endParaRPr lang="en-US" dirty="0"/>
          </a:p>
          <a:p>
            <a:endParaRPr lang="en-US" dirty="0"/>
          </a:p>
          <a:p>
            <a:r>
              <a:rPr lang="en-US" dirty="0"/>
              <a:t>“</a:t>
            </a:r>
            <a:r>
              <a:rPr lang="es-ES" b="1" dirty="0"/>
              <a:t>lo pondremos en manos de aquellos a quienes Dios ha constituido como guardianes y médicos de las almas, que son también, en cierto modo, nuestros posaderos en nuestra peregrinación aquí abajo, para dar a nuestros espíritus errantes y hambrientos, la palabra santa por alimento y la esperanza de un mundo mejor por escudo.”</a:t>
            </a:r>
          </a:p>
          <a:p>
            <a:endParaRPr lang="en-US" sz="800" b="1" dirty="0"/>
          </a:p>
          <a:p>
            <a:r>
              <a:rPr lang="en-US" b="1" dirty="0"/>
              <a:t> </a:t>
            </a:r>
            <a:r>
              <a:rPr lang="es-ES" dirty="0"/>
              <a:t>En la época de Federico, los guardianes y doctores de las almas se referían al clero y la iglesia, este sentido de, retorno al lugar donde se nutre el alma. </a:t>
            </a:r>
          </a:p>
          <a:p>
            <a:r>
              <a:rPr lang="es-ES" dirty="0"/>
              <a:t>En nuestros tiempos, esto podría ser totalmente aplicable… pero no siempre. Con la gran diversidad de prójimos</a:t>
            </a:r>
            <a:r>
              <a:rPr lang="es-ES" baseline="0" dirty="0"/>
              <a:t> </a:t>
            </a:r>
            <a:r>
              <a:rPr lang="es-ES" dirty="0"/>
              <a:t> a los que servimos, todavía esperamos poder atender las necesidades espirituales, pero los guardianes y médicos de las almas podrían ser la propia comunidad de fe de las personas.</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31240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i="1"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3328312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28267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419" b="1" i="1" noProof="0" dirty="0"/>
              <a:t>El líder de este taller debe proporcionar unos momentos para que las personas piensen en la última pregunta si van a compartir esto en voz alta. Esto será útil para que el participante presente verdaderamente en su propio pensamiento -  lo que espera del día.</a:t>
            </a:r>
          </a:p>
          <a:p>
            <a:endParaRPr lang="es-419" b="1" i="1" noProof="0" dirty="0"/>
          </a:p>
          <a:p>
            <a:r>
              <a:rPr lang="es-419" b="1" i="1" noProof="0" dirty="0"/>
              <a:t>Puede ser útil usar una cartulina para anotar algunos de los temas que surgen al compartir lo que se espera.</a:t>
            </a:r>
            <a:endParaRPr lang="es-ES_tradnl" b="1" i="1" noProof="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1974992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fontScale="77500" lnSpcReduction="20000"/>
          </a:bodyPr>
          <a:lstStyle/>
          <a:p>
            <a:r>
              <a:rPr lang="es-419" noProof="0" dirty="0">
                <a:solidFill>
                  <a:srgbClr val="FF0000"/>
                </a:solidFill>
              </a:rPr>
              <a:t>Para la Formación South Central, ignore las notas a continuación. Serán dos días, notificaremos a la</a:t>
            </a:r>
            <a:r>
              <a:rPr lang="es-419" dirty="0">
                <a:solidFill>
                  <a:srgbClr val="FF0000"/>
                </a:solidFill>
              </a:rPr>
              <a:t>s perosnas </a:t>
            </a:r>
            <a:r>
              <a:rPr lang="es-419" noProof="0" dirty="0">
                <a:solidFill>
                  <a:srgbClr val="FF0000"/>
                </a:solidFill>
              </a:rPr>
              <a:t>y asignaremos las partes con anticipación. Lo más probable es que sea una capacitación para presentadores, con una visita de seguimiento y una evaluación en el OO del Consejo para aquellos que deseen ser formadores.</a:t>
            </a:r>
            <a:endParaRPr lang="es-ES_tradnl" noProof="0" dirty="0">
              <a:solidFill>
                <a:srgbClr val="FF0000"/>
              </a:solidFill>
            </a:endParaRPr>
          </a:p>
          <a:p>
            <a:endParaRPr lang="es-ES_tradnl" noProof="0" dirty="0">
              <a:solidFill>
                <a:srgbClr val="FF0000"/>
              </a:solidFill>
            </a:endParaRPr>
          </a:p>
          <a:p>
            <a:r>
              <a:rPr lang="es-ES_tradnl" noProof="0" dirty="0">
                <a:solidFill>
                  <a:srgbClr val="FF0000"/>
                </a:solidFill>
              </a:rPr>
              <a:t>Normalmente la Agenda es de dos días</a:t>
            </a:r>
            <a:r>
              <a:rPr lang="en-US" dirty="0">
                <a:solidFill>
                  <a:srgbClr val="FF0000"/>
                </a:solidFill>
              </a:rPr>
              <a:t>.</a:t>
            </a:r>
          </a:p>
          <a:p>
            <a:r>
              <a:rPr lang="es-ES_tradnl" noProof="0" dirty="0">
                <a:solidFill>
                  <a:srgbClr val="FF0000"/>
                </a:solidFill>
              </a:rPr>
              <a:t>Día 1 está mostrado</a:t>
            </a:r>
            <a:r>
              <a:rPr lang="es-ES_tradnl" baseline="0" noProof="0" dirty="0">
                <a:solidFill>
                  <a:srgbClr val="FF0000"/>
                </a:solidFill>
              </a:rPr>
              <a:t> </a:t>
            </a:r>
            <a:r>
              <a:rPr lang="es-ES_tradnl" noProof="0" dirty="0">
                <a:solidFill>
                  <a:srgbClr val="FF0000"/>
                </a:solidFill>
              </a:rPr>
              <a:t>arriba.</a:t>
            </a:r>
          </a:p>
          <a:p>
            <a:r>
              <a:rPr lang="es-ES_tradnl" noProof="0" dirty="0">
                <a:solidFill>
                  <a:srgbClr val="FF0000"/>
                </a:solidFill>
              </a:rPr>
              <a:t>Los estudiantes estudiarán su </a:t>
            </a:r>
            <a:r>
              <a:rPr lang="es-ES_tradnl" dirty="0">
                <a:solidFill>
                  <a:srgbClr val="FF0000"/>
                </a:solidFill>
              </a:rPr>
              <a:t>partes asignadas al final de la tarde</a:t>
            </a:r>
            <a:r>
              <a:rPr lang="es-ES_tradnl" baseline="0" dirty="0">
                <a:solidFill>
                  <a:srgbClr val="FF0000"/>
                </a:solidFill>
              </a:rPr>
              <a:t> </a:t>
            </a:r>
            <a:r>
              <a:rPr lang="es-ES_tradnl" dirty="0">
                <a:solidFill>
                  <a:srgbClr val="FF0000"/>
                </a:solidFill>
              </a:rPr>
              <a:t>y en la noche.</a:t>
            </a:r>
          </a:p>
          <a:p>
            <a:r>
              <a:rPr lang="es-ES_tradnl" noProof="0" dirty="0">
                <a:solidFill>
                  <a:srgbClr val="FF0000"/>
                </a:solidFill>
              </a:rPr>
              <a:t>Día 2 consiste</a:t>
            </a:r>
            <a:r>
              <a:rPr lang="es-ES_tradnl" baseline="0" noProof="0" dirty="0">
                <a:solidFill>
                  <a:srgbClr val="FF0000"/>
                </a:solidFill>
              </a:rPr>
              <a:t> que cada estudiante presente una sección a la </a:t>
            </a:r>
            <a:r>
              <a:rPr lang="es-ES_tradnl" b="1" i="1" baseline="0" noProof="0" dirty="0">
                <a:solidFill>
                  <a:srgbClr val="FF0000"/>
                </a:solidFill>
              </a:rPr>
              <a:t>clase</a:t>
            </a:r>
            <a:r>
              <a:rPr lang="en-US" b="1" i="1" baseline="0" dirty="0">
                <a:solidFill>
                  <a:srgbClr val="FF0000"/>
                </a:solidFill>
              </a:rPr>
              <a:t>, y </a:t>
            </a:r>
            <a:r>
              <a:rPr lang="es-ES_tradnl" baseline="0" noProof="0" dirty="0">
                <a:solidFill>
                  <a:srgbClr val="FF0000"/>
                </a:solidFill>
              </a:rPr>
              <a:t>escuchar crítica del instructor y otros estudiantes.</a:t>
            </a:r>
          </a:p>
          <a:p>
            <a:r>
              <a:rPr lang="es-ES_tradnl" baseline="0" noProof="0" dirty="0">
                <a:solidFill>
                  <a:srgbClr val="FF0000"/>
                </a:solidFill>
              </a:rPr>
              <a:t>Para una clase grande de formación</a:t>
            </a:r>
            <a:r>
              <a:rPr lang="en-US" baseline="0" dirty="0">
                <a:solidFill>
                  <a:srgbClr val="FF0000"/>
                </a:solidFill>
              </a:rPr>
              <a:t>, </a:t>
            </a:r>
            <a:r>
              <a:rPr lang="es-ES_tradnl" baseline="0" noProof="0" dirty="0">
                <a:solidFill>
                  <a:srgbClr val="FF0000"/>
                </a:solidFill>
              </a:rPr>
              <a:t>dos instructores permitirá dividir la clase en dos cuartos y doblar las sesiones.</a:t>
            </a:r>
          </a:p>
          <a:p>
            <a:r>
              <a:rPr lang="es-ES_tradnl" baseline="0" noProof="0" dirty="0">
                <a:solidFill>
                  <a:srgbClr val="FF0000"/>
                </a:solidFill>
              </a:rPr>
              <a:t>Día 3 es idealmente una Orientación Ozanam en vivo presentando los aprendices.</a:t>
            </a:r>
          </a:p>
          <a:p>
            <a:endParaRPr lang="es-ES_tradnl" baseline="0" noProof="0" dirty="0">
              <a:solidFill>
                <a:srgbClr val="FF0000"/>
              </a:solidFill>
            </a:endParaRPr>
          </a:p>
          <a:p>
            <a:r>
              <a:rPr lang="en-US" baseline="0" dirty="0">
                <a:solidFill>
                  <a:srgbClr val="FF0000"/>
                </a:solidFill>
              </a:rPr>
              <a:t>Si </a:t>
            </a:r>
            <a:r>
              <a:rPr lang="es-ES_tradnl" baseline="0" noProof="0" dirty="0">
                <a:solidFill>
                  <a:srgbClr val="FF0000"/>
                </a:solidFill>
              </a:rPr>
              <a:t>(y solamente si</a:t>
            </a:r>
            <a:r>
              <a:rPr lang="en-US" baseline="0" dirty="0">
                <a:solidFill>
                  <a:srgbClr val="FF0000"/>
                </a:solidFill>
              </a:rPr>
              <a:t>)</a:t>
            </a:r>
          </a:p>
          <a:p>
            <a:pPr marL="180760" indent="-180760">
              <a:buFont typeface="Arial" panose="020B0604020202020204" pitchFamily="34" charset="0"/>
              <a:buChar char="•"/>
            </a:pPr>
            <a:r>
              <a:rPr lang="es-ES_tradnl" baseline="0" noProof="0" dirty="0">
                <a:solidFill>
                  <a:srgbClr val="FF0000"/>
                </a:solidFill>
              </a:rPr>
              <a:t>Los estudiantes todos son presentadores</a:t>
            </a:r>
          </a:p>
          <a:p>
            <a:pPr marL="180760" indent="-180760">
              <a:buFont typeface="Arial" panose="020B0604020202020204" pitchFamily="34" charset="0"/>
              <a:buChar char="•"/>
            </a:pPr>
            <a:r>
              <a:rPr lang="es-ES_tradnl" baseline="0" noProof="0" dirty="0">
                <a:solidFill>
                  <a:srgbClr val="FF0000"/>
                </a:solidFill>
              </a:rPr>
              <a:t>Y el área ya tiene un Plan Sólido de Formación</a:t>
            </a:r>
          </a:p>
          <a:p>
            <a:pPr marL="180760" indent="-180760">
              <a:buFont typeface="Arial" panose="020B0604020202020204" pitchFamily="34" charset="0"/>
              <a:buChar char="•"/>
            </a:pPr>
            <a:r>
              <a:rPr lang="es-ES_tradnl" baseline="0" noProof="0" dirty="0">
                <a:solidFill>
                  <a:srgbClr val="FF0000"/>
                </a:solidFill>
              </a:rPr>
              <a:t>Y se dio a los estudiantes una Guía de Formador y Diapositivas de OO por adelantado y se les ha asignado una parte para estudiar</a:t>
            </a:r>
          </a:p>
          <a:p>
            <a:pPr marL="180760" indent="-180760">
              <a:buFont typeface="Arial" panose="020B0604020202020204" pitchFamily="34" charset="0"/>
              <a:buChar char="•"/>
            </a:pPr>
            <a:r>
              <a:rPr lang="es-ES_tradnl" baseline="0" noProof="0" dirty="0">
                <a:solidFill>
                  <a:srgbClr val="FF0000"/>
                </a:solidFill>
              </a:rPr>
              <a:t>Y ellos actualmente estudiaron</a:t>
            </a:r>
          </a:p>
          <a:p>
            <a:r>
              <a:rPr lang="es-ES_tradnl" baseline="0" noProof="0" dirty="0">
                <a:solidFill>
                  <a:srgbClr val="FF0000"/>
                </a:solidFill>
              </a:rPr>
              <a:t>Es posible cubrir la agenda en un día, como éste: </a:t>
            </a:r>
            <a:r>
              <a:rPr lang="es-419" b="1" i="1" baseline="0" noProof="0" dirty="0">
                <a:solidFill>
                  <a:srgbClr val="FF0000"/>
                </a:solidFill>
              </a:rPr>
              <a:t>¡DE VERDAD QUEREMOS DAR ESTA OPCIÓN PORQUE TODOS LA TOMARÁN!</a:t>
            </a:r>
            <a:endParaRPr lang="es-ES_tradnl" baseline="0" noProof="0" dirty="0">
              <a:solidFill>
                <a:srgbClr val="FF0000"/>
              </a:solidFill>
            </a:endParaRPr>
          </a:p>
          <a:p>
            <a:r>
              <a:rPr lang="es-ES_tradnl" baseline="0" noProof="0" dirty="0">
                <a:solidFill>
                  <a:srgbClr val="FF0000"/>
                </a:solidFill>
              </a:rPr>
              <a:t>Mañana:</a:t>
            </a:r>
          </a:p>
          <a:p>
            <a:pPr marL="171450" indent="-171450">
              <a:buFontTx/>
              <a:buChar char="-"/>
            </a:pPr>
            <a:r>
              <a:rPr lang="es-ES_tradnl" baseline="0" noProof="0" dirty="0">
                <a:solidFill>
                  <a:srgbClr val="FF0000"/>
                </a:solidFill>
              </a:rPr>
              <a:t>Parte 0: Solo enseñe el Plan de la Formación.  No les pida hacer una. </a:t>
            </a:r>
          </a:p>
          <a:p>
            <a:pPr marL="171450" indent="-171450">
              <a:buFontTx/>
              <a:buChar char="-"/>
            </a:pPr>
            <a:r>
              <a:rPr lang="en-US" baseline="0" dirty="0">
                <a:solidFill>
                  <a:srgbClr val="FF0000"/>
                </a:solidFill>
              </a:rPr>
              <a:t>Parte B: </a:t>
            </a:r>
            <a:r>
              <a:rPr lang="es-ES_tradnl" baseline="0" noProof="0" dirty="0">
                <a:solidFill>
                  <a:srgbClr val="FF0000"/>
                </a:solidFill>
              </a:rPr>
              <a:t>Cómo sea necesario. </a:t>
            </a:r>
            <a:endParaRPr lang="es-ES_tradnl" dirty="0">
              <a:solidFill>
                <a:srgbClr val="FF0000"/>
              </a:solidFill>
            </a:endParaRPr>
          </a:p>
          <a:p>
            <a:pPr marL="171450" indent="-171450">
              <a:buFontTx/>
              <a:buChar char="-"/>
            </a:pPr>
            <a:r>
              <a:rPr lang="en-US" baseline="0" dirty="0">
                <a:solidFill>
                  <a:srgbClr val="FF0000"/>
                </a:solidFill>
              </a:rPr>
              <a:t>Parte A: </a:t>
            </a:r>
            <a:r>
              <a:rPr lang="es-ES_tradnl" baseline="0" noProof="0" dirty="0">
                <a:solidFill>
                  <a:srgbClr val="FF0000"/>
                </a:solidFill>
              </a:rPr>
              <a:t>Se puede omitir por completo.</a:t>
            </a:r>
          </a:p>
          <a:p>
            <a:pPr marL="171450" indent="-171450">
              <a:buFontTx/>
              <a:buChar char="-"/>
            </a:pPr>
            <a:r>
              <a:rPr lang="en-US" baseline="0" dirty="0">
                <a:solidFill>
                  <a:srgbClr val="FF0000"/>
                </a:solidFill>
              </a:rPr>
              <a:t>Parte D</a:t>
            </a:r>
            <a:r>
              <a:rPr lang="es-ES_tradnl" baseline="0" noProof="0" dirty="0">
                <a:solidFill>
                  <a:srgbClr val="FF0000"/>
                </a:solidFill>
              </a:rPr>
              <a:t>: Presentar toda la parte D</a:t>
            </a:r>
          </a:p>
          <a:p>
            <a:pPr marL="171450" indent="-171450">
              <a:buFontTx/>
              <a:buChar char="-"/>
            </a:pPr>
            <a:r>
              <a:rPr lang="es-ES_tradnl" baseline="0" noProof="0" dirty="0">
                <a:solidFill>
                  <a:srgbClr val="FF0000"/>
                </a:solidFill>
              </a:rPr>
              <a:t>Tarde – Practicar las sesiones.</a:t>
            </a:r>
          </a:p>
          <a:p>
            <a:r>
              <a:rPr lang="es-ES_tradnl" baseline="0" noProof="0" dirty="0">
                <a:solidFill>
                  <a:srgbClr val="FF0000"/>
                </a:solidFill>
              </a:rPr>
              <a:t>Esto es usualmente un día de 8 horas.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1214044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_tradnl" noProof="0" dirty="0"/>
              <a:t>Clic</a:t>
            </a:r>
            <a:r>
              <a:rPr lang="es-ES_tradnl" baseline="0" noProof="0" dirty="0"/>
              <a:t> para agregar</a:t>
            </a:r>
            <a:r>
              <a:rPr lang="es-ES_tradnl" noProof="0" dirty="0"/>
              <a:t> notas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614785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s-419" dirty="0"/>
              <a:t>Describir la formación espiritual en la sociedad y el enfoque estratégico para brindar oportunidades en constante desarrollo a los Vicentinos para profundizar su ministerio.</a:t>
            </a:r>
          </a:p>
          <a:p>
            <a:pPr marL="457200" indent="-457200" algn="l">
              <a:buFont typeface="Arial" panose="020B0604020202020204" pitchFamily="34" charset="0"/>
              <a:buChar char="•"/>
            </a:pPr>
            <a:r>
              <a:rPr lang="es-419" dirty="0"/>
              <a:t>Discutir las Directrices de Formación Vicentina revisadas y describir las funciones y responsabilidades de los Formadores, Presentadores y Consejeros Espirituales en la Sociedad</a:t>
            </a:r>
          </a:p>
          <a:p>
            <a:pPr marL="457200" indent="-457200" algn="l">
              <a:buFont typeface="Arial" panose="020B0604020202020204" pitchFamily="34" charset="0"/>
              <a:buChar char="•"/>
            </a:pPr>
            <a:r>
              <a:rPr lang="es-419" dirty="0"/>
              <a:t>Articular la distinción entre formación y capacitación, y cómo se aplica a la Orientación </a:t>
            </a:r>
            <a:r>
              <a:rPr lang="es-419" dirty="0" err="1"/>
              <a:t>Ozanam</a:t>
            </a:r>
            <a:r>
              <a:rPr lang="es-419" dirty="0"/>
              <a:t>.</a:t>
            </a:r>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506966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s-419" dirty="0"/>
              <a:t>Utilice los recursos necesarios para presentar todas las secciones de la Orientación </a:t>
            </a:r>
            <a:r>
              <a:rPr lang="es-419" dirty="0" err="1"/>
              <a:t>Ozanam</a:t>
            </a:r>
            <a:endParaRPr lang="es-419" dirty="0"/>
          </a:p>
          <a:p>
            <a:pPr marL="457200" indent="-457200" algn="l">
              <a:buFont typeface="Arial" panose="020B0604020202020204" pitchFamily="34" charset="0"/>
              <a:buChar char="•"/>
            </a:pPr>
            <a:endParaRPr lang="es-419" dirty="0"/>
          </a:p>
          <a:p>
            <a:pPr marL="457200" indent="-457200" algn="l">
              <a:buFont typeface="Arial" panose="020B0604020202020204" pitchFamily="34" charset="0"/>
              <a:buChar char="•"/>
            </a:pPr>
            <a:r>
              <a:rPr lang="es-419" dirty="0"/>
              <a:t>Comprométase a presentar la Orientación </a:t>
            </a:r>
            <a:r>
              <a:rPr lang="es-419" dirty="0" err="1"/>
              <a:t>Ozanam</a:t>
            </a:r>
            <a:r>
              <a:rPr lang="es-419" dirty="0"/>
              <a:t> de manera auténtica, según la Resolución Nacional</a:t>
            </a:r>
          </a:p>
          <a:p>
            <a:pPr marL="457200" indent="-457200" algn="l">
              <a:buFont typeface="Arial" panose="020B0604020202020204" pitchFamily="34" charset="0"/>
              <a:buChar char="•"/>
            </a:pPr>
            <a:endParaRPr lang="es-419" dirty="0"/>
          </a:p>
          <a:p>
            <a:pPr marL="457200" indent="-457200" algn="l">
              <a:buFont typeface="Arial" panose="020B0604020202020204" pitchFamily="34" charset="0"/>
              <a:buChar char="•"/>
            </a:pPr>
            <a:r>
              <a:rPr lang="es-419" dirty="0"/>
              <a:t>Comenzar a desarrollar historias personales y ejemplos que den vida al material formativo de una manera que sea consistente con los temas y objetivos establecidos.</a:t>
            </a:r>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620132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6225" y="971550"/>
            <a:ext cx="6096000" cy="3429000"/>
          </a:xfrm>
        </p:spPr>
      </p:sp>
      <p:sp>
        <p:nvSpPr>
          <p:cNvPr id="3" name="Notes Placeholder 2"/>
          <p:cNvSpPr>
            <a:spLocks noGrp="1"/>
          </p:cNvSpPr>
          <p:nvPr>
            <p:ph type="body" idx="1"/>
          </p:nvPr>
        </p:nvSpPr>
        <p:spPr/>
        <p:txBody>
          <a:bodyPr>
            <a:normAutofit fontScale="92500" lnSpcReduction="10000"/>
          </a:bodyPr>
          <a:lstStyle/>
          <a:p>
            <a:r>
              <a:rPr lang="es-419" dirty="0"/>
              <a:t>Hable sobre el propósito principal de la Sociedad: el crecimiento espiritual de los miembros</a:t>
            </a:r>
          </a:p>
          <a:p>
            <a:endParaRPr lang="es-419" dirty="0"/>
          </a:p>
          <a:p>
            <a:r>
              <a:rPr lang="es-419" dirty="0"/>
              <a:t>Impresióne  a las personas  sobre la increíble importancia de la OO para establecer el tono del ministerio personal de cada Vicentino.</a:t>
            </a:r>
          </a:p>
          <a:p>
            <a:endParaRPr lang="es-419" dirty="0"/>
          </a:p>
          <a:p>
            <a:r>
              <a:rPr lang="es-419" dirty="0"/>
              <a:t>Nuestra Regla: Parte 1, 3.12</a:t>
            </a:r>
          </a:p>
          <a:p>
            <a:endParaRPr lang="es-419" dirty="0"/>
          </a:p>
          <a:p>
            <a:r>
              <a:rPr lang="es-419" dirty="0"/>
              <a:t>Es fundamental que la Sociedad promueva continuamente la formación y preparación de sus miembros y Oficiales, a fin de profundizar su conocimiento de la Sociedad y su espiritualidad, y mejorar la sensibilidad, calidad y eficacia de su servicio a las personas que viven en la pobreza…</a:t>
            </a:r>
          </a:p>
          <a:p>
            <a:endParaRPr lang="es-419" dirty="0"/>
          </a:p>
          <a:p>
            <a:endParaRPr lang="es-419" dirty="0"/>
          </a:p>
          <a:p>
            <a:r>
              <a:rPr lang="es-419" dirty="0"/>
              <a:t>La Formación Vicentina es el proceso inicial y continuo de crecimiento y desarrollo en la tradición, carisma y espiritualidad de la Sociedad de San Vicente de Paúl. La formación inicial y permanente toca la cabeza y el corazón de los miembros, ayudando a cada uno a encontrar sentido y propósito en la vida, amor y sentido de relación. La Formación Vicentina posibilita así el cumplimiento de los tres elementos esenciales de la Sociedad: Espiritualidad, Servicio y Amistad. (Directrices de Formación Vicentina, revisadas: abril de 2019)</a:t>
            </a:r>
            <a:endParaRPr lang="en-US" dirty="0"/>
          </a:p>
          <a:p>
            <a:br>
              <a:rPr lang="en-US" dirty="0"/>
            </a:br>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269416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a:t>Estamos formados; somos “creados nuevos!”</a:t>
            </a:r>
          </a:p>
          <a:p>
            <a:r>
              <a:rPr lang="es-419" dirty="0"/>
              <a:t>HUMANO – comportamiento, virtudes, Aristóteles</a:t>
            </a:r>
          </a:p>
          <a:p>
            <a:r>
              <a:rPr lang="es-419" dirty="0"/>
              <a:t>ESPIRITUAL - ¡también humano! Estamos formados por relaciones; trinidad; crecemos unidos en santidad.</a:t>
            </a:r>
          </a:p>
          <a:p>
            <a:r>
              <a:rPr lang="es-419" dirty="0"/>
              <a:t>INTELECTUAL – estudiando, leyendo, asistiendo a capacitaciones (más tarde)</a:t>
            </a:r>
          </a:p>
          <a:p>
            <a:r>
              <a:rPr lang="es-419" dirty="0"/>
              <a:t>MINISTERIAL – ¡llamado a la caridad pastoral!</a:t>
            </a:r>
            <a:endParaRPr lang="en-US" dirty="0"/>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14</a:t>
            </a:fld>
            <a:endParaRPr lang="en-US"/>
          </a:p>
        </p:txBody>
      </p:sp>
    </p:spTree>
    <p:extLst>
      <p:ext uri="{BB962C8B-B14F-4D97-AF65-F5344CB8AC3E}">
        <p14:creationId xmlns:p14="http://schemas.microsoft.com/office/powerpoint/2010/main" val="244118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dirty="0"/>
              <a:t>Capacitación</a:t>
            </a:r>
          </a:p>
          <a:p>
            <a:r>
              <a:rPr lang="es-419" dirty="0"/>
              <a:t>Estudio/Lectura</a:t>
            </a:r>
          </a:p>
          <a:p>
            <a:r>
              <a:rPr lang="es-419" dirty="0"/>
              <a:t>Oración – individual, meditación, reflexión unidos</a:t>
            </a:r>
          </a:p>
          <a:p>
            <a:r>
              <a:rPr lang="es-419" dirty="0"/>
              <a:t>¡Acción!</a:t>
            </a:r>
            <a:endParaRPr lang="en-US"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359619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_tradnl" noProof="0" dirty="0"/>
              <a:t>Sugiera que esto pudo haber sido</a:t>
            </a:r>
            <a:r>
              <a:rPr lang="es-ES_tradnl" baseline="0" noProof="0" dirty="0"/>
              <a:t> un evento como haberse graduado de la escuela (o quizás abandonando la escuela</a:t>
            </a:r>
            <a:r>
              <a:rPr lang="es-ES_tradnl" baseline="0" dirty="0"/>
              <a:t>)</a:t>
            </a:r>
            <a:r>
              <a:rPr lang="es-ES_tradnl" altLang="en-US" dirty="0"/>
              <a:t> o</a:t>
            </a:r>
            <a:r>
              <a:rPr lang="es-ES_tradnl" altLang="en-US" baseline="0" dirty="0"/>
              <a:t> matrimonio</a:t>
            </a:r>
            <a:r>
              <a:rPr lang="es-ES_tradnl" altLang="en-US" dirty="0"/>
              <a:t>, el nacimiento de un niño, quizás una enfermedad o jubilación.</a:t>
            </a:r>
          </a:p>
          <a:p>
            <a:endParaRPr lang="es-ES_tradnl"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4117167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lnSpc>
                <a:spcPct val="90000"/>
              </a:lnSpc>
              <a:buFontTx/>
              <a:buNone/>
            </a:pPr>
            <a:r>
              <a:rPr lang="es-ES_tradnl" altLang="en-US" sz="1200" noProof="0" dirty="0"/>
              <a:t>Podría haber sido alguien a quién conoció en una visita.</a:t>
            </a:r>
          </a:p>
          <a:p>
            <a:pPr>
              <a:lnSpc>
                <a:spcPct val="90000"/>
              </a:lnSpc>
            </a:pPr>
            <a:r>
              <a:rPr lang="es-ES" altLang="en-US" dirty="0"/>
              <a:t>Podría haber sido porque se aprovecharon de usted y tener que superar eso para servir a otros.</a:t>
            </a:r>
          </a:p>
          <a:p>
            <a:pPr>
              <a:lnSpc>
                <a:spcPct val="90000"/>
              </a:lnSpc>
            </a:pPr>
            <a:r>
              <a:rPr lang="es-ES" altLang="en-US" dirty="0"/>
              <a:t>Puede ser la oración de apertura que ha dicho por años en sus reuniones.</a:t>
            </a:r>
            <a:endParaRPr lang="es-ES_tradnl" noProof="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3044432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dirty="0"/>
              <a:t>Discuta esta diapositiva de resumen, en términos del desarrollo en continuo progreso del enfoque en el crecimiento de la espiritualidad y la mejora de los recursos disponibles.</a:t>
            </a:r>
          </a:p>
          <a:p>
            <a:endParaRPr lang="es-419" dirty="0"/>
          </a:p>
          <a:p>
            <a:r>
              <a:rPr lang="es-419" dirty="0"/>
              <a:t>Reconocer y expresar agradecimiento a</a:t>
            </a:r>
            <a:r>
              <a:rPr lang="es-419" baseline="0" dirty="0"/>
              <a:t> quienes</a:t>
            </a:r>
            <a:r>
              <a:rPr lang="es-419" dirty="0"/>
              <a:t> serán parte de esta iniciativa estratégica y la diferencia que hace en la Sociedad.</a:t>
            </a:r>
          </a:p>
          <a:p>
            <a:endParaRPr lang="es-419" dirty="0"/>
          </a:p>
          <a:p>
            <a:r>
              <a:rPr lang="es-419" dirty="0"/>
              <a:t>Termine diciendo algo como "Veamos algunos de los objetivos y seguimientos específicos".</a:t>
            </a:r>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65511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dirty="0"/>
              <a:t>En un ministerio como el nuestro, con una gran diversidad de miembros, es muy importante contar con recursos que estén fácilmente disponibles para Formadores, Presentadores, Consejeros Espirituales y miembros. Recursos como…</a:t>
            </a:r>
          </a:p>
          <a:p>
            <a:endParaRPr lang="es-419" dirty="0"/>
          </a:p>
          <a:p>
            <a:r>
              <a:rPr lang="es-419" dirty="0"/>
              <a:t>Sirviendo en Esperanza:</a:t>
            </a:r>
          </a:p>
          <a:p>
            <a:r>
              <a:rPr lang="es-419" dirty="0"/>
              <a:t>Módulo I: 	Nuestra Vocación Vicentina</a:t>
            </a:r>
          </a:p>
          <a:p>
            <a:r>
              <a:rPr lang="es-419" dirty="0"/>
              <a:t>Módulo II: 	Nuestra Espiritualidad Vicentina</a:t>
            </a:r>
          </a:p>
          <a:p>
            <a:r>
              <a:rPr lang="es-419" dirty="0"/>
              <a:t>Módulo III: 	Nuestra Herencia Vicentina</a:t>
            </a:r>
          </a:p>
          <a:p>
            <a:r>
              <a:rPr lang="es-419" dirty="0"/>
              <a:t>Módulo IV: 	Nuestra Misión Vicentina</a:t>
            </a:r>
          </a:p>
          <a:p>
            <a:r>
              <a:rPr lang="es-419" dirty="0"/>
              <a:t>Módulo V: 	Nuestra Regla Vicentina</a:t>
            </a:r>
          </a:p>
          <a:p>
            <a:r>
              <a:rPr lang="es-419" dirty="0"/>
              <a:t>Módulo VI: 	Nuestra Conferencia Vicentina</a:t>
            </a:r>
          </a:p>
          <a:p>
            <a:r>
              <a:rPr lang="es-419" dirty="0"/>
              <a:t>Módulo VII: 	Nuestra Visita Domiciliaria Vicentina…..</a:t>
            </a:r>
            <a:endParaRPr lang="en-US" dirty="0"/>
          </a:p>
          <a:p>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968632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40000" lnSpcReduction="20000"/>
          </a:bodyPr>
          <a:lstStyle/>
          <a:p>
            <a:endParaRPr lang="en-US" sz="1200" kern="1200" dirty="0">
              <a:solidFill>
                <a:schemeClr val="tx1"/>
              </a:solidFill>
              <a:effectLst/>
              <a:latin typeface="Arial" charset="0"/>
              <a:ea typeface="+mn-ea"/>
              <a:cs typeface="+mn-cs"/>
            </a:endParaRPr>
          </a:p>
          <a:p>
            <a:r>
              <a:rPr lang="es-ES" sz="1200" kern="1200" noProof="0" dirty="0">
                <a:solidFill>
                  <a:schemeClr val="tx1"/>
                </a:solidFill>
                <a:effectLst/>
                <a:latin typeface="Arial" charset="0"/>
                <a:ea typeface="+mn-ea"/>
                <a:cs typeface="+mn-cs"/>
              </a:rPr>
              <a:t>Las siguientes diapositivas incluyen recursos específicos disponibles a través del catálogo.</a:t>
            </a:r>
            <a:r>
              <a:rPr lang="es-ES" sz="1200" kern="1200" baseline="0" noProof="0" dirty="0">
                <a:solidFill>
                  <a:schemeClr val="tx1"/>
                </a:solidFill>
                <a:effectLst/>
                <a:latin typeface="Arial" charset="0"/>
                <a:ea typeface="+mn-ea"/>
                <a:cs typeface="+mn-cs"/>
              </a:rPr>
              <a:t> </a:t>
            </a:r>
            <a:r>
              <a:rPr lang="es-ES" sz="1200" kern="1200" noProof="0" dirty="0">
                <a:solidFill>
                  <a:schemeClr val="tx1"/>
                </a:solidFill>
                <a:effectLst/>
                <a:latin typeface="Arial" charset="0"/>
                <a:ea typeface="+mn-ea"/>
                <a:cs typeface="+mn-cs"/>
              </a:rPr>
              <a:t> Los siguientes recursos no se enumeran pero se pueden encontrar a través del catálogo. Anime a las</a:t>
            </a:r>
            <a:r>
              <a:rPr lang="es-ES" sz="1200" kern="1200" baseline="0" noProof="0" dirty="0">
                <a:solidFill>
                  <a:schemeClr val="tx1"/>
                </a:solidFill>
                <a:effectLst/>
                <a:latin typeface="Arial" charset="0"/>
                <a:ea typeface="+mn-ea"/>
                <a:cs typeface="+mn-cs"/>
              </a:rPr>
              <a:t> personas</a:t>
            </a:r>
            <a:r>
              <a:rPr lang="es-ES" sz="1200" kern="1200" noProof="0" dirty="0">
                <a:solidFill>
                  <a:schemeClr val="tx1"/>
                </a:solidFill>
                <a:effectLst/>
                <a:latin typeface="Arial" charset="0"/>
                <a:ea typeface="+mn-ea"/>
                <a:cs typeface="+mn-cs"/>
              </a:rPr>
              <a:t> a explorar </a:t>
            </a:r>
            <a:r>
              <a:rPr lang="es-ES" sz="1200" b="1" u="sng" kern="1200" noProof="0" dirty="0">
                <a:solidFill>
                  <a:schemeClr val="tx1"/>
                </a:solidFill>
                <a:effectLst/>
                <a:latin typeface="Arial" charset="0"/>
                <a:ea typeface="+mn-ea"/>
                <a:cs typeface="+mn-cs"/>
              </a:rPr>
              <a:t>www.ssvpusa.org</a:t>
            </a:r>
          </a:p>
          <a:p>
            <a:endParaRPr lang="es-ES" sz="1200" kern="1200" noProof="0" dirty="0">
              <a:solidFill>
                <a:schemeClr val="tx1"/>
              </a:solidFill>
              <a:effectLst/>
              <a:latin typeface="Arial" charset="0"/>
              <a:ea typeface="+mn-ea"/>
              <a:cs typeface="+mn-cs"/>
            </a:endParaRPr>
          </a:p>
          <a:p>
            <a:pPr rtl="0"/>
            <a:r>
              <a:rPr lang="es-ES" sz="1200" kern="1200" noProof="0" dirty="0">
                <a:solidFill>
                  <a:schemeClr val="tx1"/>
                </a:solidFill>
                <a:effectLst/>
                <a:latin typeface="Arial" charset="0"/>
                <a:ea typeface="+mn-ea"/>
                <a:cs typeface="+mn-cs"/>
              </a:rPr>
              <a:t>Semillas de Esperanza: Historias de Cambio Sistémico</a:t>
            </a:r>
          </a:p>
          <a:p>
            <a:endParaRPr lang="es-ES" sz="1200" kern="1200" noProof="0" dirty="0">
              <a:solidFill>
                <a:schemeClr val="tx1"/>
              </a:solidFill>
              <a:effectLst/>
              <a:latin typeface="Arial" charset="0"/>
              <a:ea typeface="+mn-ea"/>
              <a:cs typeface="+mn-cs"/>
            </a:endParaRPr>
          </a:p>
          <a:p>
            <a:r>
              <a:rPr lang="es-ES" sz="1200" b="1" kern="1200" noProof="0" dirty="0">
                <a:solidFill>
                  <a:schemeClr val="tx1"/>
                </a:solidFill>
                <a:effectLst/>
                <a:latin typeface="Arial" charset="0"/>
                <a:ea typeface="+mn-ea"/>
                <a:cs typeface="+mn-cs"/>
              </a:rPr>
              <a:t>II. RECURSOS DE</a:t>
            </a:r>
            <a:r>
              <a:rPr lang="es-ES" sz="1200" b="1" kern="1200" baseline="0" noProof="0" dirty="0">
                <a:solidFill>
                  <a:schemeClr val="tx1"/>
                </a:solidFill>
                <a:effectLst/>
                <a:latin typeface="Arial" charset="0"/>
                <a:ea typeface="+mn-ea"/>
                <a:cs typeface="+mn-cs"/>
              </a:rPr>
              <a:t> LAS </a:t>
            </a:r>
            <a:r>
              <a:rPr lang="es-ES" sz="1200" b="1" kern="1200" noProof="0" dirty="0">
                <a:solidFill>
                  <a:schemeClr val="tx1"/>
                </a:solidFill>
                <a:effectLst/>
                <a:latin typeface="Arial" charset="0"/>
                <a:ea typeface="+mn-ea"/>
                <a:cs typeface="+mn-cs"/>
              </a:rPr>
              <a:t>ENSEÑANZAS DE LA JUSTICIA SOCIAL DE </a:t>
            </a:r>
            <a:r>
              <a:rPr lang="es-ES" sz="1200" b="1" kern="1200" noProof="0" dirty="0" err="1">
                <a:solidFill>
                  <a:schemeClr val="tx1"/>
                </a:solidFill>
                <a:effectLst/>
                <a:latin typeface="Arial" charset="0"/>
                <a:ea typeface="+mn-ea"/>
                <a:cs typeface="+mn-cs"/>
              </a:rPr>
              <a:t>DE</a:t>
            </a:r>
            <a:r>
              <a:rPr lang="es-ES" sz="1200" b="1" kern="1200" noProof="0" dirty="0">
                <a:solidFill>
                  <a:schemeClr val="tx1"/>
                </a:solidFill>
                <a:effectLst/>
                <a:latin typeface="Arial" charset="0"/>
                <a:ea typeface="+mn-ea"/>
                <a:cs typeface="+mn-cs"/>
              </a:rPr>
              <a:t> LA IGLESIA</a:t>
            </a:r>
          </a:p>
          <a:p>
            <a:pPr lvl="1"/>
            <a:r>
              <a:rPr lang="es-ES" sz="1200" u="sng" kern="1200" noProof="0" dirty="0">
                <a:solidFill>
                  <a:schemeClr val="tx1"/>
                </a:solidFill>
                <a:effectLst/>
                <a:latin typeface="Arial" charset="0"/>
                <a:ea typeface="+mn-ea"/>
                <a:cs typeface="+mn-cs"/>
              </a:rPr>
              <a:t>Compendio de la Doctrina Social de la Iglesia;</a:t>
            </a:r>
            <a:r>
              <a:rPr lang="es-ES" sz="1200" u="none" kern="1200" noProof="0" dirty="0">
                <a:solidFill>
                  <a:schemeClr val="tx1"/>
                </a:solidFill>
                <a:effectLst/>
                <a:latin typeface="Arial" charset="0"/>
                <a:ea typeface="+mn-ea"/>
                <a:cs typeface="+mn-cs"/>
              </a:rPr>
              <a:t> </a:t>
            </a:r>
            <a:r>
              <a:rPr lang="es-ES" sz="1200" kern="1200" noProof="0" dirty="0">
                <a:solidFill>
                  <a:schemeClr val="tx1"/>
                </a:solidFill>
                <a:effectLst/>
                <a:latin typeface="Arial" charset="0"/>
                <a:ea typeface="+mn-ea"/>
                <a:cs typeface="+mn-cs"/>
              </a:rPr>
              <a:t>por el Pontificio</a:t>
            </a:r>
          </a:p>
          <a:p>
            <a:pPr lvl="1"/>
            <a:r>
              <a:rPr lang="es-ES" sz="1200" kern="1200" noProof="0" dirty="0">
                <a:solidFill>
                  <a:schemeClr val="tx1"/>
                </a:solidFill>
                <a:effectLst/>
                <a:latin typeface="Arial" charset="0"/>
                <a:ea typeface="+mn-ea"/>
                <a:cs typeface="+mn-cs"/>
              </a:rPr>
              <a:t>Consejo de la Doctrina Social de la Iglesia : Ordenar en </a:t>
            </a:r>
            <a:r>
              <a:rPr lang="es-ES" sz="1200" b="1" kern="1200" noProof="0" dirty="0">
                <a:solidFill>
                  <a:schemeClr val="tx1"/>
                </a:solidFill>
                <a:effectLst/>
                <a:latin typeface="Arial" charset="0"/>
                <a:ea typeface="+mn-ea"/>
                <a:cs typeface="+mn-cs"/>
              </a:rPr>
              <a:t>Amazon.com</a:t>
            </a:r>
          </a:p>
          <a:p>
            <a:pPr lvl="1"/>
            <a:r>
              <a:rPr lang="es-ES" sz="1200" kern="1200" noProof="0" dirty="0">
                <a:solidFill>
                  <a:schemeClr val="tx1"/>
                </a:solidFill>
                <a:effectLst/>
                <a:latin typeface="Arial" charset="0"/>
                <a:ea typeface="+mn-ea"/>
                <a:cs typeface="+mn-cs"/>
              </a:rPr>
              <a:t>El sitio web de la Conferencia de Obispos Católicos de los Estados Unidos: </a:t>
            </a:r>
            <a:r>
              <a:rPr lang="es-ES" sz="1200" b="1" kern="1200" noProof="0" dirty="0">
                <a:solidFill>
                  <a:schemeClr val="tx1"/>
                </a:solidFill>
                <a:effectLst/>
                <a:latin typeface="Arial" charset="0"/>
                <a:ea typeface="+mn-ea"/>
                <a:cs typeface="+mn-cs"/>
              </a:rPr>
              <a:t>www.USCCB.com</a:t>
            </a:r>
            <a:r>
              <a:rPr lang="es-ES" sz="1200" kern="1200" noProof="0" dirty="0">
                <a:solidFill>
                  <a:schemeClr val="tx1"/>
                </a:solidFill>
                <a:effectLst/>
                <a:latin typeface="Arial" charset="0"/>
                <a:ea typeface="+mn-ea"/>
                <a:cs typeface="+mn-cs"/>
              </a:rPr>
              <a:t> </a:t>
            </a:r>
          </a:p>
          <a:p>
            <a:pPr lvl="1"/>
            <a:r>
              <a:rPr lang="es-ES" sz="1200" u="sng" kern="1200" noProof="0" dirty="0">
                <a:solidFill>
                  <a:schemeClr val="tx1"/>
                </a:solidFill>
                <a:effectLst/>
                <a:latin typeface="Arial" charset="0"/>
                <a:ea typeface="+mn-ea"/>
                <a:cs typeface="+mn-cs"/>
              </a:rPr>
              <a:t>Guía de enseñanza social católica para cristianos comprometidos</a:t>
            </a:r>
            <a:r>
              <a:rPr lang="es-ES" sz="1200" kern="1200" noProof="0" dirty="0">
                <a:solidFill>
                  <a:schemeClr val="tx1"/>
                </a:solidFill>
                <a:effectLst/>
                <a:latin typeface="Arial" charset="0"/>
                <a:ea typeface="+mn-ea"/>
                <a:cs typeface="+mn-cs"/>
              </a:rPr>
              <a:t>: www.uscatholic.org</a:t>
            </a:r>
          </a:p>
          <a:p>
            <a:endParaRPr lang="es-ES" sz="1200" kern="1200" noProof="0" dirty="0">
              <a:solidFill>
                <a:schemeClr val="tx1"/>
              </a:solidFill>
              <a:effectLst/>
              <a:latin typeface="Arial" charset="0"/>
              <a:ea typeface="+mn-ea"/>
              <a:cs typeface="+mn-cs"/>
            </a:endParaRPr>
          </a:p>
          <a:p>
            <a:r>
              <a:rPr lang="es-ES" sz="1200" b="1" kern="1200" noProof="0" dirty="0">
                <a:solidFill>
                  <a:schemeClr val="tx1"/>
                </a:solidFill>
                <a:effectLst/>
                <a:latin typeface="Arial" charset="0"/>
                <a:ea typeface="+mn-ea"/>
                <a:cs typeface="+mn-cs"/>
              </a:rPr>
              <a:t>III. AMAZON: </a:t>
            </a:r>
            <a:r>
              <a:rPr lang="es-ES" sz="1200" kern="1200" noProof="0" dirty="0">
                <a:solidFill>
                  <a:schemeClr val="tx1"/>
                </a:solidFill>
                <a:effectLst/>
                <a:latin typeface="Arial" charset="0"/>
                <a:ea typeface="+mn-ea"/>
                <a:cs typeface="+mn-cs"/>
              </a:rPr>
              <a:t>Lo siguiente se puede pedir en </a:t>
            </a:r>
            <a:r>
              <a:rPr lang="es-ES" sz="1200" b="1" u="sng" kern="1200" noProof="0" dirty="0">
                <a:solidFill>
                  <a:schemeClr val="accent1"/>
                </a:solidFill>
                <a:effectLst/>
                <a:latin typeface="Arial" charset="0"/>
                <a:ea typeface="+mn-ea"/>
                <a:cs typeface="+mn-cs"/>
              </a:rPr>
              <a:t>www.amazon.com</a:t>
            </a:r>
            <a:r>
              <a:rPr lang="es-ES" sz="1200" kern="1200" noProof="0" dirty="0">
                <a:solidFill>
                  <a:schemeClr val="tx1"/>
                </a:solidFill>
                <a:effectLst/>
                <a:latin typeface="Arial" charset="0"/>
                <a:ea typeface="+mn-ea"/>
                <a:cs typeface="+mn-cs"/>
              </a:rPr>
              <a:t>:</a:t>
            </a:r>
          </a:p>
          <a:p>
            <a:endParaRPr lang="es-ES" sz="1200" b="1" kern="1200" noProof="0" dirty="0">
              <a:solidFill>
                <a:schemeClr val="tx1"/>
              </a:solidFill>
              <a:effectLst/>
              <a:latin typeface="Arial" charset="0"/>
              <a:ea typeface="+mn-ea"/>
              <a:cs typeface="+mn-cs"/>
            </a:endParaRPr>
          </a:p>
          <a:p>
            <a:r>
              <a:rPr lang="es-ES" sz="1200" b="1" kern="1200" noProof="0" dirty="0">
                <a:solidFill>
                  <a:schemeClr val="tx1"/>
                </a:solidFill>
                <a:effectLst/>
                <a:latin typeface="Arial" charset="0"/>
                <a:ea typeface="+mn-ea"/>
                <a:cs typeface="+mn-cs"/>
              </a:rPr>
              <a:t>San Vicente de Paúl:</a:t>
            </a:r>
          </a:p>
          <a:p>
            <a:pPr lvl="1"/>
            <a:r>
              <a:rPr lang="es-ES" sz="1200" u="sng" kern="1200" noProof="0" dirty="0" err="1">
                <a:solidFill>
                  <a:schemeClr val="tx1"/>
                </a:solidFill>
                <a:effectLst/>
                <a:latin typeface="Arial" charset="0"/>
                <a:ea typeface="+mn-ea"/>
                <a:cs typeface="+mn-cs"/>
              </a:rPr>
              <a:t>Vincent</a:t>
            </a:r>
            <a:r>
              <a:rPr lang="es-ES" sz="1200" u="sng" kern="1200" noProof="0" dirty="0">
                <a:solidFill>
                  <a:schemeClr val="tx1"/>
                </a:solidFill>
                <a:effectLst/>
                <a:latin typeface="Arial" charset="0"/>
                <a:ea typeface="+mn-ea"/>
                <a:cs typeface="+mn-cs"/>
              </a:rPr>
              <a:t> de Paul, El Pionero</a:t>
            </a:r>
            <a:r>
              <a:rPr lang="es-ES" sz="1200" kern="1200" noProof="0" dirty="0">
                <a:solidFill>
                  <a:schemeClr val="tx1"/>
                </a:solidFill>
                <a:effectLst/>
                <a:latin typeface="Arial" charset="0"/>
                <a:ea typeface="+mn-ea"/>
                <a:cs typeface="+mn-cs"/>
              </a:rPr>
              <a:t>, de Bernard Pujo.</a:t>
            </a:r>
          </a:p>
          <a:p>
            <a:pPr lvl="1"/>
            <a:endParaRPr lang="es-ES" sz="1200"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Orando con Vicente de Paúl</a:t>
            </a:r>
            <a:r>
              <a:rPr lang="es-ES" sz="1200" kern="1200" noProof="0" dirty="0">
                <a:solidFill>
                  <a:schemeClr val="tx1"/>
                </a:solidFill>
                <a:effectLst/>
                <a:latin typeface="Arial" charset="0"/>
                <a:ea typeface="+mn-ea"/>
                <a:cs typeface="+mn-cs"/>
              </a:rPr>
              <a:t>, por Tom </a:t>
            </a:r>
            <a:r>
              <a:rPr lang="es-ES" sz="1200" kern="1200" noProof="0" dirty="0" err="1">
                <a:solidFill>
                  <a:schemeClr val="tx1"/>
                </a:solidFill>
                <a:effectLst/>
                <a:latin typeface="Arial" charset="0"/>
                <a:ea typeface="+mn-ea"/>
                <a:cs typeface="+mn-cs"/>
              </a:rPr>
              <a:t>McKenna</a:t>
            </a:r>
            <a:r>
              <a:rPr lang="es-ES" sz="1200" kern="1200" noProof="0" dirty="0">
                <a:solidFill>
                  <a:schemeClr val="tx1"/>
                </a:solidFill>
                <a:effectLst/>
                <a:latin typeface="Arial" charset="0"/>
                <a:ea typeface="+mn-ea"/>
                <a:cs typeface="+mn-cs"/>
              </a:rPr>
              <a:t>, CM</a:t>
            </a:r>
          </a:p>
          <a:p>
            <a:pPr lvl="1"/>
            <a:endParaRPr lang="es-ES" sz="1200" u="sng"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El Camino de Vicente de Paúl: Una Espiritualidad Contemporánea en</a:t>
            </a:r>
            <a:r>
              <a:rPr lang="es-ES" sz="1200" u="sng" kern="1200" baseline="0" noProof="0" dirty="0">
                <a:solidFill>
                  <a:schemeClr val="tx1"/>
                </a:solidFill>
                <a:effectLst/>
                <a:latin typeface="Arial" charset="0"/>
                <a:ea typeface="+mn-ea"/>
                <a:cs typeface="+mn-cs"/>
              </a:rPr>
              <a:t> </a:t>
            </a:r>
            <a:r>
              <a:rPr lang="es-ES" sz="1200" u="sng" kern="1200" noProof="0" dirty="0">
                <a:solidFill>
                  <a:schemeClr val="tx1"/>
                </a:solidFill>
                <a:effectLst/>
                <a:latin typeface="Arial" charset="0"/>
                <a:ea typeface="+mn-ea"/>
                <a:cs typeface="+mn-cs"/>
              </a:rPr>
              <a:t>el Servicio de los Pobres</a:t>
            </a:r>
            <a:r>
              <a:rPr lang="es-ES" sz="1200" kern="1200" noProof="0" dirty="0">
                <a:solidFill>
                  <a:schemeClr val="tx1"/>
                </a:solidFill>
                <a:effectLst/>
                <a:latin typeface="Arial" charset="0"/>
                <a:ea typeface="+mn-ea"/>
                <a:cs typeface="+mn-cs"/>
              </a:rPr>
              <a:t>, por Robert P. </a:t>
            </a:r>
            <a:r>
              <a:rPr lang="es-ES" sz="1200" kern="1200" noProof="0" dirty="0" err="1">
                <a:solidFill>
                  <a:schemeClr val="tx1"/>
                </a:solidFill>
                <a:effectLst/>
                <a:latin typeface="Arial" charset="0"/>
                <a:ea typeface="+mn-ea"/>
                <a:cs typeface="+mn-cs"/>
              </a:rPr>
              <a:t>Maloney</a:t>
            </a:r>
            <a:r>
              <a:rPr lang="es-ES" sz="1200" kern="1200" noProof="0" dirty="0">
                <a:solidFill>
                  <a:schemeClr val="tx1"/>
                </a:solidFill>
                <a:effectLst/>
                <a:latin typeface="Arial" charset="0"/>
                <a:ea typeface="+mn-ea"/>
                <a:cs typeface="+mn-cs"/>
              </a:rPr>
              <a:t>, CM.</a:t>
            </a:r>
          </a:p>
          <a:p>
            <a:pPr lvl="1"/>
            <a:endParaRPr lang="es-ES" sz="1200"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¡Vamos! Sobre la Espiritualidad Misionera de San Vicente de Paúl</a:t>
            </a:r>
            <a:r>
              <a:rPr lang="es-ES" sz="1200" kern="1200" noProof="0" dirty="0">
                <a:solidFill>
                  <a:schemeClr val="tx1"/>
                </a:solidFill>
                <a:effectLst/>
                <a:latin typeface="Arial" charset="0"/>
                <a:ea typeface="+mn-ea"/>
                <a:cs typeface="+mn-cs"/>
              </a:rPr>
              <a:t>, por Robert P. </a:t>
            </a:r>
            <a:r>
              <a:rPr lang="es-ES" sz="1200" kern="1200" noProof="0" dirty="0" err="1">
                <a:solidFill>
                  <a:schemeClr val="tx1"/>
                </a:solidFill>
                <a:effectLst/>
                <a:latin typeface="Arial" charset="0"/>
                <a:ea typeface="+mn-ea"/>
                <a:cs typeface="+mn-cs"/>
              </a:rPr>
              <a:t>Maloney,CM</a:t>
            </a:r>
            <a:r>
              <a:rPr lang="es-ES" sz="1200" kern="1200" noProof="0" dirty="0">
                <a:solidFill>
                  <a:schemeClr val="tx1"/>
                </a:solidFill>
                <a:effectLst/>
                <a:latin typeface="Arial" charset="0"/>
                <a:ea typeface="+mn-ea"/>
                <a:cs typeface="+mn-cs"/>
              </a:rPr>
              <a:t>.</a:t>
            </a:r>
          </a:p>
          <a:p>
            <a:pPr lvl="1"/>
            <a:endParaRPr lang="es-ES" sz="1200"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Vicente de Paúl y la Caridad</a:t>
            </a:r>
            <a:r>
              <a:rPr lang="es-ES" sz="1200" kern="1200" noProof="0" dirty="0">
                <a:solidFill>
                  <a:schemeClr val="tx1"/>
                </a:solidFill>
                <a:effectLst/>
                <a:latin typeface="Arial" charset="0"/>
                <a:ea typeface="+mn-ea"/>
                <a:cs typeface="+mn-cs"/>
              </a:rPr>
              <a:t>, por </a:t>
            </a:r>
            <a:r>
              <a:rPr lang="es-ES" sz="1200" kern="1200" noProof="0" dirty="0" err="1">
                <a:solidFill>
                  <a:schemeClr val="tx1"/>
                </a:solidFill>
                <a:effectLst/>
                <a:latin typeface="Arial" charset="0"/>
                <a:ea typeface="+mn-ea"/>
                <a:cs typeface="+mn-cs"/>
              </a:rPr>
              <a:t>Andre</a:t>
            </a:r>
            <a:r>
              <a:rPr lang="es-ES" sz="1200" kern="1200" noProof="0" dirty="0">
                <a:solidFill>
                  <a:schemeClr val="tx1"/>
                </a:solidFill>
                <a:effectLst/>
                <a:latin typeface="Arial" charset="0"/>
                <a:ea typeface="+mn-ea"/>
                <a:cs typeface="+mn-cs"/>
              </a:rPr>
              <a:t> </a:t>
            </a:r>
            <a:r>
              <a:rPr lang="es-ES" sz="1200" kern="1200" noProof="0" dirty="0" err="1">
                <a:solidFill>
                  <a:schemeClr val="tx1"/>
                </a:solidFill>
                <a:effectLst/>
                <a:latin typeface="Arial" charset="0"/>
                <a:ea typeface="+mn-ea"/>
                <a:cs typeface="+mn-cs"/>
              </a:rPr>
              <a:t>Dodin</a:t>
            </a:r>
            <a:r>
              <a:rPr lang="es-ES" sz="1200" kern="1200" noProof="0" dirty="0">
                <a:solidFill>
                  <a:schemeClr val="tx1"/>
                </a:solidFill>
                <a:effectLst/>
                <a:latin typeface="Arial" charset="0"/>
                <a:ea typeface="+mn-ea"/>
                <a:cs typeface="+mn-cs"/>
              </a:rPr>
              <a:t>, CM.</a:t>
            </a:r>
          </a:p>
          <a:p>
            <a:endParaRPr lang="es-ES" sz="1200" kern="1200" noProof="0" dirty="0">
              <a:solidFill>
                <a:schemeClr val="tx1"/>
              </a:solidFill>
              <a:effectLst/>
              <a:latin typeface="Arial" charset="0"/>
              <a:ea typeface="+mn-ea"/>
              <a:cs typeface="+mn-cs"/>
            </a:endParaRPr>
          </a:p>
          <a:p>
            <a:endParaRPr lang="es-ES" sz="1200" b="1" kern="1200" noProof="0" dirty="0">
              <a:solidFill>
                <a:schemeClr val="tx1"/>
              </a:solidFill>
              <a:effectLst/>
              <a:latin typeface="Arial" charset="0"/>
              <a:ea typeface="+mn-ea"/>
              <a:cs typeface="+mn-cs"/>
            </a:endParaRPr>
          </a:p>
          <a:p>
            <a:r>
              <a:rPr lang="es-ES" sz="1200" b="1" kern="1200" noProof="0" dirty="0">
                <a:solidFill>
                  <a:schemeClr val="tx1"/>
                </a:solidFill>
                <a:effectLst/>
                <a:latin typeface="Arial" charset="0"/>
                <a:ea typeface="+mn-ea"/>
                <a:cs typeface="+mn-cs"/>
              </a:rPr>
              <a:t>Santa Luisa de </a:t>
            </a:r>
            <a:r>
              <a:rPr lang="es-ES" sz="1200" b="1" kern="1200" noProof="0" dirty="0" err="1">
                <a:solidFill>
                  <a:schemeClr val="tx1"/>
                </a:solidFill>
                <a:effectLst/>
                <a:latin typeface="Arial" charset="0"/>
                <a:ea typeface="+mn-ea"/>
                <a:cs typeface="+mn-cs"/>
              </a:rPr>
              <a:t>Marillac</a:t>
            </a:r>
            <a:r>
              <a:rPr lang="es-ES" sz="1200" b="1" kern="1200" noProof="0" dirty="0">
                <a:solidFill>
                  <a:schemeClr val="tx1"/>
                </a:solidFill>
                <a:effectLst/>
                <a:latin typeface="Arial" charset="0"/>
                <a:ea typeface="+mn-ea"/>
                <a:cs typeface="+mn-cs"/>
              </a:rPr>
              <a:t>:</a:t>
            </a:r>
          </a:p>
          <a:p>
            <a:pPr lvl="1"/>
            <a:r>
              <a:rPr lang="es-ES" sz="1200" u="sng" kern="1200" noProof="0" dirty="0">
                <a:solidFill>
                  <a:schemeClr val="tx1"/>
                </a:solidFill>
                <a:effectLst/>
                <a:latin typeface="Arial" charset="0"/>
                <a:ea typeface="+mn-ea"/>
                <a:cs typeface="+mn-cs"/>
              </a:rPr>
              <a:t>Orando con </a:t>
            </a:r>
            <a:r>
              <a:rPr lang="es-ES" sz="1200" u="sng" kern="1200" noProof="0" dirty="0" err="1">
                <a:solidFill>
                  <a:schemeClr val="tx1"/>
                </a:solidFill>
                <a:effectLst/>
                <a:latin typeface="Arial" charset="0"/>
                <a:ea typeface="+mn-ea"/>
                <a:cs typeface="+mn-cs"/>
              </a:rPr>
              <a:t>Louise</a:t>
            </a:r>
            <a:r>
              <a:rPr lang="es-ES" sz="1200" u="sng" kern="1200" noProof="0" dirty="0">
                <a:solidFill>
                  <a:schemeClr val="tx1"/>
                </a:solidFill>
                <a:effectLst/>
                <a:latin typeface="Arial" charset="0"/>
                <a:ea typeface="+mn-ea"/>
                <a:cs typeface="+mn-cs"/>
              </a:rPr>
              <a:t> de </a:t>
            </a:r>
            <a:r>
              <a:rPr lang="es-ES" sz="1200" u="sng" kern="1200" noProof="0" dirty="0" err="1">
                <a:solidFill>
                  <a:schemeClr val="tx1"/>
                </a:solidFill>
                <a:effectLst/>
                <a:latin typeface="Arial" charset="0"/>
                <a:ea typeface="+mn-ea"/>
                <a:cs typeface="+mn-cs"/>
              </a:rPr>
              <a:t>Marillac</a:t>
            </a:r>
            <a:r>
              <a:rPr lang="es-ES" sz="1200" kern="1200" noProof="0" dirty="0">
                <a:solidFill>
                  <a:schemeClr val="tx1"/>
                </a:solidFill>
                <a:effectLst/>
                <a:latin typeface="Arial" charset="0"/>
                <a:ea typeface="+mn-ea"/>
                <a:cs typeface="+mn-cs"/>
              </a:rPr>
              <a:t>, por Audrey Gibson, DC y </a:t>
            </a:r>
            <a:r>
              <a:rPr lang="es-ES" sz="1200" kern="1200" noProof="0" dirty="0" err="1">
                <a:solidFill>
                  <a:schemeClr val="tx1"/>
                </a:solidFill>
                <a:effectLst/>
                <a:latin typeface="Arial" charset="0"/>
                <a:ea typeface="+mn-ea"/>
                <a:cs typeface="+mn-cs"/>
              </a:rPr>
              <a:t>Kieran</a:t>
            </a:r>
            <a:r>
              <a:rPr lang="es-ES" sz="1200" kern="1200" noProof="0" dirty="0">
                <a:solidFill>
                  <a:schemeClr val="tx1"/>
                </a:solidFill>
                <a:effectLst/>
                <a:latin typeface="Arial" charset="0"/>
                <a:ea typeface="+mn-ea"/>
                <a:cs typeface="+mn-cs"/>
              </a:rPr>
              <a:t> </a:t>
            </a:r>
            <a:r>
              <a:rPr lang="es-ES" sz="1200" kern="1200" noProof="0" dirty="0" err="1">
                <a:solidFill>
                  <a:schemeClr val="tx1"/>
                </a:solidFill>
                <a:effectLst/>
                <a:latin typeface="Arial" charset="0"/>
                <a:ea typeface="+mn-ea"/>
                <a:cs typeface="+mn-cs"/>
              </a:rPr>
              <a:t>Kneaves</a:t>
            </a:r>
            <a:r>
              <a:rPr lang="es-ES" sz="1200" kern="1200" noProof="0" dirty="0">
                <a:solidFill>
                  <a:schemeClr val="tx1"/>
                </a:solidFill>
                <a:effectLst/>
                <a:latin typeface="Arial" charset="0"/>
                <a:ea typeface="+mn-ea"/>
                <a:cs typeface="+mn-cs"/>
              </a:rPr>
              <a:t>, DC.</a:t>
            </a:r>
          </a:p>
          <a:p>
            <a:pPr lvl="1"/>
            <a:r>
              <a:rPr lang="es-ES" sz="1200" u="sng" kern="1200" noProof="0" dirty="0" err="1">
                <a:solidFill>
                  <a:schemeClr val="tx1"/>
                </a:solidFill>
                <a:effectLst/>
                <a:latin typeface="Arial" charset="0"/>
                <a:ea typeface="+mn-ea"/>
                <a:cs typeface="+mn-cs"/>
              </a:rPr>
              <a:t>Louise</a:t>
            </a:r>
            <a:r>
              <a:rPr lang="es-ES" sz="1200" u="sng" kern="1200" noProof="0" dirty="0">
                <a:solidFill>
                  <a:schemeClr val="tx1"/>
                </a:solidFill>
                <a:effectLst/>
                <a:latin typeface="Arial" charset="0"/>
                <a:ea typeface="+mn-ea"/>
                <a:cs typeface="+mn-cs"/>
              </a:rPr>
              <a:t> de </a:t>
            </a:r>
            <a:r>
              <a:rPr lang="es-ES" sz="1200" u="sng" kern="1200" noProof="0" dirty="0" err="1">
                <a:solidFill>
                  <a:schemeClr val="tx1"/>
                </a:solidFill>
                <a:effectLst/>
                <a:latin typeface="Arial" charset="0"/>
                <a:ea typeface="+mn-ea"/>
                <a:cs typeface="+mn-cs"/>
              </a:rPr>
              <a:t>Marillac</a:t>
            </a:r>
            <a:r>
              <a:rPr lang="es-ES" sz="1200" u="sng" kern="1200" noProof="0" dirty="0">
                <a:solidFill>
                  <a:schemeClr val="tx1"/>
                </a:solidFill>
                <a:effectLst/>
                <a:latin typeface="Arial" charset="0"/>
                <a:ea typeface="+mn-ea"/>
                <a:cs typeface="+mn-cs"/>
              </a:rPr>
              <a:t>: Aspecto Social de su Trabajo</a:t>
            </a:r>
            <a:r>
              <a:rPr lang="es-ES" sz="1200" kern="1200" noProof="0" dirty="0">
                <a:solidFill>
                  <a:schemeClr val="tx1"/>
                </a:solidFill>
                <a:effectLst/>
                <a:latin typeface="Arial" charset="0"/>
                <a:ea typeface="+mn-ea"/>
                <a:cs typeface="+mn-cs"/>
              </a:rPr>
              <a:t>, por Margaret </a:t>
            </a:r>
            <a:r>
              <a:rPr lang="es-ES" sz="1200" kern="1200" noProof="0" dirty="0" err="1">
                <a:solidFill>
                  <a:schemeClr val="tx1"/>
                </a:solidFill>
                <a:effectLst/>
                <a:latin typeface="Arial" charset="0"/>
                <a:ea typeface="+mn-ea"/>
                <a:cs typeface="+mn-cs"/>
              </a:rPr>
              <a:t>Flinton</a:t>
            </a:r>
            <a:r>
              <a:rPr lang="es-ES" sz="1200" kern="1200" noProof="0" dirty="0">
                <a:solidFill>
                  <a:schemeClr val="tx1"/>
                </a:solidFill>
                <a:effectLst/>
                <a:latin typeface="Arial" charset="0"/>
                <a:ea typeface="+mn-ea"/>
                <a:cs typeface="+mn-cs"/>
              </a:rPr>
              <a:t>, DC.</a:t>
            </a:r>
          </a:p>
          <a:p>
            <a:pPr lvl="1"/>
            <a:r>
              <a:rPr lang="es-ES" sz="1200" u="sng" kern="1200" noProof="0" dirty="0" err="1">
                <a:solidFill>
                  <a:schemeClr val="tx1"/>
                </a:solidFill>
                <a:effectLst/>
                <a:latin typeface="Arial" charset="0"/>
                <a:ea typeface="+mn-ea"/>
                <a:cs typeface="+mn-cs"/>
              </a:rPr>
              <a:t>Louise</a:t>
            </a:r>
            <a:r>
              <a:rPr lang="es-ES" sz="1200" u="sng" kern="1200" noProof="0" dirty="0">
                <a:solidFill>
                  <a:schemeClr val="tx1"/>
                </a:solidFill>
                <a:effectLst/>
                <a:latin typeface="Arial" charset="0"/>
                <a:ea typeface="+mn-ea"/>
                <a:cs typeface="+mn-cs"/>
              </a:rPr>
              <a:t> de </a:t>
            </a:r>
            <a:r>
              <a:rPr lang="es-ES" sz="1200" u="sng" kern="1200" noProof="0" dirty="0" err="1">
                <a:solidFill>
                  <a:schemeClr val="tx1"/>
                </a:solidFill>
                <a:effectLst/>
                <a:latin typeface="Arial" charset="0"/>
                <a:ea typeface="+mn-ea"/>
                <a:cs typeface="+mn-cs"/>
              </a:rPr>
              <a:t>Marillac</a:t>
            </a:r>
            <a:r>
              <a:rPr lang="es-ES" sz="1200" u="sng" kern="1200" noProof="0" dirty="0">
                <a:solidFill>
                  <a:schemeClr val="tx1"/>
                </a:solidFill>
                <a:effectLst/>
                <a:latin typeface="Arial" charset="0"/>
                <a:ea typeface="+mn-ea"/>
                <a:cs typeface="+mn-cs"/>
              </a:rPr>
              <a:t>: Una luz en la Oscuridad</a:t>
            </a:r>
            <a:r>
              <a:rPr lang="es-ES" sz="1200" kern="1200" noProof="0" dirty="0">
                <a:solidFill>
                  <a:schemeClr val="tx1"/>
                </a:solidFill>
                <a:effectLst/>
                <a:latin typeface="Arial" charset="0"/>
                <a:ea typeface="+mn-ea"/>
                <a:cs typeface="+mn-cs"/>
              </a:rPr>
              <a:t>, por </a:t>
            </a:r>
            <a:r>
              <a:rPr lang="es-ES" sz="1200" kern="1200" noProof="0" dirty="0" err="1">
                <a:solidFill>
                  <a:schemeClr val="tx1"/>
                </a:solidFill>
                <a:effectLst/>
                <a:latin typeface="Arial" charset="0"/>
                <a:ea typeface="+mn-ea"/>
                <a:cs typeface="+mn-cs"/>
              </a:rPr>
              <a:t>Kathryn</a:t>
            </a:r>
            <a:r>
              <a:rPr lang="es-ES" sz="1200" kern="1200" noProof="0" dirty="0">
                <a:solidFill>
                  <a:schemeClr val="tx1"/>
                </a:solidFill>
                <a:effectLst/>
                <a:latin typeface="Arial" charset="0"/>
                <a:ea typeface="+mn-ea"/>
                <a:cs typeface="+mn-cs"/>
              </a:rPr>
              <a:t> </a:t>
            </a:r>
            <a:r>
              <a:rPr lang="es-ES" sz="1200" kern="1200" noProof="0" dirty="0" err="1">
                <a:solidFill>
                  <a:schemeClr val="tx1"/>
                </a:solidFill>
                <a:effectLst/>
                <a:latin typeface="Arial" charset="0"/>
                <a:ea typeface="+mn-ea"/>
                <a:cs typeface="+mn-cs"/>
              </a:rPr>
              <a:t>LaFleur</a:t>
            </a:r>
            <a:r>
              <a:rPr lang="es-ES" sz="1200" kern="1200" noProof="0" dirty="0">
                <a:solidFill>
                  <a:schemeClr val="tx1"/>
                </a:solidFill>
                <a:effectLst/>
                <a:latin typeface="Arial" charset="0"/>
                <a:ea typeface="+mn-ea"/>
                <a:cs typeface="+mn-cs"/>
              </a:rPr>
              <a:t>, SP.</a:t>
            </a:r>
          </a:p>
          <a:p>
            <a:endParaRPr lang="es-ES" sz="1200" kern="1200" noProof="0" dirty="0">
              <a:solidFill>
                <a:schemeClr val="tx1"/>
              </a:solidFill>
              <a:effectLst/>
              <a:latin typeface="Arial" charset="0"/>
              <a:ea typeface="+mn-ea"/>
              <a:cs typeface="+mn-cs"/>
            </a:endParaRPr>
          </a:p>
          <a:p>
            <a:endParaRPr lang="es-ES" sz="1200" kern="1200" noProof="0" dirty="0">
              <a:solidFill>
                <a:schemeClr val="tx1"/>
              </a:solidFill>
              <a:effectLst/>
              <a:latin typeface="Arial" charset="0"/>
              <a:ea typeface="+mn-ea"/>
              <a:cs typeface="+mn-cs"/>
            </a:endParaRPr>
          </a:p>
          <a:p>
            <a:r>
              <a:rPr lang="es-ES" sz="1200" b="1" kern="1200" noProof="0" dirty="0">
                <a:solidFill>
                  <a:schemeClr val="tx1"/>
                </a:solidFill>
                <a:effectLst/>
                <a:latin typeface="Arial" charset="0"/>
                <a:ea typeface="+mn-ea"/>
                <a:cs typeface="+mn-cs"/>
              </a:rPr>
              <a:t>Beata Rosalía </a:t>
            </a:r>
            <a:r>
              <a:rPr lang="es-ES" sz="1200" b="1" kern="1200" noProof="0" dirty="0" err="1">
                <a:solidFill>
                  <a:schemeClr val="tx1"/>
                </a:solidFill>
                <a:effectLst/>
                <a:latin typeface="Arial" charset="0"/>
                <a:ea typeface="+mn-ea"/>
                <a:cs typeface="+mn-cs"/>
              </a:rPr>
              <a:t>Rendu</a:t>
            </a:r>
            <a:r>
              <a:rPr lang="es-ES" sz="1200" b="1" kern="1200" noProof="0" dirty="0">
                <a:solidFill>
                  <a:schemeClr val="tx1"/>
                </a:solidFill>
                <a:effectLst/>
                <a:latin typeface="Arial" charset="0"/>
                <a:ea typeface="+mn-ea"/>
                <a:cs typeface="+mn-cs"/>
              </a:rPr>
              <a:t>:</a:t>
            </a:r>
          </a:p>
          <a:p>
            <a:pPr lvl="1"/>
            <a:r>
              <a:rPr lang="es-ES" sz="1200" u="sng" kern="1200" noProof="0" dirty="0">
                <a:solidFill>
                  <a:schemeClr val="tx1"/>
                </a:solidFill>
                <a:effectLst/>
                <a:latin typeface="Arial" charset="0"/>
                <a:ea typeface="+mn-ea"/>
                <a:cs typeface="+mn-cs"/>
              </a:rPr>
              <a:t>Sor </a:t>
            </a:r>
            <a:r>
              <a:rPr lang="es-ES" sz="1200" u="sng" kern="1200" noProof="0" dirty="0" err="1">
                <a:solidFill>
                  <a:schemeClr val="tx1"/>
                </a:solidFill>
                <a:effectLst/>
                <a:latin typeface="Arial" charset="0"/>
                <a:ea typeface="+mn-ea"/>
                <a:cs typeface="+mn-cs"/>
              </a:rPr>
              <a:t>Rosalie</a:t>
            </a:r>
            <a:r>
              <a:rPr lang="es-ES" sz="1200" u="sng" kern="1200" noProof="0" dirty="0">
                <a:solidFill>
                  <a:schemeClr val="tx1"/>
                </a:solidFill>
                <a:effectLst/>
                <a:latin typeface="Arial" charset="0"/>
                <a:ea typeface="+mn-ea"/>
                <a:cs typeface="+mn-cs"/>
              </a:rPr>
              <a:t> </a:t>
            </a:r>
            <a:r>
              <a:rPr lang="es-ES" sz="1200" u="sng" kern="1200" noProof="0" dirty="0" err="1">
                <a:solidFill>
                  <a:schemeClr val="tx1"/>
                </a:solidFill>
                <a:effectLst/>
                <a:latin typeface="Arial" charset="0"/>
                <a:ea typeface="+mn-ea"/>
                <a:cs typeface="+mn-cs"/>
              </a:rPr>
              <a:t>Rendu</a:t>
            </a:r>
            <a:r>
              <a:rPr lang="es-ES" sz="1200" u="sng" kern="1200" noProof="0" dirty="0">
                <a:solidFill>
                  <a:schemeClr val="tx1"/>
                </a:solidFill>
                <a:effectLst/>
                <a:latin typeface="Arial" charset="0"/>
                <a:ea typeface="+mn-ea"/>
                <a:cs typeface="+mn-cs"/>
              </a:rPr>
              <a:t>: Una Hija de la Caridad que arde en el Amor a los Pobres </a:t>
            </a:r>
            <a:r>
              <a:rPr lang="es-ES" sz="1200" u="none" kern="1200" noProof="0" dirty="0">
                <a:solidFill>
                  <a:schemeClr val="tx1"/>
                </a:solidFill>
                <a:effectLst/>
                <a:latin typeface="Arial" charset="0"/>
                <a:ea typeface="+mn-ea"/>
                <a:cs typeface="+mn-cs"/>
              </a:rPr>
              <a:t>por </a:t>
            </a:r>
            <a:r>
              <a:rPr lang="es-ES" sz="1200" u="none" kern="1200" noProof="0" dirty="0" err="1">
                <a:solidFill>
                  <a:schemeClr val="tx1"/>
                </a:solidFill>
                <a:effectLst/>
                <a:latin typeface="Arial" charset="0"/>
                <a:ea typeface="+mn-ea"/>
                <a:cs typeface="+mn-cs"/>
              </a:rPr>
              <a:t>Louise</a:t>
            </a:r>
            <a:r>
              <a:rPr lang="es-ES" sz="1200" u="none" kern="1200" noProof="0" dirty="0">
                <a:solidFill>
                  <a:schemeClr val="tx1"/>
                </a:solidFill>
                <a:effectLst/>
                <a:latin typeface="Arial" charset="0"/>
                <a:ea typeface="+mn-ea"/>
                <a:cs typeface="+mn-cs"/>
              </a:rPr>
              <a:t> Sullivan, D.C.</a:t>
            </a:r>
          </a:p>
          <a:p>
            <a:pPr lvl="1"/>
            <a:endParaRPr lang="es-ES" sz="1200" kern="1200" noProof="0" dirty="0">
              <a:solidFill>
                <a:schemeClr val="tx1"/>
              </a:solidFill>
              <a:effectLst/>
              <a:latin typeface="Arial" charset="0"/>
              <a:ea typeface="+mn-ea"/>
              <a:cs typeface="+mn-cs"/>
            </a:endParaRPr>
          </a:p>
          <a:p>
            <a:pPr lvl="1"/>
            <a:endParaRPr lang="es-ES" sz="1200" kern="1200" noProof="0" dirty="0">
              <a:solidFill>
                <a:schemeClr val="tx1"/>
              </a:solidFill>
              <a:effectLst/>
              <a:latin typeface="Arial" charset="0"/>
              <a:ea typeface="+mn-ea"/>
              <a:cs typeface="+mn-cs"/>
            </a:endParaRPr>
          </a:p>
          <a:p>
            <a:pPr lvl="0"/>
            <a:r>
              <a:rPr lang="es-ES" sz="1200" b="1" kern="1200" noProof="0" dirty="0">
                <a:solidFill>
                  <a:schemeClr val="tx1"/>
                </a:solidFill>
                <a:effectLst/>
                <a:latin typeface="Arial" charset="0"/>
                <a:ea typeface="+mn-ea"/>
                <a:cs typeface="+mn-cs"/>
              </a:rPr>
              <a:t>Beato Federico </a:t>
            </a:r>
            <a:r>
              <a:rPr lang="es-ES" sz="1200" b="1" kern="1200" noProof="0" dirty="0" err="1">
                <a:solidFill>
                  <a:schemeClr val="tx1"/>
                </a:solidFill>
                <a:effectLst/>
                <a:latin typeface="Arial" charset="0"/>
                <a:ea typeface="+mn-ea"/>
                <a:cs typeface="+mn-cs"/>
              </a:rPr>
              <a:t>Ozanam</a:t>
            </a:r>
            <a:r>
              <a:rPr lang="es-ES" sz="1200" b="1" kern="1200" noProof="0" dirty="0">
                <a:solidFill>
                  <a:schemeClr val="tx1"/>
                </a:solidFill>
                <a:effectLst/>
                <a:latin typeface="Arial" charset="0"/>
                <a:ea typeface="+mn-ea"/>
                <a:cs typeface="+mn-cs"/>
              </a:rPr>
              <a:t>:</a:t>
            </a:r>
          </a:p>
          <a:p>
            <a:pPr lvl="1"/>
            <a:r>
              <a:rPr lang="es-ES" sz="1200" b="0" u="sng" kern="1200" noProof="0" dirty="0" err="1">
                <a:solidFill>
                  <a:schemeClr val="tx1"/>
                </a:solidFill>
                <a:effectLst/>
                <a:latin typeface="Arial" charset="0"/>
                <a:ea typeface="+mn-ea"/>
                <a:cs typeface="+mn-cs"/>
              </a:rPr>
              <a:t>Ozanam</a:t>
            </a:r>
            <a:r>
              <a:rPr lang="es-ES" sz="1200" kern="1200" noProof="0" dirty="0">
                <a:solidFill>
                  <a:schemeClr val="tx1"/>
                </a:solidFill>
                <a:effectLst/>
                <a:latin typeface="Arial" charset="0"/>
                <a:ea typeface="+mn-ea"/>
                <a:cs typeface="+mn-cs"/>
              </a:rPr>
              <a:t>, de </a:t>
            </a:r>
            <a:r>
              <a:rPr lang="es-ES" sz="1200" kern="1200" noProof="0" dirty="0" err="1">
                <a:solidFill>
                  <a:schemeClr val="tx1"/>
                </a:solidFill>
                <a:effectLst/>
                <a:latin typeface="Arial" charset="0"/>
                <a:ea typeface="+mn-ea"/>
                <a:cs typeface="+mn-cs"/>
              </a:rPr>
              <a:t>Madeline</a:t>
            </a:r>
            <a:r>
              <a:rPr lang="es-ES" sz="1200" kern="1200" noProof="0" dirty="0">
                <a:solidFill>
                  <a:schemeClr val="tx1"/>
                </a:solidFill>
                <a:effectLst/>
                <a:latin typeface="Arial" charset="0"/>
                <a:ea typeface="+mn-ea"/>
                <a:cs typeface="+mn-cs"/>
              </a:rPr>
              <a:t> des </a:t>
            </a:r>
            <a:r>
              <a:rPr lang="es-ES" sz="1200" kern="1200" noProof="0" dirty="0" err="1">
                <a:solidFill>
                  <a:schemeClr val="tx1"/>
                </a:solidFill>
                <a:effectLst/>
                <a:latin typeface="Arial" charset="0"/>
                <a:ea typeface="+mn-ea"/>
                <a:cs typeface="+mn-cs"/>
              </a:rPr>
              <a:t>Rivieres</a:t>
            </a:r>
            <a:endParaRPr lang="es-ES" sz="1200" kern="1200" noProof="0" dirty="0">
              <a:solidFill>
                <a:schemeClr val="tx1"/>
              </a:solidFill>
              <a:effectLst/>
              <a:latin typeface="Arial" charset="0"/>
              <a:ea typeface="+mn-ea"/>
              <a:cs typeface="+mn-cs"/>
            </a:endParaRPr>
          </a:p>
          <a:p>
            <a:endParaRPr lang="es-ES" sz="1200" kern="1200" noProof="0" dirty="0">
              <a:solidFill>
                <a:schemeClr val="tx1"/>
              </a:solidFill>
              <a:effectLst/>
              <a:latin typeface="Arial" charset="0"/>
              <a:ea typeface="+mn-ea"/>
              <a:cs typeface="+mn-cs"/>
            </a:endParaRPr>
          </a:p>
          <a:p>
            <a:pPr lvl="1"/>
            <a:r>
              <a:rPr lang="es-ES" sz="1200" u="sng" kern="1200" noProof="0" dirty="0" err="1">
                <a:solidFill>
                  <a:schemeClr val="tx1"/>
                </a:solidFill>
                <a:effectLst/>
                <a:latin typeface="Arial" charset="0"/>
                <a:ea typeface="+mn-ea"/>
                <a:cs typeface="+mn-cs"/>
              </a:rPr>
              <a:t>Frederic</a:t>
            </a:r>
            <a:r>
              <a:rPr lang="es-ES" sz="1200" u="sng" kern="1200" noProof="0" dirty="0">
                <a:solidFill>
                  <a:schemeClr val="tx1"/>
                </a:solidFill>
                <a:effectLst/>
                <a:latin typeface="Arial" charset="0"/>
                <a:ea typeface="+mn-ea"/>
                <a:cs typeface="+mn-cs"/>
              </a:rPr>
              <a:t> </a:t>
            </a:r>
            <a:r>
              <a:rPr lang="es-ES" sz="1200" u="sng" kern="1200" noProof="0" dirty="0" err="1">
                <a:solidFill>
                  <a:schemeClr val="tx1"/>
                </a:solidFill>
                <a:effectLst/>
                <a:latin typeface="Arial" charset="0"/>
                <a:ea typeface="+mn-ea"/>
                <a:cs typeface="+mn-cs"/>
              </a:rPr>
              <a:t>Ozanam</a:t>
            </a:r>
            <a:r>
              <a:rPr lang="es-ES" sz="1200" u="sng" kern="1200" noProof="0" dirty="0">
                <a:solidFill>
                  <a:schemeClr val="tx1"/>
                </a:solidFill>
                <a:effectLst/>
                <a:latin typeface="Arial" charset="0"/>
                <a:ea typeface="+mn-ea"/>
                <a:cs typeface="+mn-cs"/>
              </a:rPr>
              <a:t>, </a:t>
            </a:r>
            <a:r>
              <a:rPr lang="es-ES" sz="1200" kern="1200" noProof="0" dirty="0">
                <a:solidFill>
                  <a:schemeClr val="tx1"/>
                </a:solidFill>
                <a:effectLst/>
                <a:latin typeface="Arial" charset="0"/>
                <a:ea typeface="+mn-ea"/>
                <a:cs typeface="+mn-cs"/>
              </a:rPr>
              <a:t>de Mary Ann </a:t>
            </a:r>
            <a:r>
              <a:rPr lang="es-ES" sz="1200" kern="1200" noProof="0" dirty="0" err="1">
                <a:solidFill>
                  <a:schemeClr val="tx1"/>
                </a:solidFill>
                <a:effectLst/>
                <a:latin typeface="Arial" charset="0"/>
                <a:ea typeface="+mn-ea"/>
                <a:cs typeface="+mn-cs"/>
              </a:rPr>
              <a:t>Garvey</a:t>
            </a:r>
            <a:r>
              <a:rPr lang="es-ES" sz="1200" kern="1200" noProof="0" dirty="0">
                <a:solidFill>
                  <a:schemeClr val="tx1"/>
                </a:solidFill>
                <a:effectLst/>
                <a:latin typeface="Arial" charset="0"/>
                <a:ea typeface="+mn-ea"/>
                <a:cs typeface="+mn-cs"/>
              </a:rPr>
              <a:t> </a:t>
            </a:r>
            <a:r>
              <a:rPr lang="es-ES" sz="1200" kern="1200" noProof="0" dirty="0" err="1">
                <a:solidFill>
                  <a:schemeClr val="tx1"/>
                </a:solidFill>
                <a:effectLst/>
                <a:latin typeface="Arial" charset="0"/>
                <a:ea typeface="+mn-ea"/>
                <a:cs typeface="+mn-cs"/>
              </a:rPr>
              <a:t>Hess</a:t>
            </a:r>
            <a:endParaRPr lang="es-ES" sz="1200" kern="1200" noProof="0" dirty="0">
              <a:solidFill>
                <a:schemeClr val="tx1"/>
              </a:solidFill>
              <a:effectLst/>
              <a:latin typeface="Arial" charset="0"/>
              <a:ea typeface="+mn-ea"/>
              <a:cs typeface="+mn-cs"/>
            </a:endParaRPr>
          </a:p>
          <a:p>
            <a:pPr lvl="1"/>
            <a:endParaRPr lang="es-ES" sz="1200"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Orando con </a:t>
            </a:r>
            <a:r>
              <a:rPr lang="es-ES" sz="1200" u="sng" kern="1200" noProof="0" dirty="0" err="1">
                <a:solidFill>
                  <a:schemeClr val="tx1"/>
                </a:solidFill>
                <a:effectLst/>
                <a:latin typeface="Arial" charset="0"/>
                <a:ea typeface="+mn-ea"/>
                <a:cs typeface="+mn-cs"/>
              </a:rPr>
              <a:t>Frédéric</a:t>
            </a:r>
            <a:r>
              <a:rPr lang="es-ES" sz="1200" u="sng" kern="1200" noProof="0" dirty="0">
                <a:solidFill>
                  <a:schemeClr val="tx1"/>
                </a:solidFill>
                <a:effectLst/>
                <a:latin typeface="Arial" charset="0"/>
                <a:ea typeface="+mn-ea"/>
                <a:cs typeface="+mn-cs"/>
              </a:rPr>
              <a:t> </a:t>
            </a:r>
            <a:r>
              <a:rPr lang="es-ES" sz="1200" u="sng" kern="1200" noProof="0" dirty="0" err="1">
                <a:solidFill>
                  <a:schemeClr val="tx1"/>
                </a:solidFill>
                <a:effectLst/>
                <a:latin typeface="Arial" charset="0"/>
                <a:ea typeface="+mn-ea"/>
                <a:cs typeface="+mn-cs"/>
              </a:rPr>
              <a:t>Ozanam</a:t>
            </a:r>
            <a:r>
              <a:rPr lang="es-ES" sz="1200" kern="1200" noProof="0" dirty="0">
                <a:solidFill>
                  <a:schemeClr val="tx1"/>
                </a:solidFill>
                <a:effectLst/>
                <a:latin typeface="Arial" charset="0"/>
                <a:ea typeface="+mn-ea"/>
                <a:cs typeface="+mn-cs"/>
              </a:rPr>
              <a:t> por Ronald </a:t>
            </a:r>
            <a:r>
              <a:rPr lang="es-ES" sz="1200" kern="1200" noProof="0" dirty="0" err="1">
                <a:solidFill>
                  <a:schemeClr val="tx1"/>
                </a:solidFill>
                <a:effectLst/>
                <a:latin typeface="Arial" charset="0"/>
                <a:ea typeface="+mn-ea"/>
                <a:cs typeface="+mn-cs"/>
              </a:rPr>
              <a:t>Ramson</a:t>
            </a:r>
            <a:r>
              <a:rPr lang="es-ES" sz="1200" kern="1200" noProof="0" dirty="0">
                <a:solidFill>
                  <a:schemeClr val="tx1"/>
                </a:solidFill>
                <a:effectLst/>
                <a:latin typeface="Arial" charset="0"/>
                <a:ea typeface="+mn-ea"/>
                <a:cs typeface="+mn-cs"/>
              </a:rPr>
              <a:t>, CM</a:t>
            </a:r>
          </a:p>
          <a:p>
            <a:endParaRPr lang="es-ES" sz="1200" kern="1200" noProof="0" dirty="0">
              <a:solidFill>
                <a:schemeClr val="tx1"/>
              </a:solidFill>
              <a:effectLst/>
              <a:latin typeface="Arial" charset="0"/>
              <a:ea typeface="+mn-ea"/>
              <a:cs typeface="+mn-cs"/>
            </a:endParaRPr>
          </a:p>
          <a:p>
            <a:endParaRPr lang="es-ES" sz="1200" kern="1200" noProof="0" dirty="0">
              <a:solidFill>
                <a:schemeClr val="tx1"/>
              </a:solidFill>
              <a:effectLst/>
              <a:latin typeface="Arial" charset="0"/>
              <a:ea typeface="+mn-ea"/>
              <a:cs typeface="+mn-cs"/>
            </a:endParaRPr>
          </a:p>
          <a:p>
            <a:r>
              <a:rPr lang="es-ES" sz="1200" b="1" kern="1200" noProof="0" dirty="0">
                <a:solidFill>
                  <a:schemeClr val="tx1"/>
                </a:solidFill>
                <a:effectLst/>
                <a:latin typeface="Arial" charset="0"/>
                <a:ea typeface="+mn-ea"/>
                <a:cs typeface="+mn-cs"/>
              </a:rPr>
              <a:t>Espiritualidad Vicentina:</a:t>
            </a:r>
          </a:p>
          <a:p>
            <a:pPr lvl="1"/>
            <a:r>
              <a:rPr lang="es-ES" sz="1200" u="sng" kern="1200" noProof="0" dirty="0">
                <a:solidFill>
                  <a:schemeClr val="tx1"/>
                </a:solidFill>
                <a:effectLst/>
                <a:latin typeface="Arial" charset="0"/>
                <a:ea typeface="+mn-ea"/>
                <a:cs typeface="+mn-cs"/>
              </a:rPr>
              <a:t>Serie Clásicos de la Espiritualidad del</a:t>
            </a:r>
            <a:r>
              <a:rPr lang="es-ES" sz="1200" u="sng" kern="1200" baseline="0" noProof="0" dirty="0">
                <a:solidFill>
                  <a:schemeClr val="tx1"/>
                </a:solidFill>
                <a:effectLst/>
                <a:latin typeface="Arial" charset="0"/>
                <a:ea typeface="+mn-ea"/>
                <a:cs typeface="+mn-cs"/>
              </a:rPr>
              <a:t> Oeste</a:t>
            </a:r>
            <a:r>
              <a:rPr lang="es-ES" sz="1200" u="sng" kern="1200" noProof="0" dirty="0">
                <a:solidFill>
                  <a:schemeClr val="tx1"/>
                </a:solidFill>
                <a:effectLst/>
                <a:latin typeface="Arial" charset="0"/>
                <a:ea typeface="+mn-ea"/>
                <a:cs typeface="+mn-cs"/>
              </a:rPr>
              <a:t>: </a:t>
            </a:r>
            <a:r>
              <a:rPr lang="es-ES" sz="1200" u="sng" kern="1200" noProof="0" dirty="0" err="1">
                <a:solidFill>
                  <a:schemeClr val="tx1"/>
                </a:solidFill>
                <a:effectLst/>
                <a:latin typeface="Arial" charset="0"/>
                <a:ea typeface="+mn-ea"/>
                <a:cs typeface="+mn-cs"/>
              </a:rPr>
              <a:t>Vincent</a:t>
            </a:r>
            <a:r>
              <a:rPr lang="es-ES" sz="1200" u="sng" kern="1200" noProof="0" dirty="0">
                <a:solidFill>
                  <a:schemeClr val="tx1"/>
                </a:solidFill>
                <a:effectLst/>
                <a:latin typeface="Arial" charset="0"/>
                <a:ea typeface="+mn-ea"/>
                <a:cs typeface="+mn-cs"/>
              </a:rPr>
              <a:t> de Paul y </a:t>
            </a:r>
            <a:r>
              <a:rPr lang="es-ES" sz="1200" u="sng" kern="1200" noProof="0" dirty="0" err="1">
                <a:solidFill>
                  <a:schemeClr val="tx1"/>
                </a:solidFill>
                <a:effectLst/>
                <a:latin typeface="Arial" charset="0"/>
                <a:ea typeface="+mn-ea"/>
                <a:cs typeface="+mn-cs"/>
              </a:rPr>
              <a:t>Louise</a:t>
            </a:r>
            <a:r>
              <a:rPr lang="es-ES" sz="1200" u="sng" kern="1200" noProof="0" dirty="0">
                <a:solidFill>
                  <a:schemeClr val="tx1"/>
                </a:solidFill>
                <a:effectLst/>
                <a:latin typeface="Arial" charset="0"/>
                <a:ea typeface="+mn-ea"/>
                <a:cs typeface="+mn-cs"/>
              </a:rPr>
              <a:t> de </a:t>
            </a:r>
            <a:r>
              <a:rPr lang="es-ES" sz="1200" u="sng" kern="1200" noProof="0" dirty="0" err="1">
                <a:solidFill>
                  <a:schemeClr val="tx1"/>
                </a:solidFill>
                <a:effectLst/>
                <a:latin typeface="Arial" charset="0"/>
                <a:ea typeface="+mn-ea"/>
                <a:cs typeface="+mn-cs"/>
              </a:rPr>
              <a:t>Marillac</a:t>
            </a:r>
            <a:endParaRPr lang="es-ES" sz="1200" u="sng" kern="1200" noProof="0" dirty="0">
              <a:solidFill>
                <a:schemeClr val="tx1"/>
              </a:solidFill>
              <a:effectLst/>
              <a:latin typeface="Arial" charset="0"/>
              <a:ea typeface="+mn-ea"/>
              <a:cs typeface="+mn-cs"/>
            </a:endParaRPr>
          </a:p>
          <a:p>
            <a:pPr lvl="1"/>
            <a:endParaRPr lang="es-ES" sz="1200"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Cosas Profundas</a:t>
            </a:r>
            <a:r>
              <a:rPr lang="es-ES" sz="1200" kern="1200" noProof="0" dirty="0">
                <a:solidFill>
                  <a:schemeClr val="tx1"/>
                </a:solidFill>
                <a:effectLst/>
                <a:latin typeface="Arial" charset="0"/>
                <a:ea typeface="+mn-ea"/>
                <a:cs typeface="+mn-cs"/>
              </a:rPr>
              <a:t>, por Richard </a:t>
            </a:r>
            <a:r>
              <a:rPr lang="es-ES" sz="1200" kern="1200" noProof="0" dirty="0" err="1">
                <a:solidFill>
                  <a:schemeClr val="tx1"/>
                </a:solidFill>
                <a:effectLst/>
                <a:latin typeface="Arial" charset="0"/>
                <a:ea typeface="+mn-ea"/>
                <a:cs typeface="+mn-cs"/>
              </a:rPr>
              <a:t>McCullen</a:t>
            </a:r>
            <a:r>
              <a:rPr lang="es-ES" sz="1200" kern="1200" noProof="0" dirty="0">
                <a:solidFill>
                  <a:schemeClr val="tx1"/>
                </a:solidFill>
                <a:effectLst/>
                <a:latin typeface="Arial" charset="0"/>
                <a:ea typeface="+mn-ea"/>
                <a:cs typeface="+mn-cs"/>
              </a:rPr>
              <a:t>, CM.</a:t>
            </a:r>
          </a:p>
          <a:p>
            <a:pPr lvl="1"/>
            <a:endParaRPr lang="es-ES" sz="1200" kern="1200" noProof="0" dirty="0">
              <a:solidFill>
                <a:schemeClr val="tx1"/>
              </a:solidFill>
              <a:effectLst/>
              <a:latin typeface="Arial" charset="0"/>
              <a:ea typeface="+mn-ea"/>
              <a:cs typeface="+mn-cs"/>
            </a:endParaRPr>
          </a:p>
          <a:p>
            <a:pPr lvl="1"/>
            <a:r>
              <a:rPr lang="es-ES" sz="1200" u="sng" kern="1200" noProof="0" dirty="0">
                <a:solidFill>
                  <a:schemeClr val="tx1"/>
                </a:solidFill>
                <a:effectLst/>
                <a:latin typeface="Arial" charset="0"/>
                <a:ea typeface="+mn-ea"/>
                <a:cs typeface="+mn-cs"/>
              </a:rPr>
              <a:t>Oye el Grito de los Pobres: Sobre la Espiritualidad de Vicente de Paúl</a:t>
            </a:r>
            <a:r>
              <a:rPr lang="es-ES" sz="1200" kern="1200" noProof="0" dirty="0">
                <a:solidFill>
                  <a:schemeClr val="tx1"/>
                </a:solidFill>
                <a:effectLst/>
                <a:latin typeface="Arial" charset="0"/>
                <a:ea typeface="+mn-ea"/>
                <a:cs typeface="+mn-cs"/>
              </a:rPr>
              <a:t>,</a:t>
            </a:r>
            <a:r>
              <a:rPr lang="es-ES" sz="1200" kern="1200" baseline="0" noProof="0" dirty="0">
                <a:solidFill>
                  <a:schemeClr val="tx1"/>
                </a:solidFill>
                <a:effectLst/>
                <a:latin typeface="Arial" charset="0"/>
                <a:ea typeface="+mn-ea"/>
                <a:cs typeface="+mn-cs"/>
              </a:rPr>
              <a:t> </a:t>
            </a:r>
            <a:r>
              <a:rPr lang="es-ES" sz="1200" kern="1200" noProof="0" dirty="0">
                <a:solidFill>
                  <a:schemeClr val="tx1"/>
                </a:solidFill>
                <a:effectLst/>
                <a:latin typeface="Arial" charset="0"/>
                <a:ea typeface="+mn-ea"/>
                <a:cs typeface="+mn-cs"/>
              </a:rPr>
              <a:t>por Robert </a:t>
            </a:r>
            <a:r>
              <a:rPr lang="es-ES" sz="1200" kern="1200" noProof="0" dirty="0" err="1">
                <a:solidFill>
                  <a:schemeClr val="tx1"/>
                </a:solidFill>
                <a:effectLst/>
                <a:latin typeface="Arial" charset="0"/>
                <a:ea typeface="+mn-ea"/>
                <a:cs typeface="+mn-cs"/>
              </a:rPr>
              <a:t>Maloney</a:t>
            </a:r>
            <a:r>
              <a:rPr lang="es-ES" sz="1200" kern="1200" noProof="0" dirty="0">
                <a:solidFill>
                  <a:schemeClr val="tx1"/>
                </a:solidFill>
                <a:effectLst/>
                <a:latin typeface="Arial" charset="0"/>
                <a:ea typeface="+mn-ea"/>
                <a:cs typeface="+mn-cs"/>
              </a:rPr>
              <a:t>, CM.</a:t>
            </a:r>
            <a:endParaRPr lang="es-ES" noProof="0"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234117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419" noProof="0"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272330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dirty="0"/>
              <a:t>Estos comités inspiran oportunidades de formación en todas las regiones. Su membresía consiste en líderes que reflexionan en toda la Sociedad.</a:t>
            </a:r>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193075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dirty="0"/>
              <a:t>Breve repaso</a:t>
            </a:r>
          </a:p>
        </p:txBody>
      </p:sp>
      <p:sp>
        <p:nvSpPr>
          <p:cNvPr id="4" name="Header Placeholder 3"/>
          <p:cNvSpPr>
            <a:spLocks noGrp="1"/>
          </p:cNvSpPr>
          <p:nvPr>
            <p:ph type="hdr" sz="quarter"/>
          </p:nvPr>
        </p:nvSpPr>
        <p:spPr/>
        <p:txBody>
          <a:bodyPr/>
          <a:lstStyle/>
          <a:p>
            <a:pPr>
              <a:defRPr/>
            </a:pPr>
            <a:endParaRPr lang="en-US" dirty="0">
              <a:solidFill>
                <a:prstClr val="black"/>
              </a:solidFill>
            </a:endParaRPr>
          </a:p>
        </p:txBody>
      </p:sp>
      <p:sp>
        <p:nvSpPr>
          <p:cNvPr id="5" name="Footer Placeholder 4"/>
          <p:cNvSpPr>
            <a:spLocks noGrp="1"/>
          </p:cNvSpPr>
          <p:nvPr>
            <p:ph type="ftr" sz="quarter" idx="4"/>
          </p:nvPr>
        </p:nvSpPr>
        <p:spPr/>
        <p:txBody>
          <a:bodyPr/>
          <a:lstStyle/>
          <a:p>
            <a:pPr>
              <a:defRPr/>
            </a:pPr>
            <a:r>
              <a:rPr lang="en-US" dirty="0">
                <a:solidFill>
                  <a:prstClr val="black"/>
                </a:solidFill>
              </a:rPr>
              <a:t>National Ozanam Orientation 2020</a:t>
            </a:r>
          </a:p>
        </p:txBody>
      </p:sp>
    </p:spTree>
    <p:extLst>
      <p:ext uri="{BB962C8B-B14F-4D97-AF65-F5344CB8AC3E}">
        <p14:creationId xmlns:p14="http://schemas.microsoft.com/office/powerpoint/2010/main" val="2424219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dirty="0"/>
              <a:t>Breve repaso</a:t>
            </a:r>
          </a:p>
        </p:txBody>
      </p:sp>
      <p:sp>
        <p:nvSpPr>
          <p:cNvPr id="4" name="Header Placeholder 3"/>
          <p:cNvSpPr>
            <a:spLocks noGrp="1"/>
          </p:cNvSpPr>
          <p:nvPr>
            <p:ph type="hdr" sz="quarter"/>
          </p:nvPr>
        </p:nvSpPr>
        <p:spPr/>
        <p:txBody>
          <a:bodyPr/>
          <a:lstStyle/>
          <a:p>
            <a:pPr>
              <a:defRPr/>
            </a:pPr>
            <a:endParaRPr lang="en-US" dirty="0">
              <a:solidFill>
                <a:prstClr val="black"/>
              </a:solidFill>
            </a:endParaRPr>
          </a:p>
        </p:txBody>
      </p:sp>
      <p:sp>
        <p:nvSpPr>
          <p:cNvPr id="5" name="Footer Placeholder 4"/>
          <p:cNvSpPr>
            <a:spLocks noGrp="1"/>
          </p:cNvSpPr>
          <p:nvPr>
            <p:ph type="ftr" sz="quarter" idx="4"/>
          </p:nvPr>
        </p:nvSpPr>
        <p:spPr/>
        <p:txBody>
          <a:bodyPr/>
          <a:lstStyle/>
          <a:p>
            <a:pPr>
              <a:defRPr/>
            </a:pPr>
            <a:r>
              <a:rPr lang="en-US" dirty="0">
                <a:solidFill>
                  <a:prstClr val="black"/>
                </a:solidFill>
              </a:rPr>
              <a:t>National Ozanam Orientation 2020</a:t>
            </a:r>
          </a:p>
        </p:txBody>
      </p:sp>
    </p:spTree>
    <p:extLst>
      <p:ext uri="{BB962C8B-B14F-4D97-AF65-F5344CB8AC3E}">
        <p14:creationId xmlns:p14="http://schemas.microsoft.com/office/powerpoint/2010/main" val="711635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276713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r>
              <a:rPr lang="es-ES" sz="1200" b="1" u="sng" kern="1200" noProof="0" dirty="0">
                <a:solidFill>
                  <a:schemeClr val="tx1"/>
                </a:solidFill>
                <a:effectLst/>
                <a:latin typeface="Arial" charset="0"/>
                <a:ea typeface="+mn-ea"/>
                <a:cs typeface="+mn-cs"/>
              </a:rPr>
              <a:t>2.2 El viaje juntos hacia la santidad</a:t>
            </a:r>
          </a:p>
          <a:p>
            <a:endParaRPr lang="es-ES" sz="1200" b="1" u="sng"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Los Vicentinos son llamados a caminar juntos a la santidad, porque la verdadera santidad es la unión perfecta con Cristo y la perfección del amor, lo cual es central en sus vocaciones y es la fuente de sus frutos. Aspiran a arder con el amor de Dios como les fue revelado por Cristo y a profundizar su propia fe y fidelidad.</a:t>
            </a:r>
          </a:p>
          <a:p>
            <a:r>
              <a:rPr lang="es-ES" sz="1200" b="1" u="none" kern="1200" noProof="0" dirty="0">
                <a:solidFill>
                  <a:schemeClr val="tx1"/>
                </a:solidFill>
                <a:effectLst/>
                <a:latin typeface="Arial" charset="0"/>
                <a:ea typeface="+mn-ea"/>
                <a:cs typeface="+mn-cs"/>
              </a:rPr>
              <a:t>Los Vicentinos tienen</a:t>
            </a:r>
            <a:r>
              <a:rPr lang="es-ES" sz="1200" b="1" u="none" kern="1200" baseline="0" noProof="0" dirty="0">
                <a:solidFill>
                  <a:schemeClr val="tx1"/>
                </a:solidFill>
                <a:effectLst/>
                <a:latin typeface="Arial" charset="0"/>
                <a:ea typeface="+mn-ea"/>
                <a:cs typeface="+mn-cs"/>
              </a:rPr>
              <a:t> conocimiento</a:t>
            </a:r>
            <a:r>
              <a:rPr lang="es-ES" sz="1200" b="1" u="none" kern="1200" noProof="0" dirty="0">
                <a:solidFill>
                  <a:schemeClr val="tx1"/>
                </a:solidFill>
                <a:effectLst/>
                <a:latin typeface="Arial" charset="0"/>
                <a:ea typeface="+mn-ea"/>
                <a:cs typeface="+mn-cs"/>
              </a:rPr>
              <a:t> de sus propias fallas y de la necesidad de la gracia de Dios. Ellos</a:t>
            </a:r>
            <a:r>
              <a:rPr lang="es-ES" sz="1200" b="1" u="none" kern="1200" baseline="0" noProof="0" dirty="0">
                <a:solidFill>
                  <a:schemeClr val="tx1"/>
                </a:solidFill>
                <a:effectLst/>
                <a:latin typeface="Arial" charset="0"/>
                <a:ea typeface="+mn-ea"/>
                <a:cs typeface="+mn-cs"/>
              </a:rPr>
              <a:t> b</a:t>
            </a:r>
            <a:r>
              <a:rPr lang="es-ES" sz="1200" b="1" u="none" kern="1200" noProof="0" dirty="0">
                <a:solidFill>
                  <a:schemeClr val="tx1"/>
                </a:solidFill>
                <a:effectLst/>
                <a:latin typeface="Arial" charset="0"/>
                <a:ea typeface="+mn-ea"/>
                <a:cs typeface="+mn-cs"/>
              </a:rPr>
              <a:t>uscan la</a:t>
            </a:r>
            <a:r>
              <a:rPr lang="es-ES" sz="1200" b="1" u="none" kern="1200" baseline="0" noProof="0" dirty="0">
                <a:solidFill>
                  <a:schemeClr val="tx1"/>
                </a:solidFill>
                <a:effectLst/>
                <a:latin typeface="Arial" charset="0"/>
                <a:ea typeface="+mn-ea"/>
                <a:cs typeface="+mn-cs"/>
              </a:rPr>
              <a:t> </a:t>
            </a:r>
            <a:r>
              <a:rPr lang="es-ES" sz="1200" b="1" u="none" kern="1200" noProof="0" dirty="0">
                <a:solidFill>
                  <a:schemeClr val="tx1"/>
                </a:solidFill>
                <a:effectLst/>
                <a:latin typeface="Arial" charset="0"/>
                <a:ea typeface="+mn-ea"/>
                <a:cs typeface="+mn-cs"/>
              </a:rPr>
              <a:t>gloria de Dios, no la de</a:t>
            </a:r>
            <a:r>
              <a:rPr lang="es-ES" sz="1200" b="1" u="none" kern="1200" baseline="0" noProof="0" dirty="0">
                <a:solidFill>
                  <a:schemeClr val="tx1"/>
                </a:solidFill>
                <a:effectLst/>
                <a:latin typeface="Arial" charset="0"/>
                <a:ea typeface="+mn-ea"/>
                <a:cs typeface="+mn-cs"/>
              </a:rPr>
              <a:t> ellos mismos.</a:t>
            </a:r>
            <a:r>
              <a:rPr lang="es-ES" sz="1200" b="1" u="none" kern="1200" noProof="0" dirty="0">
                <a:solidFill>
                  <a:schemeClr val="tx1"/>
                </a:solidFill>
                <a:effectLst/>
                <a:latin typeface="Arial" charset="0"/>
                <a:ea typeface="+mn-ea"/>
                <a:cs typeface="+mn-cs"/>
              </a:rPr>
              <a:t>. Su ideal es ayudar a aliviar el sufrimiento solamente</a:t>
            </a:r>
            <a:r>
              <a:rPr lang="es-ES" sz="1200" b="1" u="none" kern="1200" baseline="0" noProof="0" dirty="0">
                <a:solidFill>
                  <a:schemeClr val="tx1"/>
                </a:solidFill>
                <a:effectLst/>
                <a:latin typeface="Arial" charset="0"/>
                <a:ea typeface="+mn-ea"/>
                <a:cs typeface="+mn-cs"/>
              </a:rPr>
              <a:t> </a:t>
            </a:r>
            <a:r>
              <a:rPr lang="es-ES" sz="1200" b="1" u="none" kern="1200" noProof="0" dirty="0">
                <a:solidFill>
                  <a:schemeClr val="tx1"/>
                </a:solidFill>
                <a:effectLst/>
                <a:latin typeface="Arial" charset="0"/>
                <a:ea typeface="+mn-ea"/>
                <a:cs typeface="+mn-cs"/>
              </a:rPr>
              <a:t> por amor, sin pensar en ningún premio o ventaja para ellos mismos.</a:t>
            </a:r>
          </a:p>
          <a:p>
            <a:endParaRPr lang="es-ES" sz="1200" b="1" u="none"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Se acercan más a Cristo, sirviéndole en los pobres y unos a otros. Crecen más perfectos en el amor al expresar un amor compasivo y tierno a los pobres y unos a otros.</a:t>
            </a:r>
          </a:p>
          <a:p>
            <a:endParaRPr lang="es-ES" sz="1200" b="1" u="none"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Por tanto, en su camino juntos hacia la santidad se realiza principalmente a través de:</a:t>
            </a:r>
          </a:p>
          <a:p>
            <a:endParaRPr lang="es-ES" sz="1200" b="1" u="none"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Visitando y dedicándose ellos mismos a los pobres, cuya fe y valentía enseñan a menudo a los Vicentinos cómo vivir. Los Vicentinos asumen como propias las necesidades de los pobres.</a:t>
            </a:r>
          </a:p>
          <a:p>
            <a:r>
              <a:rPr lang="es-ES" sz="1200" b="1" u="none" kern="1200" noProof="0" dirty="0">
                <a:solidFill>
                  <a:schemeClr val="tx1"/>
                </a:solidFill>
                <a:effectLst/>
                <a:latin typeface="Arial" charset="0"/>
                <a:ea typeface="+mn-ea"/>
                <a:cs typeface="+mn-cs"/>
              </a:rPr>
              <a:t>Asistiendo a la reunión de la Conferencia o Consejo, donde la espiritualidad fraterna compartida es fuente de inspiración.</a:t>
            </a:r>
          </a:p>
          <a:p>
            <a:endParaRPr lang="es-ES" sz="1200" b="1" u="none"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Promover una vida de oración y reflexión, tanto a nivel individual como comunitario, compartiendo con sus semejantes. Meditando sobre sus experiencias Vicentinas les ofrece un conocimiento espiritual interno de sí mismos, de los demás y de la bondad de Dios.</a:t>
            </a:r>
          </a:p>
          <a:p>
            <a:endParaRPr lang="es-ES" sz="1200" b="1" u="none"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Transformando su preocupación en acción y su compasión en amor práctico y eficaz</a:t>
            </a:r>
          </a:p>
          <a:p>
            <a:endParaRPr lang="es-ES" sz="1200" b="1" u="none" kern="1200" noProof="0" dirty="0">
              <a:solidFill>
                <a:schemeClr val="tx1"/>
              </a:solidFill>
              <a:effectLst/>
              <a:latin typeface="Arial" charset="0"/>
              <a:ea typeface="+mn-ea"/>
              <a:cs typeface="+mn-cs"/>
            </a:endParaRPr>
          </a:p>
          <a:p>
            <a:r>
              <a:rPr lang="es-ES" sz="1200" b="1" u="none" kern="1200" noProof="0" dirty="0">
                <a:solidFill>
                  <a:schemeClr val="tx1"/>
                </a:solidFill>
                <a:effectLst/>
                <a:latin typeface="Arial" charset="0"/>
                <a:ea typeface="+mn-ea"/>
                <a:cs typeface="+mn-cs"/>
              </a:rPr>
              <a:t>En su camino juntos hacia la santidad será tanto más fecundo si la vida personal de los miembros se caracteriza por la oración, la meditación de las Sagradas Escrituras y otros textos inspiradores y la devoción a la Eucaristía y a la Virgen María, cuya protección hemos buscado siempre, y a las Enseñanzas de la Iglesia.</a:t>
            </a:r>
            <a:endParaRPr lang="es-ES" u="none" noProof="0" dirty="0"/>
          </a:p>
        </p:txBody>
      </p:sp>
      <p:sp>
        <p:nvSpPr>
          <p:cNvPr id="4" name="Header Placeholder 3"/>
          <p:cNvSpPr>
            <a:spLocks noGrp="1"/>
          </p:cNvSpPr>
          <p:nvPr>
            <p:ph type="hdr" sz="quarter"/>
          </p:nvPr>
        </p:nvSpPr>
        <p:spPr/>
        <p:txBody>
          <a:bodyPr/>
          <a:lstStyle/>
          <a:p>
            <a:pPr eaLnBrk="0" fontAlgn="base" hangingPunct="0">
              <a:spcBef>
                <a:spcPct val="0"/>
              </a:spcBef>
              <a:spcAft>
                <a:spcPct val="0"/>
              </a:spcAft>
              <a:defRPr/>
            </a:pPr>
            <a:endParaRPr lang="en-US" sz="1100" b="1" i="1" dirty="0">
              <a:solidFill>
                <a:srgbClr val="000000"/>
              </a:solidFill>
              <a:latin typeface="Arial" charset="0"/>
            </a:endParaRPr>
          </a:p>
        </p:txBody>
      </p:sp>
      <p:sp>
        <p:nvSpPr>
          <p:cNvPr id="5" name="Footer Placeholder 4"/>
          <p:cNvSpPr>
            <a:spLocks noGrp="1"/>
          </p:cNvSpPr>
          <p:nvPr>
            <p:ph type="ftr" sz="quarter" idx="4"/>
          </p:nvPr>
        </p:nvSpPr>
        <p:spPr/>
        <p:txBody>
          <a:bodyPr/>
          <a:lstStyle/>
          <a:p>
            <a:pPr eaLnBrk="0" fontAlgn="base" hangingPunct="0">
              <a:spcBef>
                <a:spcPct val="0"/>
              </a:spcBef>
              <a:spcAft>
                <a:spcPct val="0"/>
              </a:spcAft>
              <a:defRPr/>
            </a:pPr>
            <a:r>
              <a:rPr lang="en-US" sz="1300" b="1" i="1" dirty="0">
                <a:solidFill>
                  <a:srgbClr val="000000"/>
                </a:solidFill>
                <a:latin typeface="Arial" charset="0"/>
              </a:rPr>
              <a:t>National Ozanam Orientation 2020</a:t>
            </a:r>
          </a:p>
        </p:txBody>
      </p:sp>
    </p:spTree>
    <p:extLst>
      <p:ext uri="{BB962C8B-B14F-4D97-AF65-F5344CB8AC3E}">
        <p14:creationId xmlns:p14="http://schemas.microsoft.com/office/powerpoint/2010/main" val="793624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Los Consejeros Espirituales promueven los aprendizajes de </a:t>
            </a:r>
            <a:r>
              <a:rPr lang="es-ES" noProof="0" dirty="0" err="1"/>
              <a:t>Ozanam</a:t>
            </a:r>
            <a:r>
              <a:rPr lang="es-ES" noProof="0" dirty="0"/>
              <a:t> y refuerzan el contenido a través de reflexiones, talleres y retiros.</a:t>
            </a:r>
          </a:p>
          <a:p>
            <a:endParaRPr lang="es-ES" noProof="0" dirty="0"/>
          </a:p>
          <a:p>
            <a:r>
              <a:rPr lang="es-ES" noProof="0" dirty="0"/>
              <a:t>Vinculan este asombroso ministerio con el llamado de la Iglesia a los laicos, establecido/reforzado por el Vaticano II, el bautismo como sacramento para el ministerio.</a:t>
            </a:r>
          </a:p>
          <a:p>
            <a:endParaRPr lang="es-ES" noProof="0" dirty="0"/>
          </a:p>
          <a:p>
            <a:r>
              <a:rPr lang="es-ES" noProof="0" dirty="0"/>
              <a:t>Traen ese testimonio personal a todas las reuniones a nivel de Conferencia, Distrito y Consejo y mantienen el espacio para el Carisma Vicentino.</a:t>
            </a:r>
          </a:p>
        </p:txBody>
      </p:sp>
      <p:sp>
        <p:nvSpPr>
          <p:cNvPr id="4" name="Header Placeholder 3"/>
          <p:cNvSpPr>
            <a:spLocks noGrp="1"/>
          </p:cNvSpPr>
          <p:nvPr>
            <p:ph type="hdr" sz="quarter"/>
          </p:nvPr>
        </p:nvSpPr>
        <p:spPr/>
        <p:txBody>
          <a:bodyPr/>
          <a:lstStyle/>
          <a:p>
            <a:pPr eaLnBrk="0" fontAlgn="base" hangingPunct="0">
              <a:spcBef>
                <a:spcPct val="0"/>
              </a:spcBef>
              <a:spcAft>
                <a:spcPct val="0"/>
              </a:spcAft>
              <a:defRPr/>
            </a:pPr>
            <a:endParaRPr lang="en-US" sz="1100" b="1" i="1" dirty="0">
              <a:solidFill>
                <a:srgbClr val="000000"/>
              </a:solidFill>
              <a:latin typeface="Arial" charset="0"/>
            </a:endParaRPr>
          </a:p>
        </p:txBody>
      </p:sp>
      <p:sp>
        <p:nvSpPr>
          <p:cNvPr id="5" name="Footer Placeholder 4"/>
          <p:cNvSpPr>
            <a:spLocks noGrp="1"/>
          </p:cNvSpPr>
          <p:nvPr>
            <p:ph type="ftr" sz="quarter" idx="4"/>
          </p:nvPr>
        </p:nvSpPr>
        <p:spPr/>
        <p:txBody>
          <a:bodyPr/>
          <a:lstStyle/>
          <a:p>
            <a:pPr eaLnBrk="0" fontAlgn="base" hangingPunct="0">
              <a:spcBef>
                <a:spcPct val="0"/>
              </a:spcBef>
              <a:spcAft>
                <a:spcPct val="0"/>
              </a:spcAft>
              <a:defRPr/>
            </a:pPr>
            <a:r>
              <a:rPr lang="en-US" sz="1300" b="1" i="1" dirty="0">
                <a:solidFill>
                  <a:srgbClr val="000000"/>
                </a:solidFill>
                <a:latin typeface="Arial" charset="0"/>
              </a:rPr>
              <a:t>National Ozanam Orientation 2020</a:t>
            </a:r>
          </a:p>
        </p:txBody>
      </p:sp>
    </p:spTree>
    <p:extLst>
      <p:ext uri="{BB962C8B-B14F-4D97-AF65-F5344CB8AC3E}">
        <p14:creationId xmlns:p14="http://schemas.microsoft.com/office/powerpoint/2010/main" val="4028044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702107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0000" lnSpcReduction="20000"/>
          </a:bodyPr>
          <a:lstStyle/>
          <a:p>
            <a:pPr lvl="0"/>
            <a:r>
              <a:rPr lang="es-419" sz="1200" b="1" kern="1200" dirty="0">
                <a:solidFill>
                  <a:schemeClr val="tx1"/>
                </a:solidFill>
                <a:effectLst/>
                <a:latin typeface="Arial" charset="0"/>
                <a:ea typeface="+mn-ea"/>
                <a:cs typeface="+mn-cs"/>
              </a:rPr>
              <a:t>Selección:</a:t>
            </a:r>
          </a:p>
          <a:p>
            <a:pPr lvl="0"/>
            <a:r>
              <a:rPr lang="es-419" sz="1200" b="0" kern="1200" dirty="0">
                <a:solidFill>
                  <a:schemeClr val="tx1"/>
                </a:solidFill>
                <a:effectLst/>
                <a:latin typeface="Arial" charset="0"/>
                <a:ea typeface="+mn-ea"/>
                <a:cs typeface="+mn-cs"/>
              </a:rPr>
              <a:t>Designado por el Presidente del Consejo</a:t>
            </a:r>
          </a:p>
          <a:p>
            <a:pPr lvl="0"/>
            <a:r>
              <a:rPr lang="es-419" sz="1200" b="0" kern="1200" dirty="0">
                <a:solidFill>
                  <a:schemeClr val="tx1"/>
                </a:solidFill>
                <a:effectLst/>
                <a:latin typeface="Arial" charset="0"/>
                <a:ea typeface="+mn-ea"/>
                <a:cs typeface="+mn-cs"/>
              </a:rPr>
              <a:t>Debe ser un Formador de Orientación Ozanam</a:t>
            </a:r>
          </a:p>
          <a:p>
            <a:pPr lvl="0"/>
            <a:r>
              <a:rPr lang="es-419" sz="1200" b="0" kern="1200" dirty="0">
                <a:solidFill>
                  <a:schemeClr val="tx1"/>
                </a:solidFill>
                <a:effectLst/>
                <a:latin typeface="Arial" charset="0"/>
                <a:ea typeface="+mn-ea"/>
                <a:cs typeface="+mn-cs"/>
              </a:rPr>
              <a:t>Tendrá un mínimo de tres años como miembro activo y la voluntad de crecer en la comprensión de:</a:t>
            </a:r>
          </a:p>
          <a:p>
            <a:pPr lvl="0"/>
            <a:r>
              <a:rPr lang="es-419" sz="1200" b="0" kern="1200" dirty="0">
                <a:solidFill>
                  <a:schemeClr val="tx1"/>
                </a:solidFill>
                <a:effectLst/>
                <a:latin typeface="Arial" charset="0"/>
                <a:ea typeface="+mn-ea"/>
                <a:cs typeface="+mn-cs"/>
              </a:rPr>
              <a:t> Carisma de la Sociedad y espiritualidad vicentina.</a:t>
            </a:r>
          </a:p>
          <a:p>
            <a:pPr lvl="0"/>
            <a:r>
              <a:rPr lang="es-419" sz="1200" b="0" kern="1200" dirty="0">
                <a:solidFill>
                  <a:schemeClr val="tx1"/>
                </a:solidFill>
                <a:effectLst/>
                <a:latin typeface="Arial" charset="0"/>
                <a:ea typeface="+mn-ea"/>
                <a:cs typeface="+mn-cs"/>
              </a:rPr>
              <a:t> Historia, vida y espíritu de los Fundadores.</a:t>
            </a:r>
          </a:p>
          <a:p>
            <a:pPr lvl="0"/>
            <a:r>
              <a:rPr lang="es-419" sz="1200" b="0" kern="1200" dirty="0">
                <a:solidFill>
                  <a:schemeClr val="tx1"/>
                </a:solidFill>
                <a:effectLst/>
                <a:latin typeface="Arial" charset="0"/>
                <a:ea typeface="+mn-ea"/>
                <a:cs typeface="+mn-cs"/>
              </a:rPr>
              <a:t> Programas de Formación Vicentina en el Sendero Vicentino </a:t>
            </a:r>
            <a:r>
              <a:rPr lang="es-419" sz="1200" b="1" kern="1200" dirty="0">
                <a:solidFill>
                  <a:schemeClr val="tx1"/>
                </a:solidFill>
                <a:effectLst/>
                <a:latin typeface="Arial" charset="0"/>
                <a:ea typeface="+mn-ea"/>
                <a:cs typeface="+mn-cs"/>
              </a:rPr>
              <a:t>(Adjunto A).</a:t>
            </a:r>
          </a:p>
          <a:p>
            <a:pPr lvl="0"/>
            <a:r>
              <a:rPr lang="es-419" sz="1200" b="0" kern="1200" dirty="0">
                <a:solidFill>
                  <a:schemeClr val="tx1"/>
                </a:solidFill>
                <a:effectLst/>
                <a:latin typeface="Arial" charset="0"/>
                <a:ea typeface="+mn-ea"/>
                <a:cs typeface="+mn-cs"/>
              </a:rPr>
              <a:t> Proceso de formación de adultos y la experiencia de trabajar en grupos.</a:t>
            </a:r>
          </a:p>
          <a:p>
            <a:pPr lvl="0"/>
            <a:r>
              <a:rPr lang="es-419" sz="1200" b="0" kern="1200" dirty="0">
                <a:solidFill>
                  <a:schemeClr val="tx1"/>
                </a:solidFill>
                <a:effectLst/>
                <a:latin typeface="Arial" charset="0"/>
                <a:ea typeface="+mn-ea"/>
                <a:cs typeface="+mn-cs"/>
              </a:rPr>
              <a:t> Importancia de las habilidades de comunicación y presentación.</a:t>
            </a:r>
          </a:p>
          <a:p>
            <a:pPr lvl="0"/>
            <a:r>
              <a:rPr lang="es-419" sz="1200" b="0" kern="1200" dirty="0">
                <a:solidFill>
                  <a:schemeClr val="tx1"/>
                </a:solidFill>
                <a:effectLst/>
                <a:latin typeface="Arial" charset="0"/>
                <a:ea typeface="+mn-ea"/>
                <a:cs typeface="+mn-cs"/>
              </a:rPr>
              <a:t> Uso de computadoras y otras tecnologías.</a:t>
            </a:r>
          </a:p>
          <a:p>
            <a:pPr lvl="0"/>
            <a:r>
              <a:rPr lang="es-419" sz="1200" b="0" kern="1200" dirty="0">
                <a:solidFill>
                  <a:schemeClr val="tx1"/>
                </a:solidFill>
                <a:effectLst/>
                <a:latin typeface="Arial" charset="0"/>
                <a:ea typeface="+mn-ea"/>
                <a:cs typeface="+mn-cs"/>
              </a:rPr>
              <a:t> Dispuesto a asistir a la Invitación a Renovarse, cuando sea posible.</a:t>
            </a:r>
          </a:p>
          <a:p>
            <a:pPr lvl="0"/>
            <a:r>
              <a:rPr lang="es-419" sz="1200" b="1" kern="1200" dirty="0">
                <a:solidFill>
                  <a:schemeClr val="tx1"/>
                </a:solidFill>
                <a:effectLst/>
                <a:latin typeface="Arial" charset="0"/>
                <a:ea typeface="+mn-ea"/>
                <a:cs typeface="+mn-cs"/>
              </a:rPr>
              <a:t>Responsabilidades:</a:t>
            </a:r>
          </a:p>
          <a:p>
            <a:pPr lvl="0"/>
            <a:r>
              <a:rPr lang="es-419" sz="1200" b="1" kern="1200" dirty="0">
                <a:solidFill>
                  <a:schemeClr val="tx1"/>
                </a:solidFill>
                <a:effectLst/>
                <a:latin typeface="Arial" charset="0"/>
                <a:ea typeface="+mn-ea"/>
                <a:cs typeface="+mn-cs"/>
              </a:rPr>
              <a:t>Crear un Comité de Formación Vicentina del Consejo:</a:t>
            </a:r>
          </a:p>
          <a:p>
            <a:pPr lvl="0"/>
            <a:r>
              <a:rPr lang="es-419" sz="1200" b="0" kern="1200" dirty="0">
                <a:solidFill>
                  <a:schemeClr val="tx1"/>
                </a:solidFill>
                <a:effectLst/>
                <a:latin typeface="Arial" charset="0"/>
                <a:ea typeface="+mn-ea"/>
                <a:cs typeface="+mn-cs"/>
              </a:rPr>
              <a:t> El propósito del Comité de Formación Vicentina es crear e implementar un Plan de Formación del Consejo para promover el crecimiento y desarrollo de la tradición, carisma y espiritualidad de la Sociedad de San Vicente de Paúl en el Consejo, Conferencias y Trabajos</a:t>
            </a:r>
            <a:r>
              <a:rPr lang="es-419" sz="1200" b="0" kern="1200" baseline="0" dirty="0">
                <a:solidFill>
                  <a:schemeClr val="tx1"/>
                </a:solidFill>
                <a:effectLst/>
                <a:latin typeface="Arial" charset="0"/>
                <a:ea typeface="+mn-ea"/>
                <a:cs typeface="+mn-cs"/>
              </a:rPr>
              <a:t> </a:t>
            </a:r>
            <a:r>
              <a:rPr lang="es-419" sz="1200" b="0" kern="1200" dirty="0">
                <a:solidFill>
                  <a:schemeClr val="tx1"/>
                </a:solidFill>
                <a:effectLst/>
                <a:latin typeface="Arial" charset="0"/>
                <a:ea typeface="+mn-ea"/>
                <a:cs typeface="+mn-cs"/>
              </a:rPr>
              <a:t>Especiales.</a:t>
            </a:r>
          </a:p>
          <a:p>
            <a:pPr lvl="0"/>
            <a:endParaRPr lang="es-419" sz="1200" b="0" kern="1200" dirty="0">
              <a:solidFill>
                <a:schemeClr val="tx1"/>
              </a:solidFill>
              <a:effectLst/>
              <a:latin typeface="Arial" charset="0"/>
              <a:ea typeface="+mn-ea"/>
              <a:cs typeface="+mn-cs"/>
            </a:endParaRPr>
          </a:p>
          <a:p>
            <a:pPr lvl="0"/>
            <a:r>
              <a:rPr lang="es-419" sz="1200" b="0" kern="1200" dirty="0">
                <a:solidFill>
                  <a:schemeClr val="tx1"/>
                </a:solidFill>
                <a:effectLst/>
                <a:latin typeface="Arial" charset="0"/>
                <a:ea typeface="+mn-ea"/>
                <a:cs typeface="+mn-cs"/>
              </a:rPr>
              <a:t>El Comité está compuesto por el Presidente del Consejo, el Coordinador de Formación del Consejo, el Consejero Espiritual del Consejo, un Consejero Espiritual de la Conferencia y el Líder de Orientación de Ozanam del Consejo. Además de estos miembros, otras personas con habilidades adicionales pueden formar parte del Comité.</a:t>
            </a:r>
          </a:p>
          <a:p>
            <a:pPr lvl="0"/>
            <a:r>
              <a:rPr lang="es-419" sz="1200" b="1" kern="1200" dirty="0">
                <a:solidFill>
                  <a:schemeClr val="tx1"/>
                </a:solidFill>
                <a:effectLst/>
                <a:latin typeface="Arial" charset="0"/>
                <a:ea typeface="+mn-ea"/>
                <a:cs typeface="+mn-cs"/>
              </a:rPr>
              <a:t>Crear un Plan de Formación Vicentina del Consejo:</a:t>
            </a:r>
          </a:p>
          <a:p>
            <a:pPr lvl="1"/>
            <a:r>
              <a:rPr lang="es-419" sz="1200" b="0" kern="1200" dirty="0">
                <a:solidFill>
                  <a:schemeClr val="tx1"/>
                </a:solidFill>
                <a:effectLst/>
                <a:latin typeface="Arial" charset="0"/>
                <a:ea typeface="+mn-ea"/>
                <a:cs typeface="+mn-cs"/>
              </a:rPr>
              <a:t>Dispuesto y capaz de viajar para presentar la Orientación Ozanam.</a:t>
            </a:r>
          </a:p>
          <a:p>
            <a:pPr lvl="1"/>
            <a:r>
              <a:rPr lang="es-419" sz="1200" b="0" kern="1200" dirty="0">
                <a:solidFill>
                  <a:schemeClr val="tx1"/>
                </a:solidFill>
                <a:effectLst/>
                <a:latin typeface="Arial" charset="0"/>
                <a:ea typeface="+mn-ea"/>
                <a:cs typeface="+mn-cs"/>
              </a:rPr>
              <a:t>Asegurar el reclutamiento y capacitación de Formadores y Presentadores de Orientación Ozanam</a:t>
            </a:r>
          </a:p>
          <a:p>
            <a:pPr lvl="0"/>
            <a:r>
              <a:rPr lang="es-419" sz="1200" b="0" kern="1200" dirty="0">
                <a:solidFill>
                  <a:schemeClr val="tx1"/>
                </a:solidFill>
                <a:effectLst/>
                <a:latin typeface="Arial" charset="0"/>
                <a:ea typeface="+mn-ea"/>
                <a:cs typeface="+mn-cs"/>
              </a:rPr>
              <a:t>Auxiliar</a:t>
            </a:r>
            <a:r>
              <a:rPr lang="es-419" sz="1200" b="0" kern="1200" baseline="0" dirty="0">
                <a:solidFill>
                  <a:schemeClr val="tx1"/>
                </a:solidFill>
                <a:effectLst/>
                <a:latin typeface="Arial" charset="0"/>
                <a:ea typeface="+mn-ea"/>
                <a:cs typeface="+mn-cs"/>
              </a:rPr>
              <a:t> </a:t>
            </a:r>
            <a:r>
              <a:rPr lang="es-419" sz="1200" b="0" kern="1200" dirty="0">
                <a:solidFill>
                  <a:schemeClr val="tx1"/>
                </a:solidFill>
                <a:effectLst/>
                <a:latin typeface="Arial" charset="0"/>
                <a:ea typeface="+mn-ea"/>
                <a:cs typeface="+mn-cs"/>
              </a:rPr>
              <a:t>en la organización de equipos para las Orientaciones Ozanam del Consejo  .</a:t>
            </a:r>
          </a:p>
          <a:p>
            <a:pPr lvl="0"/>
            <a:r>
              <a:rPr lang="es-419" sz="1200" b="0" kern="1200" dirty="0">
                <a:solidFill>
                  <a:schemeClr val="tx1"/>
                </a:solidFill>
                <a:effectLst/>
                <a:latin typeface="Arial" charset="0"/>
                <a:ea typeface="+mn-ea"/>
                <a:cs typeface="+mn-cs"/>
              </a:rPr>
              <a:t>Proporcionar formación y capacitación a los Consejeros Espirituales de la Conferencia en colaboración con el Consejero Espiritual del Consejo</a:t>
            </a:r>
          </a:p>
          <a:p>
            <a:pPr lvl="0"/>
            <a:r>
              <a:rPr lang="es-419" sz="1200" b="0" kern="1200" dirty="0">
                <a:solidFill>
                  <a:schemeClr val="tx1"/>
                </a:solidFill>
                <a:effectLst/>
                <a:latin typeface="Arial" charset="0"/>
                <a:ea typeface="+mn-ea"/>
                <a:cs typeface="+mn-cs"/>
              </a:rPr>
              <a:t>Ofrecer formación continua en Cambio Sistémico, Diversidad/Cuestiones Multiculturales, Abogacía, Jóvenes, Adultos Jóvenes y otros programas de Formación.</a:t>
            </a:r>
          </a:p>
          <a:p>
            <a:pPr lvl="1"/>
            <a:r>
              <a:rPr lang="es-419" sz="1200" b="0" kern="1200" dirty="0">
                <a:solidFill>
                  <a:schemeClr val="tx1"/>
                </a:solidFill>
                <a:effectLst/>
                <a:latin typeface="Arial" charset="0"/>
                <a:ea typeface="+mn-ea"/>
                <a:cs typeface="+mn-cs"/>
              </a:rPr>
              <a:t>Asegurar un Consejero Espiritual activo y capacitado para cada Conferencia</a:t>
            </a:r>
          </a:p>
          <a:p>
            <a:pPr lvl="1"/>
            <a:r>
              <a:rPr lang="es-419" sz="1200" b="0" kern="1200" dirty="0">
                <a:solidFill>
                  <a:schemeClr val="tx1"/>
                </a:solidFill>
                <a:effectLst/>
                <a:latin typeface="Arial" charset="0"/>
                <a:ea typeface="+mn-ea"/>
                <a:cs typeface="+mn-cs"/>
              </a:rPr>
              <a:t>Asegurar la Orientación Ozanam para todos los miembros.</a:t>
            </a:r>
          </a:p>
          <a:p>
            <a:pPr lvl="1"/>
            <a:r>
              <a:rPr lang="es-419" sz="1200" b="0" kern="1200" dirty="0">
                <a:solidFill>
                  <a:schemeClr val="tx1"/>
                </a:solidFill>
                <a:effectLst/>
                <a:latin typeface="Arial" charset="0"/>
                <a:ea typeface="+mn-ea"/>
                <a:cs typeface="+mn-cs"/>
              </a:rPr>
              <a:t>Guiar y enseñar el Sendero Vicentino.</a:t>
            </a:r>
            <a:r>
              <a:rPr lang="es-419" sz="1200" b="1" kern="1200" dirty="0">
                <a:solidFill>
                  <a:schemeClr val="tx1"/>
                </a:solidFill>
                <a:effectLst/>
                <a:latin typeface="Arial" charset="0"/>
                <a:ea typeface="+mn-ea"/>
                <a:cs typeface="+mn-cs"/>
              </a:rPr>
              <a:t> (Adjunto A)</a:t>
            </a:r>
            <a:endParaRPr lang="en-US" b="1"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74987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20000"/>
          </a:bodyPr>
          <a:lstStyle/>
          <a:p>
            <a:pPr lvl="0"/>
            <a:r>
              <a:rPr lang="es-ES" sz="1200" b="1" kern="1200" noProof="0" dirty="0">
                <a:solidFill>
                  <a:schemeClr val="tx1"/>
                </a:solidFill>
                <a:effectLst/>
                <a:latin typeface="Arial" charset="0"/>
                <a:ea typeface="+mn-ea"/>
                <a:cs typeface="+mn-cs"/>
              </a:rPr>
              <a:t>Selección y Capacidades:</a:t>
            </a:r>
          </a:p>
          <a:p>
            <a:pPr lvl="0"/>
            <a:r>
              <a:rPr lang="es-ES" sz="1200" b="0" kern="1200" noProof="0" dirty="0">
                <a:solidFill>
                  <a:schemeClr val="tx1"/>
                </a:solidFill>
                <a:effectLst/>
                <a:latin typeface="Arial" charset="0"/>
                <a:ea typeface="+mn-ea"/>
                <a:cs typeface="+mn-cs"/>
              </a:rPr>
              <a:t>Seleccionado por el Líder Regional de la OO, previa consulta con el Presidente del Consejo.</a:t>
            </a:r>
          </a:p>
          <a:p>
            <a:pPr lvl="0"/>
            <a:r>
              <a:rPr lang="es-ES" sz="1200" b="0" kern="1200" noProof="0" dirty="0">
                <a:solidFill>
                  <a:schemeClr val="tx1"/>
                </a:solidFill>
                <a:effectLst/>
                <a:latin typeface="Arial" charset="0"/>
                <a:ea typeface="+mn-ea"/>
                <a:cs typeface="+mn-cs"/>
              </a:rPr>
              <a:t>Debe ser un Formador de la Orientación </a:t>
            </a:r>
            <a:r>
              <a:rPr lang="es-ES" sz="1200" b="0" kern="1200" noProof="0" dirty="0" err="1">
                <a:solidFill>
                  <a:schemeClr val="tx1"/>
                </a:solidFill>
                <a:effectLst/>
                <a:latin typeface="Arial" charset="0"/>
                <a:ea typeface="+mn-ea"/>
                <a:cs typeface="+mn-cs"/>
              </a:rPr>
              <a:t>Ozanam</a:t>
            </a:r>
            <a:endParaRPr lang="es-ES" sz="1200" b="0" kern="1200" noProof="0" dirty="0">
              <a:solidFill>
                <a:schemeClr val="tx1"/>
              </a:solidFill>
              <a:effectLst/>
              <a:latin typeface="Arial" charset="0"/>
              <a:ea typeface="+mn-ea"/>
              <a:cs typeface="+mn-cs"/>
            </a:endParaRPr>
          </a:p>
          <a:p>
            <a:pPr lvl="0"/>
            <a:r>
              <a:rPr lang="es-ES" sz="1200" b="0" kern="1200" noProof="0" dirty="0">
                <a:solidFill>
                  <a:schemeClr val="tx1"/>
                </a:solidFill>
                <a:effectLst/>
                <a:latin typeface="Arial" charset="0"/>
                <a:ea typeface="+mn-ea"/>
                <a:cs typeface="+mn-cs"/>
              </a:rPr>
              <a:t>Tendrá un mínimo de tres años como miembro activo y la voluntad de crecer en la comprensión de:</a:t>
            </a:r>
          </a:p>
          <a:p>
            <a:pPr lvl="1"/>
            <a:r>
              <a:rPr lang="es-ES" sz="1200" b="0" kern="1200" noProof="0" dirty="0">
                <a:solidFill>
                  <a:schemeClr val="tx1"/>
                </a:solidFill>
                <a:effectLst/>
                <a:latin typeface="Arial" charset="0"/>
                <a:ea typeface="+mn-ea"/>
                <a:cs typeface="+mn-cs"/>
              </a:rPr>
              <a:t>Carisma de la Sociedad y espiritualidad Vicentina.</a:t>
            </a:r>
          </a:p>
          <a:p>
            <a:pPr lvl="1"/>
            <a:r>
              <a:rPr lang="es-ES" sz="1200" b="0" kern="1200" noProof="0" dirty="0">
                <a:solidFill>
                  <a:schemeClr val="tx1"/>
                </a:solidFill>
                <a:effectLst/>
                <a:latin typeface="Arial" charset="0"/>
                <a:ea typeface="+mn-ea"/>
                <a:cs typeface="+mn-cs"/>
              </a:rPr>
              <a:t>Historia, vida y espíritu de los Fundadores.</a:t>
            </a:r>
          </a:p>
          <a:p>
            <a:pPr lvl="1"/>
            <a:r>
              <a:rPr lang="es-ES" sz="1200" b="0" kern="1200" noProof="0" dirty="0">
                <a:solidFill>
                  <a:schemeClr val="tx1"/>
                </a:solidFill>
                <a:effectLst/>
                <a:latin typeface="Arial" charset="0"/>
                <a:ea typeface="+mn-ea"/>
                <a:cs typeface="+mn-cs"/>
              </a:rPr>
              <a:t>Programas de Formación Vicentina en el Sendero Vicentino. </a:t>
            </a:r>
            <a:r>
              <a:rPr lang="es-ES" sz="1200" b="1" kern="1200" noProof="0" dirty="0">
                <a:solidFill>
                  <a:schemeClr val="tx1"/>
                </a:solidFill>
                <a:effectLst/>
                <a:latin typeface="Arial" charset="0"/>
                <a:ea typeface="+mn-ea"/>
                <a:cs typeface="+mn-cs"/>
              </a:rPr>
              <a:t>(Adjunto A)</a:t>
            </a:r>
          </a:p>
          <a:p>
            <a:pPr lvl="1"/>
            <a:r>
              <a:rPr lang="es-ES" sz="1200" b="0" kern="1200" noProof="0" dirty="0">
                <a:solidFill>
                  <a:schemeClr val="tx1"/>
                </a:solidFill>
                <a:effectLst/>
                <a:latin typeface="Arial" charset="0"/>
                <a:ea typeface="+mn-ea"/>
                <a:cs typeface="+mn-cs"/>
              </a:rPr>
              <a:t>Proceso de formación de adultos y experiencia de trabajar en grupos.</a:t>
            </a:r>
          </a:p>
          <a:p>
            <a:pPr lvl="0"/>
            <a:r>
              <a:rPr lang="es-ES" sz="1200" b="0" kern="1200" noProof="0" dirty="0">
                <a:solidFill>
                  <a:schemeClr val="tx1"/>
                </a:solidFill>
                <a:effectLst/>
                <a:latin typeface="Arial" charset="0"/>
                <a:ea typeface="+mn-ea"/>
                <a:cs typeface="+mn-cs"/>
              </a:rPr>
              <a:t>Experiencia en</a:t>
            </a:r>
            <a:r>
              <a:rPr lang="es-ES" sz="1200" b="0" kern="1200" baseline="0" noProof="0" dirty="0">
                <a:solidFill>
                  <a:schemeClr val="tx1"/>
                </a:solidFill>
                <a:effectLst/>
                <a:latin typeface="Arial" charset="0"/>
                <a:ea typeface="+mn-ea"/>
                <a:cs typeface="+mn-cs"/>
              </a:rPr>
              <a:t>  </a:t>
            </a:r>
            <a:r>
              <a:rPr lang="es-ES" sz="1200" b="0" kern="1200" noProof="0" dirty="0">
                <a:solidFill>
                  <a:schemeClr val="tx1"/>
                </a:solidFill>
                <a:effectLst/>
                <a:latin typeface="Arial" charset="0"/>
                <a:ea typeface="+mn-ea"/>
                <a:cs typeface="+mn-cs"/>
              </a:rPr>
              <a:t>destrezas de comunicación y presentación.</a:t>
            </a:r>
          </a:p>
          <a:p>
            <a:pPr lvl="0"/>
            <a:r>
              <a:rPr lang="es-ES" sz="1200" b="0" kern="1200" noProof="0" dirty="0">
                <a:solidFill>
                  <a:schemeClr val="tx1"/>
                </a:solidFill>
                <a:effectLst/>
                <a:latin typeface="Arial" charset="0"/>
                <a:ea typeface="+mn-ea"/>
                <a:cs typeface="+mn-cs"/>
              </a:rPr>
              <a:t>Habilidad para trabajar con tecnología.</a:t>
            </a:r>
          </a:p>
          <a:p>
            <a:pPr lvl="0"/>
            <a:r>
              <a:rPr lang="es-ES" sz="1200" b="0" kern="1200" noProof="0" dirty="0">
                <a:solidFill>
                  <a:schemeClr val="tx1"/>
                </a:solidFill>
                <a:effectLst/>
                <a:latin typeface="Arial" charset="0"/>
                <a:ea typeface="+mn-ea"/>
                <a:cs typeface="+mn-cs"/>
              </a:rPr>
              <a:t>Habilidad para identificar e</a:t>
            </a:r>
            <a:r>
              <a:rPr lang="es-ES" sz="1200" b="0" kern="1200" baseline="0" noProof="0" dirty="0">
                <a:solidFill>
                  <a:schemeClr val="tx1"/>
                </a:solidFill>
                <a:effectLst/>
                <a:latin typeface="Arial" charset="0"/>
                <a:ea typeface="+mn-ea"/>
                <a:cs typeface="+mn-cs"/>
              </a:rPr>
              <a:t> incrementar</a:t>
            </a:r>
            <a:r>
              <a:rPr lang="es-ES" sz="1200" b="0" kern="1200" noProof="0" dirty="0">
                <a:solidFill>
                  <a:schemeClr val="tx1"/>
                </a:solidFill>
                <a:effectLst/>
                <a:latin typeface="Arial" charset="0"/>
                <a:ea typeface="+mn-ea"/>
                <a:cs typeface="+mn-cs"/>
              </a:rPr>
              <a:t> candidatos para Presentadores/Formadores</a:t>
            </a:r>
          </a:p>
          <a:p>
            <a:pPr lvl="0"/>
            <a:r>
              <a:rPr lang="es-ES" sz="1200" b="0" kern="1200" noProof="0" dirty="0">
                <a:solidFill>
                  <a:schemeClr val="tx1"/>
                </a:solidFill>
                <a:effectLst/>
                <a:latin typeface="Arial" charset="0"/>
                <a:ea typeface="+mn-ea"/>
                <a:cs typeface="+mn-cs"/>
              </a:rPr>
              <a:t>Dispuesto a asistir a la Invitación a</a:t>
            </a:r>
            <a:r>
              <a:rPr lang="es-ES" sz="1200" b="0" kern="1200" baseline="0" noProof="0" dirty="0">
                <a:solidFill>
                  <a:schemeClr val="tx1"/>
                </a:solidFill>
                <a:effectLst/>
                <a:latin typeface="Arial" charset="0"/>
                <a:ea typeface="+mn-ea"/>
                <a:cs typeface="+mn-cs"/>
              </a:rPr>
              <a:t> Renovarse</a:t>
            </a:r>
            <a:r>
              <a:rPr lang="es-ES" sz="1200" b="0" kern="1200" noProof="0" dirty="0">
                <a:solidFill>
                  <a:schemeClr val="tx1"/>
                </a:solidFill>
                <a:effectLst/>
                <a:latin typeface="Arial" charset="0"/>
                <a:ea typeface="+mn-ea"/>
                <a:cs typeface="+mn-cs"/>
              </a:rPr>
              <a:t>, cuando sea posible.</a:t>
            </a:r>
          </a:p>
          <a:p>
            <a:pPr lvl="0"/>
            <a:endParaRPr lang="es-ES" sz="1200" b="0" kern="1200" noProof="0" dirty="0">
              <a:solidFill>
                <a:schemeClr val="tx1"/>
              </a:solidFill>
              <a:effectLst/>
              <a:latin typeface="Arial" charset="0"/>
              <a:ea typeface="+mn-ea"/>
              <a:cs typeface="+mn-cs"/>
            </a:endParaRPr>
          </a:p>
          <a:p>
            <a:pPr lvl="0"/>
            <a:r>
              <a:rPr lang="es-ES" sz="1200" b="1" kern="1200" noProof="0" dirty="0">
                <a:solidFill>
                  <a:schemeClr val="tx1"/>
                </a:solidFill>
                <a:effectLst/>
                <a:latin typeface="Arial" charset="0"/>
                <a:ea typeface="+mn-ea"/>
                <a:cs typeface="+mn-cs"/>
              </a:rPr>
              <a:t>b. Responsabilidades:</a:t>
            </a:r>
          </a:p>
          <a:p>
            <a:pPr lvl="0"/>
            <a:r>
              <a:rPr lang="es-ES" sz="1200" b="0" kern="1200" noProof="0" dirty="0">
                <a:solidFill>
                  <a:schemeClr val="tx1"/>
                </a:solidFill>
                <a:effectLst/>
                <a:latin typeface="Arial" charset="0"/>
                <a:ea typeface="+mn-ea"/>
                <a:cs typeface="+mn-cs"/>
              </a:rPr>
              <a:t>Capacitar y aprobar Formadores de la OO para el Consejo</a:t>
            </a:r>
          </a:p>
          <a:p>
            <a:pPr lvl="0"/>
            <a:r>
              <a:rPr lang="es-ES" sz="1200" b="0" kern="1200" noProof="0" dirty="0">
                <a:solidFill>
                  <a:schemeClr val="tx1"/>
                </a:solidFill>
                <a:effectLst/>
                <a:latin typeface="Arial" charset="0"/>
                <a:ea typeface="+mn-ea"/>
                <a:cs typeface="+mn-cs"/>
              </a:rPr>
              <a:t>Programar, supervisar y/o realizar las Orientaciones </a:t>
            </a:r>
            <a:r>
              <a:rPr lang="es-ES" sz="1200" b="0" kern="1200" noProof="0" dirty="0" err="1">
                <a:solidFill>
                  <a:schemeClr val="tx1"/>
                </a:solidFill>
                <a:effectLst/>
                <a:latin typeface="Arial" charset="0"/>
                <a:ea typeface="+mn-ea"/>
                <a:cs typeface="+mn-cs"/>
              </a:rPr>
              <a:t>Ozanam</a:t>
            </a:r>
            <a:endParaRPr lang="es-ES" sz="1200" b="0" kern="1200" noProof="0" dirty="0">
              <a:solidFill>
                <a:schemeClr val="tx1"/>
              </a:solidFill>
              <a:effectLst/>
              <a:latin typeface="Arial" charset="0"/>
              <a:ea typeface="+mn-ea"/>
              <a:cs typeface="+mn-cs"/>
            </a:endParaRPr>
          </a:p>
          <a:p>
            <a:pPr lvl="0"/>
            <a:r>
              <a:rPr lang="es-ES" sz="1200" b="0" kern="1200" noProof="0" dirty="0">
                <a:solidFill>
                  <a:schemeClr val="tx1"/>
                </a:solidFill>
                <a:effectLst/>
                <a:latin typeface="Arial" charset="0"/>
                <a:ea typeface="+mn-ea"/>
                <a:cs typeface="+mn-cs"/>
              </a:rPr>
              <a:t>Responsable de la supervisión de pedidos y distribución de materiales de formación de la OO</a:t>
            </a:r>
          </a:p>
          <a:p>
            <a:pPr lvl="0"/>
            <a:r>
              <a:rPr lang="es-ES" sz="1200" b="0" kern="1200" noProof="0" dirty="0">
                <a:solidFill>
                  <a:schemeClr val="tx1"/>
                </a:solidFill>
                <a:effectLst/>
                <a:latin typeface="Arial" charset="0"/>
                <a:ea typeface="+mn-ea"/>
                <a:cs typeface="+mn-cs"/>
              </a:rPr>
              <a:t>Crear una lista precisa de formadores y presentadores del Consejo y asegurar la entrada en la base de datos Nacional</a:t>
            </a:r>
          </a:p>
          <a:p>
            <a:pPr lvl="0"/>
            <a:r>
              <a:rPr lang="es-ES" sz="1200" b="0" kern="1200" noProof="0" dirty="0">
                <a:solidFill>
                  <a:schemeClr val="tx1"/>
                </a:solidFill>
                <a:effectLst/>
                <a:latin typeface="Arial" charset="0"/>
                <a:ea typeface="+mn-ea"/>
                <a:cs typeface="+mn-cs"/>
              </a:rPr>
              <a:t>Asegurarse de que los Vicentinos que han asistido a la OO se ingresen en la base de datos Nacional</a:t>
            </a:r>
          </a:p>
          <a:p>
            <a:pPr lvl="0"/>
            <a:r>
              <a:rPr lang="es-ES" sz="1200" b="0" kern="1200" noProof="0" dirty="0">
                <a:solidFill>
                  <a:schemeClr val="tx1"/>
                </a:solidFill>
                <a:effectLst/>
                <a:latin typeface="Arial" charset="0"/>
                <a:ea typeface="+mn-ea"/>
                <a:cs typeface="+mn-cs"/>
              </a:rPr>
              <a:t>Presentar un informe anual al líder regional de OO con el número de OO en inglés y español y el número de Vicentinos que completan  OO</a:t>
            </a:r>
            <a:endParaRPr lang="es-ES" b="0" noProof="0"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73805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49169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fontScale="70000" lnSpcReduction="20000"/>
          </a:bodyPr>
          <a:lstStyle/>
          <a:p>
            <a:r>
              <a:rPr lang="es-ES" sz="1200" b="1" kern="1200" noProof="0" dirty="0">
                <a:solidFill>
                  <a:schemeClr val="tx1"/>
                </a:solidFill>
                <a:effectLst/>
                <a:latin typeface="+mn-lt"/>
                <a:ea typeface="+mn-ea"/>
                <a:cs typeface="+mn-cs"/>
              </a:rPr>
              <a:t>Una Resolución para establecer que la Orientación </a:t>
            </a:r>
            <a:r>
              <a:rPr lang="es-ES" sz="1200" b="1" kern="1200" noProof="0" dirty="0" err="1">
                <a:solidFill>
                  <a:schemeClr val="tx1"/>
                </a:solidFill>
                <a:effectLst/>
                <a:latin typeface="+mn-lt"/>
                <a:ea typeface="+mn-ea"/>
                <a:cs typeface="+mn-cs"/>
              </a:rPr>
              <a:t>Ozanam</a:t>
            </a:r>
            <a:r>
              <a:rPr lang="es-ES" sz="1200" b="1" kern="1200" noProof="0" dirty="0">
                <a:solidFill>
                  <a:schemeClr val="tx1"/>
                </a:solidFill>
                <a:effectLst/>
                <a:latin typeface="+mn-lt"/>
                <a:ea typeface="+mn-ea"/>
                <a:cs typeface="+mn-cs"/>
              </a:rPr>
              <a:t> se requiera</a:t>
            </a:r>
            <a:r>
              <a:rPr lang="es-ES" sz="1200" b="1" kern="1200" baseline="0" noProof="0" dirty="0">
                <a:solidFill>
                  <a:schemeClr val="tx1"/>
                </a:solidFill>
                <a:effectLst/>
                <a:latin typeface="+mn-lt"/>
                <a:ea typeface="+mn-ea"/>
                <a:cs typeface="+mn-cs"/>
              </a:rPr>
              <a:t> </a:t>
            </a:r>
            <a:r>
              <a:rPr lang="es-ES" sz="1200" b="1" kern="1200" noProof="0" dirty="0">
                <a:solidFill>
                  <a:schemeClr val="tx1"/>
                </a:solidFill>
                <a:effectLst/>
                <a:latin typeface="+mn-lt"/>
                <a:ea typeface="+mn-ea"/>
                <a:cs typeface="+mn-cs"/>
              </a:rPr>
              <a:t>para los nuevos miembros, y miembros activos, todos los Oficiales y los Consejeros Espirituales dentro de la Sociedad.   </a:t>
            </a:r>
            <a:endParaRPr lang="es-ES" sz="1200" kern="1200" noProof="0" dirty="0">
              <a:solidFill>
                <a:schemeClr val="tx1"/>
              </a:solidFill>
              <a:effectLst/>
              <a:latin typeface="+mn-lt"/>
              <a:ea typeface="+mn-ea"/>
              <a:cs typeface="+mn-cs"/>
            </a:endParaRPr>
          </a:p>
          <a:p>
            <a:r>
              <a:rPr lang="es-ES" sz="1200" b="1" kern="1200" noProof="0" dirty="0">
                <a:solidFill>
                  <a:schemeClr val="tx1"/>
                </a:solidFill>
                <a:effectLst/>
                <a:latin typeface="+mn-lt"/>
                <a:ea typeface="+mn-ea"/>
                <a:cs typeface="+mn-cs"/>
              </a:rPr>
              <a:t> </a:t>
            </a:r>
            <a:endParaRPr lang="es-ES" sz="1200" kern="1200" noProof="0" dirty="0">
              <a:solidFill>
                <a:schemeClr val="tx1"/>
              </a:solidFill>
              <a:effectLst/>
              <a:latin typeface="+mn-lt"/>
              <a:ea typeface="+mn-ea"/>
              <a:cs typeface="+mn-cs"/>
            </a:endParaRPr>
          </a:p>
          <a:p>
            <a:r>
              <a:rPr lang="es-ES" sz="1200" b="1" i="1" kern="1200" noProof="0" dirty="0">
                <a:solidFill>
                  <a:schemeClr val="tx1"/>
                </a:solidFill>
                <a:effectLst/>
                <a:latin typeface="+mn-lt"/>
                <a:ea typeface="+mn-ea"/>
                <a:cs typeface="+mn-cs"/>
              </a:rPr>
              <a:t>Mientras que</a:t>
            </a:r>
            <a:r>
              <a:rPr lang="es-ES" sz="1200" kern="1200" noProof="0" dirty="0">
                <a:solidFill>
                  <a:schemeClr val="tx1"/>
                </a:solidFill>
                <a:effectLst/>
                <a:latin typeface="+mn-lt"/>
                <a:ea typeface="+mn-ea"/>
                <a:cs typeface="+mn-cs"/>
              </a:rPr>
              <a:t> la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ha sido aprobada por el Consejo Nacional como el programa a través del cual se introduce a los nuevos miembros a la Sociedad, y </a:t>
            </a:r>
          </a:p>
          <a:p>
            <a:r>
              <a:rPr lang="es-ES" sz="1200" i="1" kern="1200" noProof="0" dirty="0">
                <a:solidFill>
                  <a:schemeClr val="tx1"/>
                </a:solidFill>
                <a:effectLst/>
                <a:latin typeface="+mn-lt"/>
                <a:ea typeface="+mn-ea"/>
                <a:cs typeface="+mn-cs"/>
              </a:rPr>
              <a:t> </a:t>
            </a:r>
            <a:r>
              <a:rPr lang="es-ES" sz="1200" b="1" i="1" kern="1200" noProof="0" dirty="0">
                <a:solidFill>
                  <a:schemeClr val="tx1"/>
                </a:solidFill>
                <a:effectLst/>
                <a:latin typeface="+mn-lt"/>
                <a:ea typeface="+mn-ea"/>
                <a:cs typeface="+mn-cs"/>
              </a:rPr>
              <a:t>Mientras que</a:t>
            </a:r>
            <a:r>
              <a:rPr lang="es-ES" sz="1200" kern="1200" noProof="0" dirty="0">
                <a:solidFill>
                  <a:schemeClr val="tx1"/>
                </a:solidFill>
                <a:effectLst/>
                <a:latin typeface="+mn-lt"/>
                <a:ea typeface="+mn-ea"/>
                <a:cs typeface="+mn-cs"/>
              </a:rPr>
              <a:t> la experiencia ha demostrado el valor de la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en la preparación de nuevos y miembros existentes de la Sociedad para entender mejor los aspectos de la misión, espiritualidad, organización, historia, Regla, rendición de cuentas, el plan estratégico y los aspectos de las Visitas Domiciliarias de la Sociedad, </a:t>
            </a:r>
          </a:p>
          <a:p>
            <a:r>
              <a:rPr lang="es-ES" sz="1200" kern="1200" noProof="0" dirty="0">
                <a:solidFill>
                  <a:schemeClr val="tx1"/>
                </a:solidFill>
                <a:effectLst/>
                <a:latin typeface="+mn-lt"/>
                <a:ea typeface="+mn-ea"/>
                <a:cs typeface="+mn-cs"/>
              </a:rPr>
              <a:t> </a:t>
            </a:r>
            <a:r>
              <a:rPr lang="es-ES" sz="1200" b="1" i="1" kern="1200" noProof="0" dirty="0">
                <a:solidFill>
                  <a:schemeClr val="tx1"/>
                </a:solidFill>
                <a:effectLst/>
                <a:latin typeface="+mn-lt"/>
                <a:ea typeface="+mn-ea"/>
                <a:cs typeface="+mn-cs"/>
              </a:rPr>
              <a:t>Mientras que </a:t>
            </a:r>
            <a:r>
              <a:rPr lang="es-ES" sz="1200" kern="1200" noProof="0" dirty="0">
                <a:solidFill>
                  <a:schemeClr val="tx1"/>
                </a:solidFill>
                <a:effectLst/>
                <a:latin typeface="+mn-lt"/>
                <a:ea typeface="+mn-ea"/>
                <a:cs typeface="+mn-cs"/>
              </a:rPr>
              <a:t>la Sociedad ha perfeccionado la capacidad para presentar la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en todas las Regiones y a través de las Regiones a los Consejos y Conferencias Aisladas;</a:t>
            </a:r>
          </a:p>
          <a:p>
            <a:r>
              <a:rPr lang="es-ES" sz="1200" kern="1200" noProof="0" dirty="0">
                <a:solidFill>
                  <a:schemeClr val="tx1"/>
                </a:solidFill>
                <a:effectLst/>
                <a:latin typeface="+mn-lt"/>
                <a:ea typeface="+mn-ea"/>
                <a:cs typeface="+mn-cs"/>
              </a:rPr>
              <a:t> </a:t>
            </a:r>
          </a:p>
          <a:p>
            <a:r>
              <a:rPr lang="es-ES" sz="1200" b="1" i="1" kern="1200" noProof="0" dirty="0">
                <a:solidFill>
                  <a:schemeClr val="tx1"/>
                </a:solidFill>
                <a:effectLst/>
                <a:latin typeface="+mn-lt"/>
                <a:ea typeface="+mn-ea"/>
                <a:cs typeface="+mn-cs"/>
              </a:rPr>
              <a:t>Se resuelve que</a:t>
            </a:r>
            <a:r>
              <a:rPr lang="es-ES" sz="1200" kern="1200" noProof="0" dirty="0">
                <a:solidFill>
                  <a:schemeClr val="tx1"/>
                </a:solidFill>
                <a:effectLst/>
                <a:latin typeface="+mn-lt"/>
                <a:ea typeface="+mn-ea"/>
                <a:cs typeface="+mn-cs"/>
              </a:rPr>
              <a:t> el Consejo Administrativo Nacional recomienda que el Consejo Nacional exija que: </a:t>
            </a:r>
          </a:p>
          <a:p>
            <a:pPr marL="171450" lvl="0" indent="-171450">
              <a:buFont typeface="Arial" pitchFamily="34" charset="0"/>
              <a:buChar char="•"/>
            </a:pPr>
            <a:r>
              <a:rPr lang="es-ES" sz="1200" kern="1200" noProof="0" dirty="0">
                <a:solidFill>
                  <a:schemeClr val="tx1"/>
                </a:solidFill>
                <a:effectLst/>
                <a:latin typeface="+mn-lt"/>
                <a:ea typeface="+mn-ea"/>
                <a:cs typeface="+mn-cs"/>
              </a:rPr>
              <a:t>Todos los nuevos miembros activos deben asistir a la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dentro del plazo de un año.</a:t>
            </a:r>
          </a:p>
          <a:p>
            <a:pPr marL="171450" lvl="0" indent="-171450">
              <a:buFont typeface="Arial" pitchFamily="34" charset="0"/>
              <a:buChar char="•"/>
            </a:pPr>
            <a:r>
              <a:rPr lang="es-ES" sz="1200" kern="1200" noProof="0" dirty="0">
                <a:solidFill>
                  <a:schemeClr val="tx1"/>
                </a:solidFill>
                <a:effectLst/>
                <a:latin typeface="+mn-lt"/>
                <a:ea typeface="+mn-ea"/>
                <a:cs typeface="+mn-cs"/>
              </a:rPr>
              <a:t>Todos los miembros existentes de la Sociedad se les exige por sus Consejos que asistan a una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con el fin de familiarizarse con la "espiritualidad y la herencia" de la Sociedad y prepararse para entrar en el proceso del "Sendero Vicentino".</a:t>
            </a:r>
          </a:p>
          <a:p>
            <a:pPr marL="171450" lvl="0" indent="-171450">
              <a:buFont typeface="Arial" pitchFamily="34" charset="0"/>
              <a:buChar char="•"/>
            </a:pPr>
            <a:r>
              <a:rPr lang="es-ES" sz="1200" kern="1200" noProof="0" dirty="0">
                <a:solidFill>
                  <a:schemeClr val="tx1"/>
                </a:solidFill>
                <a:effectLst/>
                <a:latin typeface="+mn-lt"/>
                <a:ea typeface="+mn-ea"/>
                <a:cs typeface="+mn-cs"/>
              </a:rPr>
              <a:t>La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se debe tomar antes de asumir un cargo, es para todos los funcionarios del Consejo y de la Conferencia, Consejeros Espirituales, que deben asistir dentro del</a:t>
            </a:r>
            <a:r>
              <a:rPr lang="es-ES" sz="1200" kern="1200" baseline="0" noProof="0" dirty="0">
                <a:solidFill>
                  <a:schemeClr val="tx1"/>
                </a:solidFill>
                <a:effectLst/>
                <a:latin typeface="+mn-lt"/>
                <a:ea typeface="+mn-ea"/>
                <a:cs typeface="+mn-cs"/>
              </a:rPr>
              <a:t> </a:t>
            </a:r>
            <a:r>
              <a:rPr lang="es-ES" sz="1200" kern="1200" noProof="0" dirty="0">
                <a:solidFill>
                  <a:schemeClr val="tx1"/>
                </a:solidFill>
                <a:effectLst/>
                <a:latin typeface="+mn-lt"/>
                <a:ea typeface="+mn-ea"/>
                <a:cs typeface="+mn-cs"/>
              </a:rPr>
              <a:t>primer</a:t>
            </a:r>
            <a:r>
              <a:rPr lang="es-ES" sz="1200" kern="1200" baseline="0" noProof="0" dirty="0">
                <a:solidFill>
                  <a:schemeClr val="tx1"/>
                </a:solidFill>
                <a:effectLst/>
                <a:latin typeface="+mn-lt"/>
                <a:ea typeface="+mn-ea"/>
                <a:cs typeface="+mn-cs"/>
              </a:rPr>
              <a:t> </a:t>
            </a:r>
            <a:r>
              <a:rPr lang="es-ES" sz="1200" kern="1200" noProof="0" dirty="0">
                <a:solidFill>
                  <a:schemeClr val="tx1"/>
                </a:solidFill>
                <a:effectLst/>
                <a:latin typeface="+mn-lt"/>
                <a:ea typeface="+mn-ea"/>
                <a:cs typeface="+mn-cs"/>
              </a:rPr>
              <a:t>año de asumir el cargo. Se requiere que todos los Directores Ejecutivos tomen la Orientación </a:t>
            </a:r>
            <a:r>
              <a:rPr lang="es-ES" sz="1200" kern="1200" noProof="0" dirty="0" err="1">
                <a:solidFill>
                  <a:schemeClr val="tx1"/>
                </a:solidFill>
                <a:effectLst/>
                <a:latin typeface="+mn-lt"/>
                <a:ea typeface="+mn-ea"/>
                <a:cs typeface="+mn-cs"/>
              </a:rPr>
              <a:t>Ozanam</a:t>
            </a:r>
            <a:r>
              <a:rPr lang="es-ES" sz="1200" kern="1200" noProof="0" dirty="0">
                <a:solidFill>
                  <a:schemeClr val="tx1"/>
                </a:solidFill>
                <a:effectLst/>
                <a:latin typeface="+mn-lt"/>
                <a:ea typeface="+mn-ea"/>
                <a:cs typeface="+mn-cs"/>
              </a:rPr>
              <a:t> dentro del  plazo de un año de haber sido contratados</a:t>
            </a:r>
          </a:p>
          <a:p>
            <a:pPr marL="171450" lvl="0" indent="-171450">
              <a:buFont typeface="Arial" pitchFamily="34" charset="0"/>
              <a:buChar char="•"/>
            </a:pPr>
            <a:r>
              <a:rPr lang="es-ES" sz="1200" kern="1200" noProof="0" dirty="0">
                <a:solidFill>
                  <a:schemeClr val="tx1"/>
                </a:solidFill>
                <a:effectLst/>
                <a:latin typeface="+mn-lt"/>
                <a:ea typeface="+mn-ea"/>
                <a:cs typeface="+mn-cs"/>
              </a:rPr>
              <a:t>Esta Resolución toma efecto en Enero 1, 2012.</a:t>
            </a:r>
          </a:p>
          <a:p>
            <a:endParaRPr lang="es-ES" sz="1200" kern="1200" noProof="0" dirty="0">
              <a:solidFill>
                <a:schemeClr val="tx1"/>
              </a:solidFill>
              <a:effectLst/>
              <a:latin typeface="+mn-lt"/>
              <a:ea typeface="+mn-ea"/>
              <a:cs typeface="+mn-cs"/>
            </a:endParaRPr>
          </a:p>
          <a:p>
            <a:r>
              <a:rPr lang="es-ES" sz="1200" kern="1200" noProof="0" dirty="0">
                <a:solidFill>
                  <a:schemeClr val="tx1"/>
                </a:solidFill>
                <a:effectLst/>
                <a:latin typeface="+mn-lt"/>
                <a:ea typeface="+mn-ea"/>
                <a:cs typeface="+mn-cs"/>
              </a:rPr>
              <a:t>La categoría de esta Resolución es </a:t>
            </a:r>
            <a:r>
              <a:rPr lang="es-ES" sz="1200" b="1" kern="1200" noProof="0" dirty="0">
                <a:solidFill>
                  <a:schemeClr val="tx1"/>
                </a:solidFill>
                <a:effectLst/>
                <a:latin typeface="+mn-lt"/>
                <a:ea typeface="+mn-ea"/>
                <a:cs typeface="+mn-cs"/>
              </a:rPr>
              <a:t>Formación y Capacitación</a:t>
            </a:r>
            <a:endParaRPr lang="es-ES" sz="1200" kern="1200" noProof="0" dirty="0">
              <a:solidFill>
                <a:schemeClr val="tx1"/>
              </a:solidFill>
              <a:effectLst/>
              <a:latin typeface="+mn-lt"/>
              <a:ea typeface="+mn-ea"/>
              <a:cs typeface="+mn-cs"/>
            </a:endParaRPr>
          </a:p>
          <a:p>
            <a:r>
              <a:rPr lang="es-ES" sz="1200" kern="1200" noProof="0" dirty="0">
                <a:solidFill>
                  <a:schemeClr val="tx1"/>
                </a:solidFill>
                <a:effectLst/>
                <a:latin typeface="+mn-lt"/>
                <a:ea typeface="+mn-ea"/>
                <a:cs typeface="+mn-cs"/>
              </a:rPr>
              <a:t>Resolución numero: </a:t>
            </a:r>
            <a:r>
              <a:rPr lang="es-ES" sz="1200" b="1" kern="1200" noProof="0" dirty="0">
                <a:solidFill>
                  <a:schemeClr val="tx1"/>
                </a:solidFill>
                <a:effectLst/>
                <a:latin typeface="+mn-lt"/>
                <a:ea typeface="+mn-ea"/>
                <a:cs typeface="+mn-cs"/>
              </a:rPr>
              <a:t>6/16/2010-11 93</a:t>
            </a:r>
            <a:r>
              <a:rPr lang="es-ES" sz="1200" kern="1200" noProof="0" dirty="0">
                <a:solidFill>
                  <a:schemeClr val="tx1"/>
                </a:solidFill>
                <a:effectLst/>
                <a:latin typeface="+mn-lt"/>
                <a:ea typeface="+mn-ea"/>
                <a:cs typeface="+mn-cs"/>
              </a:rPr>
              <a:t> </a:t>
            </a:r>
          </a:p>
          <a:p>
            <a:endParaRPr lang="es-ES" sz="1200" kern="1200" noProof="0" dirty="0">
              <a:solidFill>
                <a:schemeClr val="tx1"/>
              </a:solidFill>
              <a:effectLst/>
              <a:latin typeface="+mn-lt"/>
              <a:ea typeface="+mn-ea"/>
              <a:cs typeface="+mn-cs"/>
            </a:endParaRPr>
          </a:p>
          <a:p>
            <a:r>
              <a:rPr lang="es-ES" sz="1200" b="1" kern="1200" noProof="0" dirty="0">
                <a:solidFill>
                  <a:schemeClr val="tx1"/>
                </a:solidFill>
                <a:effectLst/>
                <a:latin typeface="+mn-lt"/>
                <a:ea typeface="+mn-ea"/>
                <a:cs typeface="+mn-cs"/>
              </a:rPr>
              <a:t>Aprobada por la Junta</a:t>
            </a:r>
            <a:r>
              <a:rPr lang="es-ES" sz="1200" b="1" kern="1200" baseline="0" noProof="0" dirty="0">
                <a:solidFill>
                  <a:schemeClr val="tx1"/>
                </a:solidFill>
                <a:effectLst/>
                <a:latin typeface="+mn-lt"/>
                <a:ea typeface="+mn-ea"/>
                <a:cs typeface="+mn-cs"/>
              </a:rPr>
              <a:t> </a:t>
            </a:r>
            <a:r>
              <a:rPr lang="es-ES" sz="1200" b="1" kern="1200" noProof="0" dirty="0">
                <a:solidFill>
                  <a:schemeClr val="tx1"/>
                </a:solidFill>
                <a:effectLst/>
                <a:latin typeface="+mn-lt"/>
                <a:ea typeface="+mn-ea"/>
                <a:cs typeface="+mn-cs"/>
              </a:rPr>
              <a:t>de Directores el 17 de Junio,</a:t>
            </a:r>
            <a:r>
              <a:rPr lang="es-ES" sz="1200" b="1" kern="1200" baseline="0" noProof="0" dirty="0">
                <a:solidFill>
                  <a:schemeClr val="tx1"/>
                </a:solidFill>
                <a:effectLst/>
                <a:latin typeface="+mn-lt"/>
                <a:ea typeface="+mn-ea"/>
                <a:cs typeface="+mn-cs"/>
              </a:rPr>
              <a:t> 2011</a:t>
            </a:r>
            <a:endParaRPr lang="es-ES" sz="1200" b="1" kern="1200" noProof="0" dirty="0">
              <a:solidFill>
                <a:schemeClr val="tx1"/>
              </a:solidFill>
              <a:effectLst/>
              <a:latin typeface="+mn-lt"/>
              <a:ea typeface="+mn-ea"/>
              <a:cs typeface="+mn-cs"/>
            </a:endParaRPr>
          </a:p>
          <a:p>
            <a:r>
              <a:rPr lang="es-ES" sz="1200" b="1" kern="1200" noProof="0" dirty="0">
                <a:solidFill>
                  <a:schemeClr val="tx1"/>
                </a:solidFill>
                <a:effectLst/>
                <a:latin typeface="Arial" charset="0"/>
                <a:ea typeface="+mn-ea"/>
                <a:cs typeface="+mn-cs"/>
              </a:rPr>
              <a:t>Aprobada por el Consejo Nacional </a:t>
            </a:r>
            <a:r>
              <a:rPr lang="es-ES" sz="1200" b="1" kern="1200" baseline="0" noProof="0" dirty="0">
                <a:solidFill>
                  <a:schemeClr val="tx1"/>
                </a:solidFill>
                <a:effectLst/>
                <a:latin typeface="Arial" charset="0"/>
                <a:ea typeface="+mn-ea"/>
                <a:cs typeface="+mn-cs"/>
              </a:rPr>
              <a:t>el 2 de </a:t>
            </a:r>
            <a:r>
              <a:rPr lang="es-ES" sz="1200" b="1" kern="1200" noProof="0" dirty="0">
                <a:solidFill>
                  <a:schemeClr val="tx1"/>
                </a:solidFill>
                <a:effectLst/>
                <a:latin typeface="Arial" charset="0"/>
                <a:ea typeface="+mn-ea"/>
                <a:cs typeface="+mn-cs"/>
              </a:rPr>
              <a:t>Septiembre, 2011</a:t>
            </a:r>
            <a:endParaRPr lang="es-ES" sz="1200" kern="1200" noProof="0" dirty="0">
              <a:solidFill>
                <a:schemeClr val="tx1"/>
              </a:solidFill>
              <a:effectLst/>
              <a:latin typeface="Arial" charset="0"/>
              <a:ea typeface="+mn-ea"/>
              <a:cs typeface="+mn-cs"/>
            </a:endParaRPr>
          </a:p>
          <a:p>
            <a:r>
              <a:rPr lang="es-ES" sz="1200" kern="1200" noProof="0" dirty="0">
                <a:solidFill>
                  <a:schemeClr val="tx1"/>
                </a:solidFill>
                <a:effectLst/>
                <a:latin typeface="Arial" charset="0"/>
                <a:ea typeface="+mn-ea"/>
                <a:cs typeface="+mn-cs"/>
              </a:rPr>
              <a:t> </a:t>
            </a:r>
          </a:p>
          <a:p>
            <a:r>
              <a:rPr lang="es-ES" sz="1200" b="1" kern="1200" noProof="0" dirty="0">
                <a:solidFill>
                  <a:schemeClr val="tx1"/>
                </a:solidFill>
                <a:effectLst/>
                <a:latin typeface="Arial" charset="0"/>
                <a:ea typeface="+mn-ea"/>
                <a:cs typeface="+mn-cs"/>
              </a:rPr>
              <a:t> </a:t>
            </a:r>
            <a:endParaRPr lang="es-ES" sz="1200" kern="1200" noProof="0" dirty="0">
              <a:solidFill>
                <a:schemeClr val="tx1"/>
              </a:solidFill>
              <a:effectLst/>
              <a:latin typeface="Arial" charset="0"/>
              <a:ea typeface="+mn-ea"/>
              <a:cs typeface="+mn-cs"/>
            </a:endParaRPr>
          </a:p>
          <a:p>
            <a:r>
              <a:rPr lang="es-ES" sz="1200" kern="1200" noProof="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endParaRPr lang="en-US" dirty="0"/>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a:ln>
                  <a:noFill/>
                </a:ln>
                <a:solidFill>
                  <a:srgbClr val="000000"/>
                </a:solidFill>
                <a:effectLst/>
                <a:uLnTx/>
                <a:uFillTx/>
                <a:latin typeface="Arial" charset="0"/>
                <a:ea typeface="+mn-ea"/>
                <a:cs typeface="+mn-cs"/>
              </a:rPr>
              <a:t>National Ozanam Orientation 2020</a:t>
            </a:r>
            <a:endParaRPr kumimoji="0" lang="en-US" sz="13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81228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(Recuerde, “capacitación” es un tipo de “Formación intelectual”)</a:t>
            </a:r>
          </a:p>
        </p:txBody>
      </p:sp>
      <p:sp>
        <p:nvSpPr>
          <p:cNvPr id="4" name="Slide Number Placeholder 3"/>
          <p:cNvSpPr>
            <a:spLocks noGrp="1"/>
          </p:cNvSpPr>
          <p:nvPr>
            <p:ph type="sldNum" sz="quarter" idx="5"/>
          </p:nvPr>
        </p:nvSpPr>
        <p:spPr/>
        <p:txBody>
          <a:bodyPr/>
          <a:lstStyle/>
          <a:p>
            <a:fld id="{8ADB6D53-B1D7-C34F-B376-3F0D6F92F439}" type="slidenum">
              <a:rPr lang="en-US" smtClean="0"/>
              <a:t>33</a:t>
            </a:fld>
            <a:endParaRPr lang="en-US"/>
          </a:p>
        </p:txBody>
      </p:sp>
    </p:spTree>
    <p:extLst>
      <p:ext uri="{BB962C8B-B14F-4D97-AF65-F5344CB8AC3E}">
        <p14:creationId xmlns:p14="http://schemas.microsoft.com/office/powerpoint/2010/main" val="1858794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6149355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t>¡Era mucho más largo!</a:t>
            </a:r>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074229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4691880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sz="1200" kern="1200" dirty="0">
                <a:solidFill>
                  <a:schemeClr val="tx1"/>
                </a:solidFill>
                <a:effectLst/>
                <a:latin typeface="Arial" charset="0"/>
                <a:ea typeface="+mn-ea"/>
                <a:cs typeface="+mn-cs"/>
              </a:rPr>
              <a:t>La Orientación de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es impartida por Formadores y Presentadores, quienes tienen funciones</a:t>
            </a:r>
            <a:r>
              <a:rPr lang="es-ES" sz="1200" kern="1200" baseline="0" dirty="0">
                <a:solidFill>
                  <a:schemeClr val="tx1"/>
                </a:solidFill>
                <a:effectLst/>
                <a:latin typeface="Arial" charset="0"/>
                <a:ea typeface="+mn-ea"/>
                <a:cs typeface="+mn-cs"/>
              </a:rPr>
              <a:t> </a:t>
            </a:r>
            <a:r>
              <a:rPr lang="es-ES" sz="1200" kern="1200" dirty="0">
                <a:solidFill>
                  <a:schemeClr val="tx1"/>
                </a:solidFill>
                <a:effectLst/>
                <a:latin typeface="Arial" charset="0"/>
                <a:ea typeface="+mn-ea"/>
                <a:cs typeface="+mn-cs"/>
              </a:rPr>
              <a:t>sobrepuestas pero distintas. Para asegurarse que una Orientación general sea efectiva, al menos un organizador debe tener una comprensión significativa de todo su contenido. Este es el papel del Formador, quien supervisa todo el programa y también puede presentar una o varias secciones. El Formador cuenta con el apoyo de los presentadores, que han sido capacitados para impartir una o más (pero no todas) las secciones de la orientación.  </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393718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685800" y="1143000"/>
            <a:ext cx="5486400" cy="3086100"/>
          </a:xfrm>
          <a:ln/>
        </p:spPr>
      </p:sp>
      <p:sp>
        <p:nvSpPr>
          <p:cNvPr id="25603" name="Notes Placeholder 2"/>
          <p:cNvSpPr>
            <a:spLocks noGrp="1"/>
          </p:cNvSpPr>
          <p:nvPr>
            <p:ph type="body" idx="1"/>
          </p:nvPr>
        </p:nvSpPr>
        <p:spPr>
          <a:xfrm>
            <a:off x="685800" y="4305300"/>
            <a:ext cx="5486400" cy="4019550"/>
          </a:xfrm>
          <a:noFill/>
        </p:spPr>
        <p:txBody>
          <a:bodyPr>
            <a:noAutofit/>
          </a:bodyPr>
          <a:lstStyle/>
          <a:p>
            <a:r>
              <a:rPr lang="es-ES" sz="700" b="1" kern="1200" dirty="0">
                <a:solidFill>
                  <a:schemeClr val="tx1"/>
                </a:solidFill>
                <a:effectLst/>
                <a:latin typeface="Arial" pitchFamily="34" charset="0"/>
                <a:cs typeface="Arial" pitchFamily="34" charset="0"/>
              </a:rPr>
              <a:t> Requisitos de un Candidato a Formador:</a:t>
            </a:r>
            <a:endParaRPr lang="es-ES" sz="700" kern="1200" dirty="0">
              <a:solidFill>
                <a:schemeClr val="tx1"/>
              </a:solidFill>
              <a:effectLst/>
              <a:latin typeface="Arial" pitchFamily="34" charset="0"/>
              <a:cs typeface="Arial" pitchFamily="34" charset="0"/>
            </a:endParaRPr>
          </a:p>
          <a:p>
            <a:pPr marL="457200" lvl="1" indent="-457200">
              <a:defRPr/>
            </a:pPr>
            <a:r>
              <a:rPr lang="es-ES" sz="700" dirty="0">
                <a:latin typeface="Arial" pitchFamily="34" charset="0"/>
                <a:cs typeface="Arial" pitchFamily="34" charset="0"/>
              </a:rPr>
              <a:t>Ser un Vicentino </a:t>
            </a:r>
            <a:r>
              <a:rPr lang="es-ES" sz="900" dirty="0"/>
              <a:t>por lo menos con </a:t>
            </a:r>
            <a:r>
              <a:rPr lang="es-ES" sz="800" dirty="0">
                <a:latin typeface="Arial" pitchFamily="34" charset="0"/>
                <a:cs typeface="Arial" pitchFamily="34" charset="0"/>
              </a:rPr>
              <a:t> </a:t>
            </a:r>
            <a:r>
              <a:rPr lang="es-ES" sz="800" dirty="0"/>
              <a:t>3 años </a:t>
            </a:r>
            <a:r>
              <a:rPr lang="es-ES" sz="800" dirty="0">
                <a:latin typeface="Arial" pitchFamily="34" charset="0"/>
                <a:cs typeface="Arial" pitchFamily="34" charset="0"/>
              </a:rPr>
              <a:t>de experiencia </a:t>
            </a:r>
            <a:r>
              <a:rPr lang="es-ES" sz="800" dirty="0"/>
              <a:t> </a:t>
            </a:r>
            <a:r>
              <a:rPr lang="es-ES" sz="700" dirty="0">
                <a:latin typeface="Arial" pitchFamily="34" charset="0"/>
                <a:cs typeface="Arial" pitchFamily="34" charset="0"/>
              </a:rPr>
              <a:t>y con el apoyo del</a:t>
            </a:r>
            <a:r>
              <a:rPr lang="es-ES" sz="700" baseline="0" dirty="0">
                <a:latin typeface="Arial" pitchFamily="34" charset="0"/>
                <a:cs typeface="Arial" pitchFamily="34" charset="0"/>
              </a:rPr>
              <a:t> </a:t>
            </a:r>
            <a:r>
              <a:rPr lang="es-ES" sz="700" dirty="0">
                <a:latin typeface="Arial" pitchFamily="34" charset="0"/>
                <a:cs typeface="Arial" pitchFamily="34" charset="0"/>
              </a:rPr>
              <a:t>Consejo/Región</a:t>
            </a:r>
          </a:p>
          <a:p>
            <a:pPr marL="457200" lvl="1" indent="-457200">
              <a:defRPr/>
            </a:pPr>
            <a:r>
              <a:rPr lang="es-ES" sz="700" dirty="0">
                <a:latin typeface="Arial" pitchFamily="34" charset="0"/>
                <a:cs typeface="Arial" pitchFamily="34" charset="0"/>
              </a:rPr>
              <a:t>Miembro Activo de una Conferencia y haber participado en una O.O.</a:t>
            </a:r>
          </a:p>
          <a:p>
            <a:pPr marL="457200" lvl="1" indent="-457200">
              <a:lnSpc>
                <a:spcPct val="90000"/>
              </a:lnSpc>
              <a:defRPr/>
            </a:pPr>
            <a:r>
              <a:rPr lang="es-ES" sz="700" dirty="0">
                <a:latin typeface="Arial" pitchFamily="34" charset="0"/>
                <a:cs typeface="Arial" pitchFamily="34" charset="0"/>
              </a:rPr>
              <a:t>Con experiencia en las Visitas Domiciliarias</a:t>
            </a:r>
          </a:p>
          <a:p>
            <a:pPr marL="457200" lvl="1" indent="-457200">
              <a:lnSpc>
                <a:spcPct val="90000"/>
              </a:lnSpc>
              <a:defRPr/>
            </a:pPr>
            <a:r>
              <a:rPr lang="es-ES" sz="700" dirty="0">
                <a:latin typeface="Arial" pitchFamily="34" charset="0"/>
                <a:cs typeface="Arial" pitchFamily="34" charset="0"/>
              </a:rPr>
              <a:t>Habilidades efectivas para presentar</a:t>
            </a:r>
          </a:p>
          <a:p>
            <a:pPr marL="457200" lvl="1" indent="-457200">
              <a:lnSpc>
                <a:spcPct val="90000"/>
              </a:lnSpc>
              <a:defRPr/>
            </a:pPr>
            <a:r>
              <a:rPr lang="es-ES" sz="700" dirty="0">
                <a:latin typeface="Arial" pitchFamily="34" charset="0"/>
                <a:cs typeface="Arial" pitchFamily="34" charset="0"/>
              </a:rPr>
              <a:t>Cómodo tanto con la lectura como con el diálogo</a:t>
            </a:r>
          </a:p>
          <a:p>
            <a:pPr marL="457200" lvl="1" indent="-457200">
              <a:lnSpc>
                <a:spcPct val="90000"/>
              </a:lnSpc>
              <a:defRPr/>
            </a:pPr>
            <a:r>
              <a:rPr lang="es-ES" sz="700" dirty="0">
                <a:latin typeface="Arial" pitchFamily="34" charset="0"/>
                <a:cs typeface="Arial" pitchFamily="34" charset="0"/>
              </a:rPr>
              <a:t>Competente con las computadoras y la tecnología</a:t>
            </a:r>
          </a:p>
          <a:p>
            <a:pPr marL="457200" lvl="1" indent="-457200">
              <a:lnSpc>
                <a:spcPct val="90000"/>
              </a:lnSpc>
              <a:defRPr/>
            </a:pPr>
            <a:r>
              <a:rPr lang="es-ES" sz="700" dirty="0">
                <a:latin typeface="Arial" pitchFamily="34" charset="0"/>
                <a:cs typeface="Arial" pitchFamily="34" charset="0"/>
              </a:rPr>
              <a:t>Con el deseo de crecer en el conocimiento y la espiritualidad de la Sociedad</a:t>
            </a:r>
          </a:p>
          <a:p>
            <a:pPr marL="457200" lvl="1" indent="-457200">
              <a:lnSpc>
                <a:spcPct val="90000"/>
              </a:lnSpc>
              <a:defRPr/>
            </a:pPr>
            <a:r>
              <a:rPr lang="es-ES" sz="700" dirty="0">
                <a:latin typeface="Arial" pitchFamily="34" charset="0"/>
                <a:cs typeface="Arial" pitchFamily="34" charset="0"/>
              </a:rPr>
              <a:t>Capaz de articular los requisitos de tiempo y las expectativas específicas de su Consejo</a:t>
            </a:r>
            <a:endParaRPr lang="es-ES" sz="700" dirty="0">
              <a:effectLst>
                <a:outerShdw blurRad="38100" dist="38100" dir="2700000" algn="tl">
                  <a:srgbClr val="000000"/>
                </a:outerShdw>
              </a:effectLst>
              <a:latin typeface="Arial" pitchFamily="34" charset="0"/>
              <a:cs typeface="Arial" pitchFamily="34" charset="0"/>
            </a:endParaRPr>
          </a:p>
          <a:p>
            <a:pPr lvl="0"/>
            <a:r>
              <a:rPr lang="en-US" sz="700" b="1" kern="1200" dirty="0">
                <a:solidFill>
                  <a:schemeClr val="tx1"/>
                </a:solidFill>
                <a:effectLst/>
                <a:latin typeface="Arial" pitchFamily="34" charset="0"/>
                <a:cs typeface="Arial" pitchFamily="34" charset="0"/>
              </a:rPr>
              <a:t>Met</a:t>
            </a:r>
            <a:r>
              <a:rPr lang="en-US" sz="700" kern="1200" dirty="0">
                <a:solidFill>
                  <a:schemeClr val="tx1"/>
                </a:solidFill>
                <a:effectLst/>
                <a:latin typeface="Arial" pitchFamily="34" charset="0"/>
                <a:cs typeface="Arial" pitchFamily="34" charset="0"/>
              </a:rPr>
              <a:t>a:</a:t>
            </a:r>
          </a:p>
          <a:p>
            <a:r>
              <a:rPr lang="x-none" sz="700" b="1" kern="1200" dirty="0">
                <a:solidFill>
                  <a:schemeClr val="tx1"/>
                </a:solidFill>
                <a:effectLst/>
                <a:latin typeface="Arial" pitchFamily="34" charset="0"/>
                <a:cs typeface="Arial" pitchFamily="34" charset="0"/>
              </a:rPr>
              <a:t> </a:t>
            </a:r>
            <a:r>
              <a:rPr lang="es-ES" sz="700" dirty="0">
                <a:latin typeface="Arial" pitchFamily="34" charset="0"/>
                <a:cs typeface="Arial" pitchFamily="34" charset="0"/>
              </a:rPr>
              <a:t>Preparar formadores de la</a:t>
            </a:r>
            <a:r>
              <a:rPr lang="es-ES" sz="700" baseline="0" dirty="0">
                <a:latin typeface="Arial" pitchFamily="34" charset="0"/>
                <a:cs typeface="Arial" pitchFamily="34" charset="0"/>
              </a:rPr>
              <a:t> </a:t>
            </a:r>
            <a:r>
              <a:rPr lang="es-ES" sz="700" dirty="0">
                <a:latin typeface="Arial" pitchFamily="34" charset="0"/>
                <a:cs typeface="Arial" pitchFamily="34" charset="0"/>
              </a:rPr>
              <a:t>Orientación </a:t>
            </a:r>
            <a:r>
              <a:rPr lang="es-ES" sz="700" dirty="0" err="1">
                <a:latin typeface="Arial" pitchFamily="34" charset="0"/>
                <a:cs typeface="Arial" pitchFamily="34" charset="0"/>
              </a:rPr>
              <a:t>Ozanam</a:t>
            </a:r>
            <a:r>
              <a:rPr lang="es-ES" sz="700" dirty="0">
                <a:latin typeface="Arial" pitchFamily="34" charset="0"/>
                <a:cs typeface="Arial" pitchFamily="34" charset="0"/>
              </a:rPr>
              <a:t> para presentar de manera competente todas las secciones de la Orientación </a:t>
            </a:r>
            <a:r>
              <a:rPr lang="es-ES" sz="700" dirty="0" err="1">
                <a:latin typeface="Arial" pitchFamily="34" charset="0"/>
                <a:cs typeface="Arial" pitchFamily="34" charset="0"/>
              </a:rPr>
              <a:t>Ozanam</a:t>
            </a:r>
            <a:endParaRPr lang="es-ES" sz="700" dirty="0">
              <a:latin typeface="Arial" pitchFamily="34" charset="0"/>
              <a:cs typeface="Arial" pitchFamily="34" charset="0"/>
            </a:endParaRPr>
          </a:p>
          <a:p>
            <a:r>
              <a:rPr lang="es-ES" sz="700" b="1" dirty="0">
                <a:latin typeface="Arial" pitchFamily="34" charset="0"/>
                <a:cs typeface="Arial" pitchFamily="34" charset="0"/>
              </a:rPr>
              <a:t>Selección y Aprobación:</a:t>
            </a:r>
            <a:r>
              <a:rPr lang="x-none" sz="700" b="1" kern="1200" dirty="0">
                <a:solidFill>
                  <a:schemeClr val="tx1"/>
                </a:solidFill>
                <a:effectLst/>
                <a:latin typeface="Arial" pitchFamily="34" charset="0"/>
                <a:cs typeface="Arial" pitchFamily="34" charset="0"/>
              </a:rPr>
              <a:t> </a:t>
            </a:r>
            <a:endParaRPr lang="en-US" sz="700" kern="1200" dirty="0">
              <a:solidFill>
                <a:schemeClr val="tx1"/>
              </a:solidFill>
              <a:effectLst/>
              <a:latin typeface="Arial" pitchFamily="34" charset="0"/>
              <a:cs typeface="Arial" pitchFamily="34" charset="0"/>
            </a:endParaRPr>
          </a:p>
          <a:p>
            <a:pPr lvl="0"/>
            <a:r>
              <a:rPr lang="es-ES" sz="700" dirty="0">
                <a:latin typeface="Arial" pitchFamily="34" charset="0"/>
                <a:cs typeface="Arial" pitchFamily="34" charset="0"/>
              </a:rPr>
              <a:t>Los Formadores son aprobados por el Líder de la OO del Consejo. </a:t>
            </a:r>
          </a:p>
          <a:p>
            <a:pPr lvl="0"/>
            <a:r>
              <a:rPr lang="es-ES" sz="700" dirty="0">
                <a:latin typeface="Arial" pitchFamily="34" charset="0"/>
                <a:cs typeface="Arial" pitchFamily="34" charset="0"/>
              </a:rPr>
              <a:t>Los Presentadores son capacitados por los Formadores de Consejo.</a:t>
            </a:r>
            <a:endParaRPr lang="en-US" sz="700" kern="1200" dirty="0">
              <a:solidFill>
                <a:schemeClr val="tx1"/>
              </a:solidFill>
              <a:effectLst/>
              <a:latin typeface="Arial" pitchFamily="34" charset="0"/>
              <a:cs typeface="Arial" pitchFamily="34" charset="0"/>
            </a:endParaRPr>
          </a:p>
          <a:p>
            <a:pPr lvl="0"/>
            <a:r>
              <a:rPr lang="es-ES" sz="700" b="1" dirty="0">
                <a:latin typeface="Arial" pitchFamily="34" charset="0"/>
                <a:cs typeface="Arial" pitchFamily="34" charset="0"/>
              </a:rPr>
              <a:t>Los Formadores deben tener  la</a:t>
            </a:r>
            <a:r>
              <a:rPr lang="x-none" sz="700" kern="1200" dirty="0">
                <a:solidFill>
                  <a:schemeClr val="tx1"/>
                </a:solidFill>
                <a:effectLst/>
                <a:latin typeface="Arial" pitchFamily="34" charset="0"/>
                <a:cs typeface="Arial" pitchFamily="34" charset="0"/>
              </a:rPr>
              <a:t>:</a:t>
            </a:r>
            <a:r>
              <a:rPr lang="en-US" sz="700" dirty="0">
                <a:latin typeface="Arial" pitchFamily="34" charset="0"/>
                <a:cs typeface="Arial" pitchFamily="34" charset="0"/>
              </a:rPr>
              <a:t> </a:t>
            </a:r>
          </a:p>
          <a:p>
            <a:pPr lvl="0"/>
            <a:r>
              <a:rPr lang="es-ES" sz="700" dirty="0">
                <a:latin typeface="Arial" pitchFamily="34" charset="0"/>
                <a:cs typeface="Arial" pitchFamily="34" charset="0"/>
              </a:rPr>
              <a:t>Capacidad para organizar, programar y configurar una Orientación </a:t>
            </a:r>
            <a:r>
              <a:rPr lang="es-ES" sz="700" dirty="0" err="1">
                <a:latin typeface="Arial" pitchFamily="34" charset="0"/>
                <a:cs typeface="Arial" pitchFamily="34" charset="0"/>
              </a:rPr>
              <a:t>Ozanam</a:t>
            </a:r>
            <a:r>
              <a:rPr lang="es-ES" sz="700" dirty="0">
                <a:latin typeface="Arial" pitchFamily="34" charset="0"/>
                <a:cs typeface="Arial" pitchFamily="34" charset="0"/>
              </a:rPr>
              <a:t>. Capacidad para presentar todas las secciones de la Orientación </a:t>
            </a:r>
            <a:r>
              <a:rPr lang="es-ES" sz="700" dirty="0" err="1">
                <a:latin typeface="Arial" pitchFamily="34" charset="0"/>
                <a:cs typeface="Arial" pitchFamily="34" charset="0"/>
              </a:rPr>
              <a:t>Ozanam</a:t>
            </a:r>
            <a:r>
              <a:rPr lang="es-ES" sz="700" dirty="0">
                <a:latin typeface="Arial" pitchFamily="34" charset="0"/>
                <a:cs typeface="Arial" pitchFamily="34" charset="0"/>
              </a:rPr>
              <a:t>. </a:t>
            </a:r>
          </a:p>
          <a:p>
            <a:pPr lvl="0"/>
            <a:r>
              <a:rPr lang="es-ES" sz="700" dirty="0">
                <a:latin typeface="Arial" pitchFamily="34" charset="0"/>
                <a:cs typeface="Arial" pitchFamily="34" charset="0"/>
              </a:rPr>
              <a:t>Un conocimiento profundo de la Sociedad a nivel local, regional y nacional para que cuando se presente una pregunta, puedan responderla con precisión. </a:t>
            </a:r>
          </a:p>
          <a:p>
            <a:pPr lvl="0"/>
            <a:r>
              <a:rPr lang="es-ES" sz="700" dirty="0">
                <a:latin typeface="Arial" pitchFamily="34" charset="0"/>
                <a:cs typeface="Arial" pitchFamily="34" charset="0"/>
              </a:rPr>
              <a:t>Debe tener la voluntad de buscar un conocimiento continuo de la espiritualidad y formación Vicentina. </a:t>
            </a:r>
          </a:p>
          <a:p>
            <a:pPr lvl="0"/>
            <a:r>
              <a:rPr lang="es-ES" sz="700" dirty="0">
                <a:latin typeface="Arial" pitchFamily="34" charset="0"/>
                <a:cs typeface="Arial" pitchFamily="34" charset="0"/>
              </a:rPr>
              <a:t>Capacidad para desarrollar las habilidades y guiar a los Presentadores a una mejor capacidad para presentaciones si necesitan una mejor guía. </a:t>
            </a:r>
          </a:p>
          <a:p>
            <a:pPr lvl="0"/>
            <a:r>
              <a:rPr lang="en-US" sz="700" b="1" kern="1200" dirty="0">
                <a:solidFill>
                  <a:schemeClr val="tx1"/>
                </a:solidFill>
                <a:effectLst/>
                <a:latin typeface="Arial" pitchFamily="34" charset="0"/>
                <a:cs typeface="Arial" pitchFamily="34" charset="0"/>
              </a:rPr>
              <a:t>Los  </a:t>
            </a:r>
            <a:r>
              <a:rPr lang="x-none" sz="700" b="1" kern="1200" dirty="0">
                <a:solidFill>
                  <a:schemeClr val="tx1"/>
                </a:solidFill>
                <a:effectLst/>
                <a:latin typeface="Arial" pitchFamily="34" charset="0"/>
                <a:cs typeface="Arial" pitchFamily="34" charset="0"/>
              </a:rPr>
              <a:t>Present</a:t>
            </a:r>
            <a:r>
              <a:rPr lang="es-ES" sz="700" b="1" kern="1200" dirty="0">
                <a:solidFill>
                  <a:schemeClr val="tx1"/>
                </a:solidFill>
                <a:effectLst/>
                <a:latin typeface="Arial" pitchFamily="34" charset="0"/>
                <a:cs typeface="Arial" pitchFamily="34" charset="0"/>
              </a:rPr>
              <a:t>adores deben de tener la: </a:t>
            </a:r>
          </a:p>
          <a:p>
            <a:pPr lvl="0"/>
            <a:r>
              <a:rPr lang="es-ES" sz="700" b="1" kern="1200" dirty="0">
                <a:solidFill>
                  <a:schemeClr val="tx1"/>
                </a:solidFill>
                <a:effectLst/>
                <a:latin typeface="Arial" pitchFamily="34" charset="0"/>
                <a:cs typeface="Arial" pitchFamily="34" charset="0"/>
              </a:rPr>
              <a:t> </a:t>
            </a:r>
            <a:r>
              <a:rPr lang="es-ES" sz="700" dirty="0">
                <a:latin typeface="Arial" pitchFamily="34" charset="0"/>
                <a:cs typeface="Arial" pitchFamily="34" charset="0"/>
              </a:rPr>
              <a:t>La capacidad de presentar una o más secciones de la Orientación de </a:t>
            </a:r>
            <a:r>
              <a:rPr lang="es-ES" sz="700" dirty="0" err="1">
                <a:latin typeface="Arial" pitchFamily="34" charset="0"/>
                <a:cs typeface="Arial" pitchFamily="34" charset="0"/>
              </a:rPr>
              <a:t>Ozanam</a:t>
            </a:r>
            <a:r>
              <a:rPr lang="es-ES" sz="700" dirty="0">
                <a:latin typeface="Arial" pitchFamily="34" charset="0"/>
                <a:cs typeface="Arial" pitchFamily="34" charset="0"/>
              </a:rPr>
              <a:t>. </a:t>
            </a:r>
          </a:p>
          <a:p>
            <a:pPr lvl="0"/>
            <a:r>
              <a:rPr lang="es-ES" sz="700" dirty="0">
                <a:latin typeface="Arial" pitchFamily="34" charset="0"/>
                <a:cs typeface="Arial" pitchFamily="34" charset="0"/>
              </a:rPr>
              <a:t>Los formadores y presentadores deben tener la voluntad de crecer en la comprensión del: Carisma de la Sociedad y Espiritualidad Vicentina. </a:t>
            </a:r>
          </a:p>
          <a:p>
            <a:pPr lvl="0"/>
            <a:r>
              <a:rPr lang="es-ES" sz="700" dirty="0">
                <a:latin typeface="Arial" pitchFamily="34" charset="0"/>
                <a:cs typeface="Arial" pitchFamily="34" charset="0"/>
              </a:rPr>
              <a:t>       Historia, vida y espíritu de los Fundadores.</a:t>
            </a:r>
          </a:p>
          <a:p>
            <a:pPr lvl="0"/>
            <a:r>
              <a:rPr lang="es-ES" sz="700" dirty="0">
                <a:latin typeface="Arial" pitchFamily="34" charset="0"/>
                <a:cs typeface="Arial" pitchFamily="34" charset="0"/>
              </a:rPr>
              <a:t>       Programa de Formación Vicentina. </a:t>
            </a:r>
          </a:p>
          <a:p>
            <a:pPr lvl="0"/>
            <a:r>
              <a:rPr lang="es-ES" sz="700" dirty="0">
                <a:latin typeface="Arial" pitchFamily="34" charset="0"/>
                <a:cs typeface="Arial" pitchFamily="34" charset="0"/>
              </a:rPr>
              <a:t>       Uso de computadoras y otras tecnologías.</a:t>
            </a:r>
            <a:endParaRPr lang="es-ES" sz="700" kern="1200" dirty="0">
              <a:solidFill>
                <a:schemeClr val="tx1"/>
              </a:solidFill>
              <a:effectLst/>
              <a:latin typeface="Arial" pitchFamily="34" charset="0"/>
              <a:cs typeface="Arial" pitchFamily="34" charset="0"/>
            </a:endParaRPr>
          </a:p>
          <a:p>
            <a:r>
              <a:rPr lang="es-ES" sz="700" b="1" kern="1200" dirty="0">
                <a:solidFill>
                  <a:schemeClr val="tx1"/>
                </a:solidFill>
                <a:effectLst/>
                <a:latin typeface="Arial" pitchFamily="34" charset="0"/>
                <a:cs typeface="Arial" pitchFamily="34" charset="0"/>
              </a:rPr>
              <a:t>Responsabilidades de un </a:t>
            </a:r>
            <a:r>
              <a:rPr lang="es-ES" sz="700" b="1" dirty="0">
                <a:latin typeface="Arial" pitchFamily="34" charset="0"/>
                <a:cs typeface="Arial" pitchFamily="34" charset="0"/>
              </a:rPr>
              <a:t>F</a:t>
            </a:r>
            <a:r>
              <a:rPr lang="es-ES" sz="700" b="1" kern="1200" dirty="0">
                <a:solidFill>
                  <a:schemeClr val="tx1"/>
                </a:solidFill>
                <a:effectLst/>
                <a:latin typeface="Arial" pitchFamily="34" charset="0"/>
                <a:cs typeface="Arial" pitchFamily="34" charset="0"/>
              </a:rPr>
              <a:t>ormador:</a:t>
            </a:r>
            <a:r>
              <a:rPr lang="es-ES" sz="700" dirty="0">
                <a:latin typeface="Arial" pitchFamily="34" charset="0"/>
                <a:cs typeface="Arial" pitchFamily="34" charset="0"/>
              </a:rPr>
              <a:t> Programar y realizar la Orientación de </a:t>
            </a:r>
            <a:r>
              <a:rPr lang="es-ES" sz="700" dirty="0" err="1">
                <a:latin typeface="Arial" pitchFamily="34" charset="0"/>
                <a:cs typeface="Arial" pitchFamily="34" charset="0"/>
              </a:rPr>
              <a:t>Ozanam</a:t>
            </a:r>
            <a:r>
              <a:rPr lang="es-ES" sz="700" dirty="0">
                <a:latin typeface="Arial" pitchFamily="34" charset="0"/>
                <a:cs typeface="Arial" pitchFamily="34" charset="0"/>
              </a:rPr>
              <a:t> en conjunto o en colaboración con el Líder OO del Consejo. Responsable de ordenar y distribuir materiales de Formación OO</a:t>
            </a:r>
          </a:p>
          <a:p>
            <a:pPr lvl="0"/>
            <a:r>
              <a:rPr lang="es-ES" sz="700" dirty="0">
                <a:latin typeface="Arial" pitchFamily="34" charset="0"/>
                <a:cs typeface="Arial" pitchFamily="34" charset="0"/>
              </a:rPr>
              <a:t>Asegurarse</a:t>
            </a:r>
            <a:r>
              <a:rPr lang="es-ES" sz="700" baseline="0" dirty="0">
                <a:latin typeface="Arial" pitchFamily="34" charset="0"/>
                <a:cs typeface="Arial" pitchFamily="34" charset="0"/>
              </a:rPr>
              <a:t> </a:t>
            </a:r>
            <a:r>
              <a:rPr lang="es-ES" sz="700" dirty="0">
                <a:latin typeface="Arial" pitchFamily="34" charset="0"/>
                <a:cs typeface="Arial" pitchFamily="34" charset="0"/>
              </a:rPr>
              <a:t>que los Vicentinos que han asistido a la OO se ingresen en la base de datos. </a:t>
            </a:r>
          </a:p>
          <a:p>
            <a:pPr lvl="0"/>
            <a:r>
              <a:rPr lang="es-ES" sz="700" dirty="0">
                <a:latin typeface="Arial" pitchFamily="34" charset="0"/>
                <a:cs typeface="Arial" pitchFamily="34" charset="0"/>
              </a:rPr>
              <a:t>Algunos Formadores han aceptado la responsabilidad de presentar otros materiales de formación además de la Orientación de </a:t>
            </a:r>
            <a:r>
              <a:rPr lang="es-ES" sz="700" dirty="0" err="1">
                <a:latin typeface="Arial" pitchFamily="34" charset="0"/>
                <a:cs typeface="Arial" pitchFamily="34" charset="0"/>
              </a:rPr>
              <a:t>Ozanam</a:t>
            </a:r>
            <a:r>
              <a:rPr lang="es-ES" sz="700" dirty="0">
                <a:latin typeface="Arial" pitchFamily="34" charset="0"/>
                <a:cs typeface="Arial" pitchFamily="34" charset="0"/>
              </a:rPr>
              <a:t>, como la capacitación de Consejeros Espirituales, la presentación de la Invitación a Servir o la realización de talleres sobre tutoría y la Visita Domiciliaria, por nombrar solo algunos. </a:t>
            </a:r>
          </a:p>
          <a:p>
            <a:pPr lvl="0"/>
            <a:endParaRPr lang="en-US" sz="700" kern="1200" dirty="0">
              <a:solidFill>
                <a:schemeClr val="tx1"/>
              </a:solidFill>
              <a:effectLst/>
              <a:latin typeface="Arial" pitchFamily="34" charset="0"/>
              <a:cs typeface="Arial" pitchFamily="34" charset="0"/>
            </a:endParaRPr>
          </a:p>
          <a:p>
            <a:r>
              <a:rPr lang="x-none" sz="700" b="1" kern="1200" dirty="0">
                <a:solidFill>
                  <a:schemeClr val="tx1"/>
                </a:solidFill>
                <a:effectLst/>
                <a:latin typeface="Arial" pitchFamily="34" charset="0"/>
                <a:cs typeface="Arial" pitchFamily="34" charset="0"/>
              </a:rPr>
              <a:t> </a:t>
            </a:r>
            <a:r>
              <a:rPr lang="es-ES" sz="700" b="1" dirty="0">
                <a:latin typeface="Arial" pitchFamily="34" charset="0"/>
                <a:cs typeface="Arial" pitchFamily="34" charset="0"/>
              </a:rPr>
              <a:t>¡Este Es usted ! No estaría aquí si alguien no hubiera decidido que es usted.</a:t>
            </a:r>
            <a:endParaRPr lang="en-US" altLang="en-US" sz="700" dirty="0">
              <a:latin typeface="Arial" panose="020B0604020202020204" pitchFamily="34" charset="0"/>
              <a:cs typeface="Arial" pitchFamily="34" charset="0"/>
            </a:endParaRPr>
          </a:p>
          <a:p>
            <a:r>
              <a:rPr lang="es-ES" altLang="en-US" sz="700" dirty="0">
                <a:latin typeface="Arial" panose="020B0604020202020204" pitchFamily="34" charset="0"/>
                <a:cs typeface="Arial" pitchFamily="34" charset="0"/>
              </a:rPr>
              <a:t>Cuando usted, como Formador, recluta presentadores, busca las mismas cualidades. </a:t>
            </a:r>
          </a:p>
          <a:p>
            <a:endParaRPr lang="es-ES" altLang="en-US" sz="700" dirty="0">
              <a:latin typeface="Arial" panose="020B0604020202020204" pitchFamily="34" charset="0"/>
              <a:cs typeface="Arial" pitchFamily="34" charset="0"/>
            </a:endParaRPr>
          </a:p>
          <a:p>
            <a:r>
              <a:rPr lang="es-ES" altLang="en-US" sz="700" dirty="0">
                <a:latin typeface="Arial" panose="020B0604020202020204" pitchFamily="34" charset="0"/>
                <a:cs typeface="Arial" pitchFamily="34" charset="0"/>
              </a:rPr>
              <a:t>Nota para el Coordinador de OO: </a:t>
            </a:r>
          </a:p>
          <a:p>
            <a:r>
              <a:rPr lang="es-ES" altLang="en-US" sz="700" dirty="0">
                <a:latin typeface="Arial" panose="020B0604020202020204" pitchFamily="34" charset="0"/>
                <a:cs typeface="Arial" pitchFamily="34" charset="0"/>
              </a:rPr>
              <a:t>Esta Capacitación para Formadores no pretende enseñar al participante habilidades para hablar en público, ni cómo manejar las preguntas de un grupo, ni cómo administrar un grupo. Estas habilidades no se pueden enseñar en una sesión de uno o dos días. </a:t>
            </a:r>
          </a:p>
          <a:p>
            <a:r>
              <a:rPr lang="es-ES" altLang="en-US" sz="700" dirty="0">
                <a:latin typeface="Arial" panose="020B0604020202020204" pitchFamily="34" charset="0"/>
                <a:cs typeface="Arial" pitchFamily="34" charset="0"/>
              </a:rPr>
              <a:t>El liderazgo Vicentino debe reclutar potenciales Formadores y Presentadores que ya tengan esas habilidades Consulte también la sección de la Guía del formador sobre “Quién debe hacer la presentación”. Hay unas grandes ideas allí .“Que una persona tenga muchos años de servicio o tenga un gran conocimiento de la Sociedad, eso no es garantía de que sea un buen orador. Y no todos los buenos oradores públicos pueden manejar las preguntas con agilidad. Se puede llamar a un sacerdote cada semana (o incluso diariamente) para dar una homilía, pero es posible que nunca haya sido llamado para dirigir una discusión o enseñar una clase”.</a:t>
            </a:r>
            <a:endParaRPr lang="en-US" altLang="en-US" sz="700" dirty="0">
              <a:latin typeface="Arial" panose="020B0604020202020204" pitchFamily="34" charset="0"/>
              <a:cs typeface="Arial" pitchFamily="34" charset="0"/>
            </a:endParaRPr>
          </a:p>
          <a:p>
            <a:endParaRPr lang="en-US" altLang="en-US" sz="600" dirty="0">
              <a:latin typeface="Arial" panose="020B0604020202020204" pitchFamily="34" charset="0"/>
            </a:endParaRPr>
          </a:p>
          <a:p>
            <a:endParaRPr lang="en-US" altLang="en-US" sz="600" dirty="0">
              <a:latin typeface="Arial" panose="020B0604020202020204" pitchFamily="34" charset="0"/>
            </a:endParaRPr>
          </a:p>
          <a:p>
            <a:endParaRPr lang="en-US" altLang="en-US" sz="600" dirty="0">
              <a:latin typeface="Arial" panose="020B0604020202020204" pitchFamily="34" charset="0"/>
            </a:endParaRPr>
          </a:p>
          <a:p>
            <a:endParaRPr lang="en-US" altLang="en-US" sz="600" dirty="0">
              <a:latin typeface="Arial" panose="020B0604020202020204" pitchFamily="34" charset="0"/>
            </a:endParaRPr>
          </a:p>
        </p:txBody>
      </p:sp>
      <p:sp>
        <p:nvSpPr>
          <p:cNvPr id="2" name="Footer Placeholder 1"/>
          <p:cNvSpPr>
            <a:spLocks noGrp="1"/>
          </p:cNvSpPr>
          <p:nvPr>
            <p:ph type="ftr" sz="quarter" idx="10"/>
          </p:nvPr>
        </p:nvSpPr>
        <p:spPr/>
        <p:txBody>
          <a:bodyPr/>
          <a:lstStyle/>
          <a:p>
            <a:r>
              <a:rPr lang="es-ES"/>
              <a:t>National Ozanam Orientation 2020</a:t>
            </a:r>
            <a:endParaRPr lang="es-ES" dirty="0"/>
          </a:p>
        </p:txBody>
      </p:sp>
    </p:spTree>
    <p:extLst>
      <p:ext uri="{BB962C8B-B14F-4D97-AF65-F5344CB8AC3E}">
        <p14:creationId xmlns:p14="http://schemas.microsoft.com/office/powerpoint/2010/main" val="29032691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kern="1200" noProof="0" dirty="0">
                <a:solidFill>
                  <a:schemeClr val="tx1"/>
                </a:solidFill>
                <a:effectLst/>
                <a:latin typeface="Arial" charset="0"/>
                <a:ea typeface="+mn-ea"/>
                <a:cs typeface="+mn-cs"/>
              </a:rPr>
              <a:t>Los Presentadores</a:t>
            </a:r>
            <a:r>
              <a:rPr lang="es-ES" sz="1200" kern="1200" baseline="0" noProof="0" dirty="0">
                <a:solidFill>
                  <a:schemeClr val="tx1"/>
                </a:solidFill>
                <a:effectLst/>
                <a:latin typeface="Arial" charset="0"/>
                <a:ea typeface="+mn-ea"/>
                <a:cs typeface="+mn-cs"/>
              </a:rPr>
              <a:t> son capacitados por sus Formadores de su Consejo</a:t>
            </a:r>
            <a:endParaRPr lang="es-ES" sz="1200" kern="1200" noProof="0" dirty="0">
              <a:solidFill>
                <a:schemeClr val="tx1"/>
              </a:solidFill>
              <a:effectLst/>
              <a:latin typeface="Arial" charset="0"/>
              <a:ea typeface="+mn-ea"/>
              <a:cs typeface="+mn-cs"/>
            </a:endParaRPr>
          </a:p>
          <a:p>
            <a:pPr lvl="0"/>
            <a:r>
              <a:rPr lang="es-ES" sz="1200" kern="1200" noProof="0" dirty="0">
                <a:solidFill>
                  <a:schemeClr val="tx1"/>
                </a:solidFill>
                <a:effectLst/>
                <a:latin typeface="Arial" charset="0"/>
                <a:ea typeface="+mn-ea"/>
                <a:cs typeface="+mn-cs"/>
              </a:rPr>
              <a:t>Los Presentadores</a:t>
            </a:r>
            <a:r>
              <a:rPr lang="es-ES" sz="1200" kern="1200" baseline="0" noProof="0" dirty="0">
                <a:solidFill>
                  <a:schemeClr val="tx1"/>
                </a:solidFill>
                <a:effectLst/>
                <a:latin typeface="Arial" charset="0"/>
                <a:ea typeface="+mn-ea"/>
                <a:cs typeface="+mn-cs"/>
              </a:rPr>
              <a:t> deben de tener:</a:t>
            </a:r>
            <a:endParaRPr lang="es-ES" sz="1200" kern="1200" noProof="0" dirty="0">
              <a:solidFill>
                <a:schemeClr val="tx1"/>
              </a:solidFill>
              <a:effectLst/>
              <a:latin typeface="Arial" charset="0"/>
              <a:ea typeface="+mn-ea"/>
              <a:cs typeface="+mn-cs"/>
            </a:endParaRPr>
          </a:p>
          <a:p>
            <a:pPr lvl="1"/>
            <a:r>
              <a:rPr lang="es-ES" sz="1200" kern="1200" noProof="0" dirty="0">
                <a:solidFill>
                  <a:schemeClr val="tx1"/>
                </a:solidFill>
                <a:effectLst/>
                <a:latin typeface="Arial" charset="0"/>
                <a:ea typeface="+mn-ea"/>
                <a:cs typeface="+mn-cs"/>
              </a:rPr>
              <a:t>La</a:t>
            </a:r>
            <a:r>
              <a:rPr lang="es-ES" sz="1200" kern="1200" baseline="0" noProof="0" dirty="0">
                <a:solidFill>
                  <a:schemeClr val="tx1"/>
                </a:solidFill>
                <a:effectLst/>
                <a:latin typeface="Arial" charset="0"/>
                <a:ea typeface="+mn-ea"/>
                <a:cs typeface="+mn-cs"/>
              </a:rPr>
              <a:t> capacidad de presentar una o mas secciones de la Orientación </a:t>
            </a:r>
            <a:r>
              <a:rPr lang="es-ES" sz="1200" kern="1200" baseline="0" noProof="0" dirty="0" err="1">
                <a:solidFill>
                  <a:schemeClr val="tx1"/>
                </a:solidFill>
                <a:effectLst/>
                <a:latin typeface="Arial" charset="0"/>
                <a:ea typeface="+mn-ea"/>
                <a:cs typeface="+mn-cs"/>
              </a:rPr>
              <a:t>Ozanam</a:t>
            </a:r>
            <a:r>
              <a:rPr lang="es-ES" sz="1200" kern="1200" baseline="0" noProof="0" dirty="0">
                <a:solidFill>
                  <a:schemeClr val="tx1"/>
                </a:solidFill>
                <a:effectLst/>
                <a:latin typeface="Arial" charset="0"/>
                <a:ea typeface="+mn-ea"/>
                <a:cs typeface="+mn-cs"/>
              </a:rPr>
              <a:t>. </a:t>
            </a:r>
            <a:endParaRPr lang="es-ES" sz="1200" kern="1200" noProof="0" dirty="0">
              <a:solidFill>
                <a:schemeClr val="tx1"/>
              </a:solidFill>
              <a:effectLst/>
              <a:latin typeface="Arial" charset="0"/>
              <a:ea typeface="+mn-ea"/>
              <a:cs typeface="+mn-cs"/>
            </a:endParaRPr>
          </a:p>
          <a:p>
            <a:pPr lvl="0"/>
            <a:r>
              <a:rPr lang="es-ES" sz="1200" kern="1200" noProof="0" dirty="0">
                <a:solidFill>
                  <a:schemeClr val="tx1"/>
                </a:solidFill>
                <a:effectLst/>
                <a:latin typeface="Arial" charset="0"/>
                <a:ea typeface="+mn-ea"/>
                <a:cs typeface="+mn-cs"/>
              </a:rPr>
              <a:t>Los Formadores</a:t>
            </a:r>
            <a:r>
              <a:rPr lang="es-ES" sz="1200" kern="1200" baseline="0" noProof="0" dirty="0">
                <a:solidFill>
                  <a:schemeClr val="tx1"/>
                </a:solidFill>
                <a:effectLst/>
                <a:latin typeface="Arial" charset="0"/>
                <a:ea typeface="+mn-ea"/>
                <a:cs typeface="+mn-cs"/>
              </a:rPr>
              <a:t> y Presentadores deben de tener el deseo de crecer en el entendimiento de: </a:t>
            </a:r>
            <a:endParaRPr lang="es-ES" sz="1200" kern="1200" noProof="0" dirty="0">
              <a:solidFill>
                <a:schemeClr val="tx1"/>
              </a:solidFill>
              <a:effectLst/>
              <a:latin typeface="Arial" charset="0"/>
              <a:ea typeface="+mn-ea"/>
              <a:cs typeface="+mn-cs"/>
            </a:endParaRPr>
          </a:p>
          <a:p>
            <a:pPr lvl="0"/>
            <a:r>
              <a:rPr lang="es-ES" sz="1200" kern="1200" baseline="0" noProof="0" dirty="0">
                <a:solidFill>
                  <a:schemeClr val="tx1"/>
                </a:solidFill>
                <a:effectLst/>
                <a:latin typeface="Arial" charset="0"/>
                <a:ea typeface="+mn-ea"/>
                <a:cs typeface="+mn-cs"/>
              </a:rPr>
              <a:t>          El carisma de la Espiritualidad Vicentina</a:t>
            </a:r>
            <a:endParaRPr lang="es-ES" sz="1200" kern="1200" noProof="0" dirty="0">
              <a:solidFill>
                <a:schemeClr val="tx1"/>
              </a:solidFill>
              <a:effectLst/>
              <a:latin typeface="Arial" charset="0"/>
              <a:ea typeface="+mn-ea"/>
              <a:cs typeface="+mn-cs"/>
            </a:endParaRPr>
          </a:p>
          <a:p>
            <a:pPr lvl="0"/>
            <a:r>
              <a:rPr lang="es-ES" sz="1200" kern="1200" noProof="0" dirty="0">
                <a:solidFill>
                  <a:schemeClr val="tx1"/>
                </a:solidFill>
                <a:effectLst/>
                <a:latin typeface="Arial" charset="0"/>
                <a:ea typeface="+mn-ea"/>
                <a:cs typeface="+mn-cs"/>
              </a:rPr>
              <a:t>          Historia, Vida y Espíritu de los fundadores</a:t>
            </a:r>
          </a:p>
          <a:p>
            <a:pPr lvl="0"/>
            <a:r>
              <a:rPr lang="es-ES" sz="1200" kern="1200" noProof="0" dirty="0">
                <a:solidFill>
                  <a:schemeClr val="tx1"/>
                </a:solidFill>
                <a:effectLst/>
                <a:latin typeface="Arial" charset="0"/>
                <a:ea typeface="+mn-ea"/>
                <a:cs typeface="+mn-cs"/>
              </a:rPr>
              <a:t>          El programa de la Formación Vicentina. </a:t>
            </a:r>
          </a:p>
          <a:p>
            <a:pPr lvl="0"/>
            <a:r>
              <a:rPr lang="es-ES" sz="1200" kern="1200" noProof="0" dirty="0">
                <a:solidFill>
                  <a:schemeClr val="tx1"/>
                </a:solidFill>
                <a:effectLst/>
                <a:latin typeface="Arial" charset="0"/>
                <a:ea typeface="+mn-ea"/>
                <a:cs typeface="+mn-cs"/>
              </a:rPr>
              <a:t>           El uso de computadoras y otras tecnologías. </a:t>
            </a: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167600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2138938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fontScale="85000" lnSpcReduction="20000"/>
          </a:bodyPr>
          <a:lstStyle/>
          <a:p>
            <a:r>
              <a:rPr lang="x-none" sz="1200" b="1" kern="1200">
                <a:solidFill>
                  <a:schemeClr val="tx1"/>
                </a:solidFill>
                <a:effectLst/>
                <a:latin typeface="Arial" charset="0"/>
                <a:ea typeface="+mn-ea"/>
                <a:cs typeface="+mn-cs"/>
              </a:rPr>
              <a:t>Objectiv</a:t>
            </a:r>
            <a:r>
              <a:rPr lang="en-US" sz="1200" b="1" kern="1200" dirty="0">
                <a:solidFill>
                  <a:schemeClr val="tx1"/>
                </a:solidFill>
                <a:effectLst/>
                <a:latin typeface="Arial" charset="0"/>
                <a:ea typeface="+mn-ea"/>
                <a:cs typeface="+mn-cs"/>
              </a:rPr>
              <a:t>o</a:t>
            </a:r>
            <a:r>
              <a:rPr lang="x-none" sz="1200" b="1" kern="1200">
                <a:solidFill>
                  <a:schemeClr val="tx1"/>
                </a:solidFill>
                <a:effectLst/>
                <a:latin typeface="Arial" charset="0"/>
                <a:ea typeface="+mn-ea"/>
                <a:cs typeface="+mn-cs"/>
              </a:rPr>
              <a:t>s</a:t>
            </a:r>
            <a:r>
              <a:rPr lang="en-US" sz="1200" b="1" kern="1200" dirty="0">
                <a:solidFill>
                  <a:schemeClr val="tx1"/>
                </a:solidFill>
                <a:effectLst/>
                <a:latin typeface="Arial" charset="0"/>
                <a:ea typeface="+mn-ea"/>
                <a:cs typeface="+mn-cs"/>
              </a:rPr>
              <a:t>:</a:t>
            </a:r>
            <a:r>
              <a:rPr lang="en-US" b="1" dirty="0">
                <a:latin typeface="Arial" charset="0"/>
              </a:rPr>
              <a:t> </a:t>
            </a:r>
            <a:r>
              <a:rPr lang="es-ES" sz="1200" b="0" kern="1200" dirty="0">
                <a:solidFill>
                  <a:schemeClr val="tx1"/>
                </a:solidFill>
                <a:effectLst/>
                <a:latin typeface="Arial" charset="0"/>
                <a:ea typeface="+mn-ea"/>
                <a:cs typeface="+mn-cs"/>
              </a:rPr>
              <a:t>Al finalizar su capacitación, el participante tendrá:</a:t>
            </a:r>
          </a:p>
          <a:p>
            <a:r>
              <a:rPr lang="es-ES" dirty="0">
                <a:latin typeface="Arial" charset="0"/>
              </a:rPr>
              <a:t>                </a:t>
            </a:r>
            <a:r>
              <a:rPr lang="es-ES" sz="1200" b="0" kern="1200" dirty="0">
                <a:solidFill>
                  <a:schemeClr val="tx1"/>
                </a:solidFill>
                <a:effectLst/>
                <a:latin typeface="Arial" charset="0"/>
                <a:ea typeface="+mn-ea"/>
                <a:cs typeface="+mn-cs"/>
              </a:rPr>
              <a:t>Un</a:t>
            </a:r>
            <a:r>
              <a:rPr lang="es-ES" sz="1200" b="0" kern="1200" baseline="0" dirty="0">
                <a:solidFill>
                  <a:schemeClr val="tx1"/>
                </a:solidFill>
                <a:effectLst/>
                <a:latin typeface="Arial" charset="0"/>
                <a:ea typeface="+mn-ea"/>
                <a:cs typeface="+mn-cs"/>
              </a:rPr>
              <a:t> entendimiento completo</a:t>
            </a:r>
            <a:r>
              <a:rPr lang="es-ES" sz="1200" b="0" kern="1200" dirty="0">
                <a:solidFill>
                  <a:schemeClr val="tx1"/>
                </a:solidFill>
                <a:effectLst/>
                <a:latin typeface="Arial" charset="0"/>
                <a:ea typeface="+mn-ea"/>
                <a:cs typeface="+mn-cs"/>
              </a:rPr>
              <a:t> de la </a:t>
            </a:r>
            <a:r>
              <a:rPr lang="es-ES" sz="1200" b="0" kern="1200" baseline="0" dirty="0">
                <a:solidFill>
                  <a:schemeClr val="tx1"/>
                </a:solidFill>
                <a:effectLst/>
                <a:latin typeface="Arial" charset="0"/>
                <a:ea typeface="+mn-ea"/>
                <a:cs typeface="+mn-cs"/>
              </a:rPr>
              <a:t>diferencia</a:t>
            </a:r>
            <a:r>
              <a:rPr lang="es-ES" sz="1200" b="0" kern="1200" dirty="0">
                <a:solidFill>
                  <a:schemeClr val="tx1"/>
                </a:solidFill>
                <a:effectLst/>
                <a:latin typeface="Arial" charset="0"/>
                <a:ea typeface="+mn-ea"/>
                <a:cs typeface="+mn-cs"/>
              </a:rPr>
              <a:t> entre formación y capacitación, y cómo se utiliza en la Orientación </a:t>
            </a:r>
            <a:r>
              <a:rPr lang="es-ES" sz="1200" b="0" kern="1200" dirty="0" err="1">
                <a:solidFill>
                  <a:schemeClr val="tx1"/>
                </a:solidFill>
                <a:effectLst/>
                <a:latin typeface="Arial" charset="0"/>
                <a:ea typeface="+mn-ea"/>
                <a:cs typeface="+mn-cs"/>
              </a:rPr>
              <a:t>Ozanam</a:t>
            </a:r>
            <a:r>
              <a:rPr lang="es-ES" sz="1200" b="0" kern="1200" dirty="0">
                <a:solidFill>
                  <a:schemeClr val="tx1"/>
                </a:solidFill>
                <a:effectLst/>
                <a:latin typeface="Arial" charset="0"/>
                <a:ea typeface="+mn-ea"/>
                <a:cs typeface="+mn-cs"/>
              </a:rPr>
              <a:t>. </a:t>
            </a:r>
            <a:endParaRPr lang="en-US" sz="1200" b="0" kern="1200" dirty="0">
              <a:solidFill>
                <a:schemeClr val="tx1"/>
              </a:solidFill>
              <a:effectLst/>
              <a:latin typeface="Arial" charset="0"/>
              <a:ea typeface="+mn-ea"/>
              <a:cs typeface="+mn-cs"/>
            </a:endParaRPr>
          </a:p>
          <a:p>
            <a:r>
              <a:rPr lang="es-ES" sz="1200" kern="1200" dirty="0">
                <a:solidFill>
                  <a:schemeClr val="tx1"/>
                </a:solidFill>
                <a:effectLst/>
                <a:latin typeface="Arial" charset="0"/>
                <a:ea typeface="+mn-ea"/>
                <a:cs typeface="+mn-cs"/>
              </a:rPr>
              <a:t>                Conocimiento básico y un compromiso con la espiritualidad Vicentina.</a:t>
            </a:r>
            <a:endParaRPr lang="en-US" sz="1200" kern="1200" dirty="0">
              <a:solidFill>
                <a:schemeClr val="tx1"/>
              </a:solidFill>
              <a:effectLst/>
              <a:latin typeface="Arial" charset="0"/>
              <a:ea typeface="+mn-ea"/>
              <a:cs typeface="+mn-cs"/>
            </a:endParaRPr>
          </a:p>
          <a:p>
            <a:pPr lvl="0"/>
            <a:r>
              <a:rPr lang="es-ES" sz="1200" kern="1200" dirty="0">
                <a:solidFill>
                  <a:schemeClr val="tx1"/>
                </a:solidFill>
                <a:effectLst/>
                <a:latin typeface="Arial" charset="0"/>
                <a:ea typeface="+mn-ea"/>
                <a:cs typeface="+mn-cs"/>
              </a:rPr>
              <a:t>                Conocimiento de los recursos necesarios para presentar todas las secciones de la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                </a:t>
            </a:r>
            <a:r>
              <a:rPr lang="es-ES" sz="1200" kern="1200" dirty="0">
                <a:solidFill>
                  <a:schemeClr val="tx1"/>
                </a:solidFill>
                <a:effectLst/>
                <a:latin typeface="Arial" charset="0"/>
                <a:ea typeface="+mn-ea"/>
                <a:cs typeface="+mn-cs"/>
              </a:rPr>
              <a:t>Compromiso para presentar la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de manera auténtica, según la Resolución Nacional </a:t>
            </a:r>
            <a:r>
              <a:rPr lang="es-ES" sz="1200" b="1" kern="1200" dirty="0">
                <a:solidFill>
                  <a:schemeClr val="tx1"/>
                </a:solidFill>
                <a:effectLst/>
                <a:latin typeface="Arial" charset="0"/>
                <a:ea typeface="+mn-ea"/>
                <a:cs typeface="+mn-cs"/>
              </a:rPr>
              <a:t>(Anexo C)</a:t>
            </a:r>
            <a:endParaRPr lang="en-US" sz="1200" kern="1200" dirty="0">
              <a:solidFill>
                <a:schemeClr val="tx1"/>
              </a:solidFill>
              <a:effectLst/>
              <a:latin typeface="Arial" charset="0"/>
              <a:ea typeface="+mn-ea"/>
              <a:cs typeface="+mn-cs"/>
            </a:endParaRPr>
          </a:p>
          <a:p>
            <a:endParaRPr lang="en-US" dirty="0"/>
          </a:p>
          <a:p>
            <a:r>
              <a:rPr lang="es-ES" sz="1200" b="1" kern="1200" noProof="0" dirty="0">
                <a:solidFill>
                  <a:schemeClr val="tx1"/>
                </a:solidFill>
                <a:effectLst/>
                <a:latin typeface="Arial" charset="0"/>
                <a:ea typeface="+mn-ea"/>
                <a:cs typeface="+mn-cs"/>
              </a:rPr>
              <a:t>Procedimientos para la Capacitación:</a:t>
            </a:r>
            <a:endParaRPr lang="es-ES" sz="1100" kern="1200" noProof="0" dirty="0">
              <a:solidFill>
                <a:schemeClr val="tx1"/>
              </a:solidFill>
              <a:effectLst/>
              <a:latin typeface="Arial" charset="0"/>
              <a:ea typeface="+mn-ea"/>
              <a:cs typeface="+mn-cs"/>
            </a:endParaRPr>
          </a:p>
          <a:p>
            <a:pPr lvl="0"/>
            <a:r>
              <a:rPr lang="es-ES" dirty="0">
                <a:latin typeface="Arial" charset="0"/>
              </a:rPr>
              <a:t>               </a:t>
            </a:r>
            <a:r>
              <a:rPr lang="es-ES" sz="1200" kern="1200" dirty="0">
                <a:solidFill>
                  <a:schemeClr val="tx1"/>
                </a:solidFill>
                <a:effectLst/>
                <a:latin typeface="Arial" charset="0"/>
                <a:ea typeface="+mn-ea"/>
                <a:cs typeface="+mn-cs"/>
              </a:rPr>
              <a:t>El Líder Regional de la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y/o Líder Asistente presentará la Capacitación de Formadores. (esto se puede hacer en persona o a través de la red)</a:t>
            </a:r>
            <a:endParaRPr lang="en-US" sz="1200" kern="1200" dirty="0">
              <a:solidFill>
                <a:schemeClr val="tx1"/>
              </a:solidFill>
              <a:effectLst/>
              <a:latin typeface="Arial" charset="0"/>
              <a:ea typeface="+mn-ea"/>
              <a:cs typeface="+mn-cs"/>
            </a:endParaRPr>
          </a:p>
          <a:p>
            <a:pPr lvl="0"/>
            <a:r>
              <a:rPr lang="es-ES" sz="1200" kern="1200" dirty="0">
                <a:solidFill>
                  <a:schemeClr val="tx1"/>
                </a:solidFill>
                <a:effectLst/>
                <a:latin typeface="Arial" charset="0"/>
                <a:ea typeface="+mn-ea"/>
                <a:cs typeface="+mn-cs"/>
              </a:rPr>
              <a:t>               La formación de Formadores debe incluir una práctica sustancial por parte de los participantes, quienes practicarán secciones de la Orientación de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entre ellos</a:t>
            </a:r>
            <a:r>
              <a:rPr lang="es-ES" sz="1200" kern="1200" baseline="0" dirty="0">
                <a:solidFill>
                  <a:schemeClr val="tx1"/>
                </a:solidFill>
                <a:effectLst/>
                <a:latin typeface="Arial" charset="0"/>
                <a:ea typeface="+mn-ea"/>
                <a:cs typeface="+mn-cs"/>
              </a:rPr>
              <a:t> mismos.</a:t>
            </a:r>
            <a:endParaRPr lang="en-US" sz="1200" kern="1200" baseline="0" dirty="0">
              <a:solidFill>
                <a:schemeClr val="tx1"/>
              </a:solidFill>
              <a:effectLst/>
              <a:latin typeface="Arial" charset="0"/>
              <a:ea typeface="+mn-ea"/>
              <a:cs typeface="+mn-cs"/>
            </a:endParaRPr>
          </a:p>
          <a:p>
            <a:pPr lvl="0"/>
            <a:r>
              <a:rPr lang="es-ES" dirty="0">
                <a:latin typeface="Arial" charset="0"/>
              </a:rPr>
              <a:t>                </a:t>
            </a:r>
            <a:r>
              <a:rPr lang="es-ES" sz="1200" kern="1200" dirty="0">
                <a:solidFill>
                  <a:schemeClr val="tx1"/>
                </a:solidFill>
                <a:effectLst/>
                <a:latin typeface="Arial" charset="0"/>
                <a:ea typeface="+mn-ea"/>
                <a:cs typeface="+mn-cs"/>
              </a:rPr>
              <a:t>El Líder de la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puede diseñar la capacitación para satisfacer la situación y las necesidades del participante</a:t>
            </a:r>
          </a:p>
          <a:p>
            <a:pPr lvl="0"/>
            <a:r>
              <a:rPr lang="en-US" sz="1200" kern="1200" dirty="0">
                <a:solidFill>
                  <a:schemeClr val="tx1"/>
                </a:solidFill>
                <a:effectLst/>
                <a:latin typeface="Arial" charset="0"/>
                <a:ea typeface="+mn-ea"/>
                <a:cs typeface="+mn-cs"/>
              </a:rPr>
              <a:t>  </a:t>
            </a:r>
            <a:r>
              <a:rPr lang="x-none" sz="1200" b="1"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x-none" sz="1200" b="1" kern="1200">
                <a:solidFill>
                  <a:schemeClr val="tx1"/>
                </a:solidFill>
                <a:effectLst/>
                <a:latin typeface="Arial" charset="0"/>
                <a:ea typeface="+mn-ea"/>
                <a:cs typeface="+mn-cs"/>
              </a:rPr>
              <a:t>Evalua</a:t>
            </a:r>
            <a:r>
              <a:rPr lang="en-US" sz="1200" b="1" kern="1200" dirty="0">
                <a:solidFill>
                  <a:schemeClr val="tx1"/>
                </a:solidFill>
                <a:effectLst/>
                <a:latin typeface="Arial" charset="0"/>
                <a:ea typeface="+mn-ea"/>
                <a:cs typeface="+mn-cs"/>
              </a:rPr>
              <a:t>c</a:t>
            </a:r>
            <a:r>
              <a:rPr lang="x-none" sz="1200" b="1" kern="1200">
                <a:solidFill>
                  <a:schemeClr val="tx1"/>
                </a:solidFill>
                <a:effectLst/>
                <a:latin typeface="Arial" charset="0"/>
                <a:ea typeface="+mn-ea"/>
                <a:cs typeface="+mn-cs"/>
              </a:rPr>
              <a:t>i</a:t>
            </a:r>
            <a:r>
              <a:rPr lang="en-US" sz="1200" b="1" kern="1200" dirty="0">
                <a:solidFill>
                  <a:schemeClr val="tx1"/>
                </a:solidFill>
                <a:effectLst/>
                <a:latin typeface="Arial" charset="0"/>
                <a:ea typeface="+mn-ea"/>
                <a:cs typeface="+mn-cs"/>
              </a:rPr>
              <a:t>ó</a:t>
            </a:r>
            <a:r>
              <a:rPr lang="x-none" sz="1200" b="1" kern="1200">
                <a:solidFill>
                  <a:schemeClr val="tx1"/>
                </a:solidFill>
                <a:effectLst/>
                <a:latin typeface="Arial" charset="0"/>
                <a:ea typeface="+mn-ea"/>
                <a:cs typeface="+mn-cs"/>
              </a:rPr>
              <a:t>n</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es-ES" sz="1200" kern="1200" dirty="0">
                <a:solidFill>
                  <a:schemeClr val="tx1"/>
                </a:solidFill>
                <a:effectLst/>
                <a:latin typeface="Arial" charset="0"/>
                <a:ea typeface="+mn-ea"/>
                <a:cs typeface="+mn-cs"/>
              </a:rPr>
              <a:t>                 El capacitador, o el Líder de la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específicamente escogido por el capacitador, debe observar al nuevo Formador de la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que está siendo capacitado presentando múltiples secciones para evaluar si se han cumplido los Objetivos. Se prefiere un programa de Orientación </a:t>
            </a:r>
            <a:r>
              <a:rPr lang="es-ES" sz="1200" kern="1200" dirty="0" err="1">
                <a:solidFill>
                  <a:schemeClr val="tx1"/>
                </a:solidFill>
                <a:effectLst/>
                <a:latin typeface="Arial" charset="0"/>
                <a:ea typeface="+mn-ea"/>
                <a:cs typeface="+mn-cs"/>
              </a:rPr>
              <a:t>Ozanam</a:t>
            </a:r>
            <a:r>
              <a:rPr lang="es-ES" sz="1200" kern="1200" dirty="0">
                <a:solidFill>
                  <a:schemeClr val="tx1"/>
                </a:solidFill>
                <a:effectLst/>
                <a:latin typeface="Arial" charset="0"/>
                <a:ea typeface="+mn-ea"/>
                <a:cs typeface="+mn-cs"/>
              </a:rPr>
              <a:t> en vivo, pero no es obligatorio.</a:t>
            </a:r>
          </a:p>
          <a:p>
            <a:pPr lvl="0"/>
            <a:endParaRPr lang="es-ES" sz="1200" kern="1200" dirty="0">
              <a:solidFill>
                <a:schemeClr val="tx1"/>
              </a:solidFill>
              <a:effectLst/>
              <a:latin typeface="Arial" charset="0"/>
              <a:ea typeface="+mn-ea"/>
              <a:cs typeface="+mn-cs"/>
            </a:endParaRPr>
          </a:p>
          <a:p>
            <a:pPr lvl="1"/>
            <a:r>
              <a:rPr lang="es-ES" sz="1200" kern="1200" dirty="0">
                <a:solidFill>
                  <a:schemeClr val="tx1"/>
                </a:solidFill>
                <a:effectLst/>
                <a:latin typeface="Arial" charset="0"/>
                <a:ea typeface="+mn-ea"/>
                <a:cs typeface="+mn-cs"/>
              </a:rPr>
              <a:t>La persona en formación no se considera Formador hasta que haya cumplido los Objetivos evaluados por el Líder de la OO.</a:t>
            </a:r>
          </a:p>
          <a:p>
            <a:pPr lvl="1"/>
            <a:r>
              <a:rPr lang="es-ES" sz="1200" kern="1200" dirty="0">
                <a:solidFill>
                  <a:schemeClr val="tx1"/>
                </a:solidFill>
                <a:effectLst/>
                <a:latin typeface="Arial" charset="0"/>
                <a:ea typeface="+mn-ea"/>
                <a:cs typeface="+mn-cs"/>
              </a:rPr>
              <a:t>Altamente</a:t>
            </a:r>
            <a:r>
              <a:rPr lang="es-ES" sz="1200" kern="1200" baseline="0" dirty="0">
                <a:solidFill>
                  <a:schemeClr val="tx1"/>
                </a:solidFill>
                <a:effectLst/>
                <a:latin typeface="Arial" charset="0"/>
                <a:ea typeface="+mn-ea"/>
                <a:cs typeface="+mn-cs"/>
              </a:rPr>
              <a:t> s</a:t>
            </a:r>
            <a:r>
              <a:rPr lang="es-ES" sz="1200" kern="1200" dirty="0">
                <a:solidFill>
                  <a:schemeClr val="tx1"/>
                </a:solidFill>
                <a:effectLst/>
                <a:latin typeface="Arial" charset="0"/>
                <a:ea typeface="+mn-ea"/>
                <a:cs typeface="+mn-cs"/>
              </a:rPr>
              <a:t>e recomienda una ceremonia de comisión y la imposición del prendedor tanto para los Formadores como para los Presentadores.</a:t>
            </a:r>
          </a:p>
          <a:p>
            <a:pPr lvl="1"/>
            <a:endParaRPr lang="es-ES" sz="1200" kern="1200" dirty="0">
              <a:solidFill>
                <a:schemeClr val="tx1"/>
              </a:solidFill>
              <a:effectLst/>
              <a:latin typeface="Arial" charset="0"/>
              <a:ea typeface="+mn-ea"/>
              <a:cs typeface="+mn-cs"/>
            </a:endParaRP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41283539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b="1" dirty="0">
                <a:latin typeface="Arial" charset="0"/>
              </a:rPr>
              <a:t>Procedimientos para la Capacitación</a:t>
            </a:r>
            <a:r>
              <a:rPr lang="es-ES" sz="1200" b="1" kern="1200" dirty="0">
                <a:solidFill>
                  <a:schemeClr val="tx1"/>
                </a:solidFill>
                <a:effectLst/>
                <a:latin typeface="Arial" charset="0"/>
              </a:rPr>
              <a:t>:</a:t>
            </a:r>
          </a:p>
          <a:p>
            <a:r>
              <a:rPr lang="es-ES" dirty="0">
                <a:latin typeface="Arial" charset="0"/>
              </a:rPr>
              <a:t>El Líder Regional de la Orientación </a:t>
            </a:r>
            <a:r>
              <a:rPr lang="es-ES" dirty="0" err="1">
                <a:latin typeface="Arial" charset="0"/>
              </a:rPr>
              <a:t>Ozanam</a:t>
            </a:r>
            <a:r>
              <a:rPr lang="es-ES" dirty="0">
                <a:latin typeface="Arial" charset="0"/>
              </a:rPr>
              <a:t> y/o Líder Asistente presentará la Capacitación de Formadores. (esto se puede hacer en persona o a través de la red)</a:t>
            </a:r>
          </a:p>
          <a:p>
            <a:r>
              <a:rPr lang="es-ES" dirty="0">
                <a:latin typeface="Arial" charset="0"/>
              </a:rPr>
              <a:t>La Formación de Formadores debe incluir una práctica sustancial por parte de los participantes, quienes darán secciones de la Orientación de </a:t>
            </a:r>
            <a:r>
              <a:rPr lang="es-ES" dirty="0" err="1">
                <a:latin typeface="Arial" charset="0"/>
              </a:rPr>
              <a:t>Ozanam</a:t>
            </a:r>
            <a:r>
              <a:rPr lang="es-ES" dirty="0">
                <a:latin typeface="Arial" charset="0"/>
              </a:rPr>
              <a:t> entre sí. El Líder de la Orientación  </a:t>
            </a:r>
            <a:r>
              <a:rPr lang="es-ES" dirty="0" err="1">
                <a:latin typeface="Arial" charset="0"/>
              </a:rPr>
              <a:t>Ozanam</a:t>
            </a:r>
            <a:r>
              <a:rPr lang="es-ES" dirty="0">
                <a:latin typeface="Arial" charset="0"/>
              </a:rPr>
              <a:t> puede diseñar la capacitación para satisfacer la situación y las necesidades del participante.</a:t>
            </a:r>
            <a:endParaRPr lang="en-US" dirty="0">
              <a:latin typeface="Arial" charset="0"/>
            </a:endParaRPr>
          </a:p>
          <a:p>
            <a:endParaRPr lang="en-US" sz="1100" kern="1200" dirty="0">
              <a:solidFill>
                <a:schemeClr val="tx1"/>
              </a:solidFill>
              <a:effectLst/>
              <a:latin typeface="Arial" charset="0"/>
              <a:ea typeface="+mn-ea"/>
              <a:cs typeface="+mn-cs"/>
            </a:endParaRPr>
          </a:p>
          <a:p>
            <a:r>
              <a:rPr lang="x-none" sz="1200" b="1" kern="1200">
                <a:solidFill>
                  <a:schemeClr val="tx1"/>
                </a:solidFill>
                <a:effectLst/>
                <a:latin typeface="Arial" charset="0"/>
                <a:ea typeface="+mn-ea"/>
                <a:cs typeface="+mn-cs"/>
              </a:rPr>
              <a:t>Evalua</a:t>
            </a:r>
            <a:r>
              <a:rPr lang="en-US" sz="1200" b="1" kern="1200" dirty="0">
                <a:solidFill>
                  <a:schemeClr val="tx1"/>
                </a:solidFill>
                <a:effectLst/>
                <a:latin typeface="Arial" charset="0"/>
                <a:ea typeface="+mn-ea"/>
                <a:cs typeface="+mn-cs"/>
              </a:rPr>
              <a:t>c</a:t>
            </a:r>
            <a:r>
              <a:rPr lang="x-none" sz="1200" b="1" kern="1200">
                <a:solidFill>
                  <a:schemeClr val="tx1"/>
                </a:solidFill>
                <a:effectLst/>
                <a:latin typeface="Arial" charset="0"/>
                <a:ea typeface="+mn-ea"/>
                <a:cs typeface="+mn-cs"/>
              </a:rPr>
              <a:t>ion</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es-ES" dirty="0">
                <a:latin typeface="Arial" charset="0"/>
              </a:rPr>
              <a:t>El Capacitador, o el Líder de la Orientación </a:t>
            </a:r>
            <a:r>
              <a:rPr lang="es-ES" dirty="0" err="1">
                <a:latin typeface="Arial" charset="0"/>
              </a:rPr>
              <a:t>Ozanam</a:t>
            </a:r>
            <a:r>
              <a:rPr lang="es-ES" dirty="0">
                <a:latin typeface="Arial" charset="0"/>
              </a:rPr>
              <a:t> específicamente designado por el capacitador, debe observar al nuevo Formador de la Orientación </a:t>
            </a:r>
            <a:r>
              <a:rPr lang="es-ES" dirty="0" err="1">
                <a:latin typeface="Arial" charset="0"/>
              </a:rPr>
              <a:t>Ozanam</a:t>
            </a:r>
            <a:r>
              <a:rPr lang="es-ES" dirty="0">
                <a:latin typeface="Arial" charset="0"/>
              </a:rPr>
              <a:t> que está siendo capacitado presentando múltiples secciones para evaluar si se han cumplido los Objetivos. Se prefiere un programa de orientación de </a:t>
            </a:r>
            <a:r>
              <a:rPr lang="es-ES" dirty="0" err="1">
                <a:latin typeface="Arial" charset="0"/>
              </a:rPr>
              <a:t>Ozanam</a:t>
            </a:r>
            <a:r>
              <a:rPr lang="es-ES" dirty="0">
                <a:latin typeface="Arial" charset="0"/>
              </a:rPr>
              <a:t> en vivo, pero no es obligatorio</a:t>
            </a:r>
            <a:endParaRPr lang="es-ES" sz="1200" kern="1200" dirty="0">
              <a:solidFill>
                <a:schemeClr val="tx1"/>
              </a:solidFill>
              <a:effectLst/>
              <a:latin typeface="Arial" charset="0"/>
              <a:ea typeface="+mn-ea"/>
              <a:cs typeface="+mn-cs"/>
            </a:endParaRPr>
          </a:p>
          <a:p>
            <a:pPr lvl="1"/>
            <a:r>
              <a:rPr lang="es-ES" dirty="0">
                <a:latin typeface="Arial" charset="0"/>
              </a:rPr>
              <a:t>La persona en formación no se considera Formador hasta que haya cumplido los Objetivos evaluados por el Líder de la OO. Se recomienda encarecidamente una ceremonia de comisionar y la entrega del prendedor de Formador tanto para los Formadores como para los Presentadores.</a:t>
            </a:r>
            <a:br>
              <a:rPr lang="x-none" sz="1200" kern="1200" dirty="0">
                <a:solidFill>
                  <a:schemeClr val="tx1"/>
                </a:solidFill>
                <a:effectLst/>
                <a:latin typeface="Arial" charset="0"/>
                <a:ea typeface="+mn-ea"/>
                <a:cs typeface="+mn-cs"/>
              </a:rPr>
            </a:b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9582013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aseline="0" dirty="0"/>
          </a:p>
        </p:txBody>
      </p:sp>
      <p:sp>
        <p:nvSpPr>
          <p:cNvPr id="4" name="Header Placeholder 3"/>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a:ln>
                  <a:noFill/>
                </a:ln>
                <a:solidFill>
                  <a:srgbClr val="000000"/>
                </a:solidFill>
                <a:effectLst/>
                <a:uLnTx/>
                <a:uFillTx/>
                <a:latin typeface="Arial" charset="0"/>
                <a:ea typeface="+mn-ea"/>
                <a:cs typeface="+mn-cs"/>
              </a:rPr>
              <a:t>National Ozanam Orientation 2020</a:t>
            </a:r>
            <a:endParaRPr kumimoji="0" lang="en-US" sz="13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868557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latin typeface="Arial" charset="0"/>
              </a:rPr>
              <a:t>Notas para el Presentador: Lo alentamos y lo animamos  con su propia implementación. Los diferentes equipos de formación se sienten cómodos con diferentes tipos de movimientos dependiendo de sus antecedentes.  Hay alrededor de 10 a 15 minutos de tiempo de colchón para cosas adicionales y, por supuesto, puede pasar a 6.5 horas si lo desea.</a:t>
            </a:r>
          </a:p>
          <a:p>
            <a:endParaRPr lang="es-ES" sz="1200" kern="1200" dirty="0">
              <a:solidFill>
                <a:schemeClr val="tx1"/>
              </a:solidFill>
              <a:effectLst/>
              <a:latin typeface="Arial" charset="0"/>
              <a:ea typeface="+mn-ea"/>
              <a:cs typeface="+mn-cs"/>
            </a:endParaRPr>
          </a:p>
          <a:p>
            <a:r>
              <a:rPr lang="es-ES" dirty="0">
                <a:latin typeface="Arial" charset="0"/>
              </a:rPr>
              <a:t>Puede agregar diapositivas, pero no tantas como para que sus formadores no puedan enseñar la versión estándar. </a:t>
            </a:r>
          </a:p>
          <a:p>
            <a:r>
              <a:rPr lang="es-ES" dirty="0">
                <a:latin typeface="Arial" charset="0"/>
              </a:rPr>
              <a:t>No puede cambiar el texto de las diapositivas.</a:t>
            </a:r>
          </a:p>
          <a:p>
            <a:endParaRPr lang="en-US" sz="1200" kern="1200" dirty="0">
              <a:solidFill>
                <a:schemeClr val="tx1"/>
              </a:solidFill>
              <a:effectLst/>
              <a:latin typeface="Arial" charset="0"/>
              <a:ea typeface="+mn-ea"/>
              <a:cs typeface="+mn-cs"/>
            </a:endParaRPr>
          </a:p>
          <a:p>
            <a:pPr eaLnBrk="0" fontAlgn="base" hangingPunct="0">
              <a:spcBef>
                <a:spcPct val="30000"/>
              </a:spcBef>
              <a:spcAft>
                <a:spcPct val="0"/>
              </a:spcAft>
              <a:defRPr/>
            </a:pPr>
            <a:r>
              <a:rPr lang="es-ES" dirty="0">
                <a:latin typeface="Arial" charset="0"/>
              </a:rPr>
              <a:t>Algunas diapositivas se pueden dejar de presentar en algunas situaciones; consulte la Guía del Formador.</a:t>
            </a:r>
          </a:p>
          <a:p>
            <a:endParaRPr lang="en-US" sz="1200" kern="1200" dirty="0">
              <a:solidFill>
                <a:schemeClr val="tx1"/>
              </a:solidFill>
              <a:effectLst/>
              <a:latin typeface="Arial" charset="0"/>
              <a:ea typeface="+mn-ea"/>
              <a:cs typeface="+mn-cs"/>
            </a:endParaRPr>
          </a:p>
          <a:p>
            <a:r>
              <a:rPr lang="es-ES" dirty="0">
                <a:latin typeface="Arial" charset="0"/>
              </a:rPr>
              <a:t>(Si alguien pregunta o sabes que esto está pasando).</a:t>
            </a:r>
          </a:p>
          <a:p>
            <a:r>
              <a:rPr lang="es-ES" dirty="0">
                <a:latin typeface="Arial" charset="0"/>
              </a:rPr>
              <a:t>No puede reemplazar una sección con su propia sección. Si está pensando en escribir una sección completamente nueva, hable con el </a:t>
            </a:r>
            <a:r>
              <a:rPr lang="es-ES" b="1" dirty="0">
                <a:latin typeface="Arial" charset="0"/>
              </a:rPr>
              <a:t>Presidente del Comité Nacional de Formación</a:t>
            </a:r>
            <a:r>
              <a:rPr lang="es-ES" dirty="0">
                <a:latin typeface="Arial" charset="0"/>
              </a:rPr>
              <a:t> </a:t>
            </a:r>
            <a:r>
              <a:rPr lang="en-US" sz="1200" b="1" i="1" kern="1200" dirty="0">
                <a:solidFill>
                  <a:schemeClr val="tx1"/>
                </a:solidFill>
                <a:effectLst/>
                <a:latin typeface="Arial" charset="0"/>
                <a:ea typeface="+mn-ea"/>
                <a:cs typeface="+mn-cs"/>
              </a:rPr>
              <a:t> Marge McGinley.  svdpmcginley@gmail.com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a:ln>
                  <a:noFill/>
                </a:ln>
                <a:solidFill>
                  <a:srgbClr val="000000"/>
                </a:solidFill>
                <a:effectLst/>
                <a:uLnTx/>
                <a:uFillTx/>
                <a:latin typeface="Arial" charset="0"/>
                <a:ea typeface="+mn-ea"/>
                <a:cs typeface="+mn-cs"/>
              </a:rPr>
              <a:t>National Ozanam Orientation 2020</a:t>
            </a:r>
            <a:endParaRPr kumimoji="0" lang="en-US" sz="13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19620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sz="1200" b="1" kern="1200" baseline="0" dirty="0">
                <a:solidFill>
                  <a:schemeClr val="tx1"/>
                </a:solidFill>
                <a:effectLst/>
                <a:latin typeface="Arial" charset="0"/>
                <a:ea typeface="+mn-ea"/>
                <a:cs typeface="+mn-cs"/>
              </a:rPr>
              <a:t>Buscando su</a:t>
            </a:r>
            <a:r>
              <a:rPr lang="es-ES" sz="1200" b="1" kern="1200" dirty="0">
                <a:solidFill>
                  <a:schemeClr val="tx1"/>
                </a:solidFill>
                <a:effectLst/>
                <a:latin typeface="Arial" charset="0"/>
                <a:ea typeface="+mn-ea"/>
                <a:cs typeface="+mn-cs"/>
              </a:rPr>
              <a:t> Equipo para la Orientación </a:t>
            </a:r>
            <a:r>
              <a:rPr lang="es-ES" sz="1200" b="1" kern="1200" dirty="0" err="1">
                <a:solidFill>
                  <a:schemeClr val="tx1"/>
                </a:solidFill>
                <a:effectLst/>
                <a:latin typeface="Arial" charset="0"/>
                <a:ea typeface="+mn-ea"/>
                <a:cs typeface="+mn-cs"/>
              </a:rPr>
              <a:t>Ozanam</a:t>
            </a:r>
            <a:r>
              <a:rPr lang="es-ES" sz="1200" b="1" kern="1200" dirty="0">
                <a:solidFill>
                  <a:schemeClr val="tx1"/>
                </a:solidFill>
                <a:effectLst/>
                <a:latin typeface="Arial" charset="0"/>
                <a:ea typeface="+mn-ea"/>
                <a:cs typeface="+mn-cs"/>
              </a:rPr>
              <a:t>:</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s-ES" dirty="0"/>
              <a:t>El Formador de la Orientación </a:t>
            </a:r>
            <a:r>
              <a:rPr lang="es-ES" dirty="0" err="1"/>
              <a:t>Ozanam</a:t>
            </a:r>
            <a:r>
              <a:rPr lang="es-ES" dirty="0"/>
              <a:t> puede capacitar a Presentadores</a:t>
            </a:r>
            <a:r>
              <a:rPr lang="es-ES" baseline="0" dirty="0"/>
              <a:t> </a:t>
            </a:r>
            <a:r>
              <a:rPr lang="es-ES" dirty="0"/>
              <a:t>para secciones seleccionadas de la Orientación  </a:t>
            </a:r>
            <a:r>
              <a:rPr lang="es-ES" dirty="0" err="1"/>
              <a:t>Ozanam</a:t>
            </a:r>
            <a:r>
              <a:rPr lang="es-ES" dirty="0"/>
              <a:t>. </a:t>
            </a:r>
          </a:p>
          <a:p>
            <a:r>
              <a:rPr lang="es-ES" dirty="0"/>
              <a:t>Los Presentadores pueden dar secciones como miembros de un equipo, bajo la supervisión de un Formador de la Orientación </a:t>
            </a:r>
            <a:r>
              <a:rPr lang="es-ES" dirty="0" err="1"/>
              <a:t>Ozanam</a:t>
            </a:r>
            <a:r>
              <a:rPr lang="es-ES" dirty="0"/>
              <a:t> capacitado.</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39143273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r>
              <a:rPr lang="es-ES" dirty="0"/>
              <a:t>Se necesita de todos nosotros para animar el Ministerio Vicentino, para seguir los pasos de Jesucristo, para imitar su torrente de Amor por nuestros hermanos y hermanas en necesidad.</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8615398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7946995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Con esta diapositiva, enfóquese en el trípode de formación y la importancia de un Líder de</a:t>
            </a:r>
            <a:r>
              <a:rPr lang="es-ES" baseline="0" dirty="0"/>
              <a:t> Servicio</a:t>
            </a:r>
            <a:r>
              <a:rPr lang="es-ES" dirty="0"/>
              <a:t> que apoye... Los Formadores son esenciales como organizadores y Capacitadores, los Consejeros Espirituales como presentadores y animadores, pero el Líder de Servicio debe aportar enfoque y energía dentro de la Conferencia y el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Consejo.</a:t>
            </a:r>
          </a:p>
          <a:p>
            <a:endParaRPr lang="en-US"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0920441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685800" y="1143000"/>
            <a:ext cx="5486400" cy="3086100"/>
          </a:xfrm>
          <a:ln/>
        </p:spPr>
      </p:sp>
      <p:sp>
        <p:nvSpPr>
          <p:cNvPr id="322563" name="Rectangle 3"/>
          <p:cNvSpPr>
            <a:spLocks noGrp="1" noChangeArrowheads="1"/>
          </p:cNvSpPr>
          <p:nvPr>
            <p:ph type="body" idx="1"/>
          </p:nvPr>
        </p:nvSpPr>
        <p:spPr/>
        <p:txBody>
          <a:bodyPr/>
          <a:lstStyle/>
          <a:p>
            <a:pPr>
              <a:defRPr/>
            </a:pPr>
            <a:r>
              <a:rPr lang="es-ES" baseline="0" dirty="0"/>
              <a:t>Un plan ayuda a que las cosas se logren. Es bueno tener la OO en toda la Diócesis para que los Vicentinos no tengan que viajar demasiado lejos.</a:t>
            </a:r>
          </a:p>
          <a:p>
            <a:pPr>
              <a:defRPr/>
            </a:pPr>
            <a:r>
              <a:rPr lang="es-ES" baseline="0" dirty="0"/>
              <a:t>Los equipos de un Formador y 2-4 Presentadores ayudan con la programación para que nadie tenga que estar en cada OO programada.</a:t>
            </a:r>
          </a:p>
          <a:p>
            <a:pPr>
              <a:defRPr/>
            </a:pPr>
            <a:r>
              <a:rPr lang="es-ES" baseline="0" dirty="0"/>
              <a:t>Junto con el Presidente y el Consejero Espiritual del Consejo, planifique capacitaciones periódicas para los Consejos Espirituales del Distrito y para el Consejero Espiritual  de la Conferencia. </a:t>
            </a:r>
          </a:p>
          <a:p>
            <a:pPr>
              <a:defRPr/>
            </a:pPr>
            <a:r>
              <a:rPr lang="es-ES" baseline="0" dirty="0"/>
              <a:t>Ayudar con los planes de comisionar, retiros, etc.</a:t>
            </a:r>
          </a:p>
          <a:p>
            <a:pPr>
              <a:defRPr/>
            </a:pPr>
            <a:r>
              <a:rPr lang="es-ES" baseline="0" dirty="0"/>
              <a:t>Trabaja también con los encargados del equipo del  cambio sistémico, encargados de la Voz del Pobre,  comités de Jóvenes y Adultos Jóvenes y de Diversidad.</a:t>
            </a:r>
          </a:p>
          <a:p>
            <a:pPr>
              <a:defRPr/>
            </a:pPr>
            <a:r>
              <a:rPr lang="es-ES" baseline="0" dirty="0"/>
              <a:t>Realizar Orientaciones </a:t>
            </a:r>
            <a:r>
              <a:rPr lang="es-ES" baseline="0" dirty="0" err="1"/>
              <a:t>Ozanam</a:t>
            </a:r>
            <a:r>
              <a:rPr lang="es-ES" baseline="0" dirty="0"/>
              <a:t> con regularidad</a:t>
            </a:r>
          </a:p>
          <a:p>
            <a:pPr>
              <a:defRPr/>
            </a:pPr>
            <a:r>
              <a:rPr lang="es-ES" baseline="0" dirty="0"/>
              <a:t> (siguiente diapositiva)</a:t>
            </a:r>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4444543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839490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3003797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811815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1389574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0438542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3297461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7637895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5100101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t>Esto parece un montón de cosas por</a:t>
            </a:r>
            <a:r>
              <a:rPr lang="es-ES" baseline="0" dirty="0"/>
              <a:t> hacer</a:t>
            </a:r>
            <a:r>
              <a:rPr lang="es-ES" dirty="0"/>
              <a:t>, ¿verdad? Entonces, cuando reúna a su equipo, anime a todos a aprender y</a:t>
            </a:r>
            <a:r>
              <a:rPr lang="es-ES" baseline="0" dirty="0"/>
              <a:t> que puedan</a:t>
            </a:r>
            <a:r>
              <a:rPr lang="es-ES" dirty="0"/>
              <a:t> ayudar con cada aspecto. </a:t>
            </a:r>
          </a:p>
          <a:p>
            <a:r>
              <a:rPr lang="es-ES" dirty="0"/>
              <a:t>A medida que incorpore nuevos Presentadores, asigne un mentor para que trabaje con ellos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19311648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685800" y="1143000"/>
            <a:ext cx="5486400" cy="3086100"/>
          </a:xfrm>
          <a:ln/>
        </p:spPr>
      </p:sp>
      <p:sp>
        <p:nvSpPr>
          <p:cNvPr id="24579" name="Notes Placeholder 2"/>
          <p:cNvSpPr>
            <a:spLocks noGrp="1"/>
          </p:cNvSpPr>
          <p:nvPr>
            <p:ph type="body" idx="1"/>
          </p:nvPr>
        </p:nvSpPr>
        <p:spPr>
          <a:noFill/>
        </p:spPr>
        <p:txBody>
          <a:bodyPr/>
          <a:lstStyle/>
          <a:p>
            <a:r>
              <a:rPr lang="es-ES" altLang="en-US" dirty="0">
                <a:latin typeface="Arial" panose="020B0604020202020204" pitchFamily="34" charset="0"/>
              </a:rPr>
              <a:t>Explique por qué el tamaño y otras</a:t>
            </a:r>
            <a:r>
              <a:rPr lang="es-ES" altLang="en-US" baseline="0" dirty="0">
                <a:latin typeface="Arial" panose="020B0604020202020204" pitchFamily="34" charset="0"/>
              </a:rPr>
              <a:t> C</a:t>
            </a:r>
            <a:r>
              <a:rPr lang="es-ES" altLang="en-US" dirty="0">
                <a:latin typeface="Arial" panose="020B0604020202020204" pitchFamily="34" charset="0"/>
              </a:rPr>
              <a:t>onferencias dan</a:t>
            </a:r>
            <a:r>
              <a:rPr lang="es-ES" altLang="en-US" baseline="0" dirty="0">
                <a:latin typeface="Arial" panose="020B0604020202020204" pitchFamily="34" charset="0"/>
              </a:rPr>
              <a:t> mejor resultado</a:t>
            </a:r>
            <a:r>
              <a:rPr lang="es-ES" altLang="en-US" dirty="0">
                <a:latin typeface="Arial" panose="020B0604020202020204" pitchFamily="34" charset="0"/>
              </a:rPr>
              <a:t>.</a:t>
            </a:r>
          </a:p>
          <a:p>
            <a:r>
              <a:rPr lang="es-ES" altLang="en-US" dirty="0">
                <a:latin typeface="Arial" panose="020B0604020202020204" pitchFamily="34" charset="0"/>
              </a:rPr>
              <a:t>Un grupo de al menos 10 pero no más de 40 es un grupo de buen tamaño. </a:t>
            </a:r>
          </a:p>
          <a:p>
            <a:r>
              <a:rPr lang="es-ES" altLang="en-US" dirty="0">
                <a:latin typeface="Arial" panose="020B0604020202020204" pitchFamily="34" charset="0"/>
              </a:rPr>
              <a:t>Hay tiempo para conversar y compartir. </a:t>
            </a:r>
          </a:p>
          <a:p>
            <a:r>
              <a:rPr lang="es-ES" altLang="en-US" dirty="0">
                <a:latin typeface="Arial" panose="020B0604020202020204" pitchFamily="34" charset="0"/>
              </a:rPr>
              <a:t>Tener miembros de más de una conferencia también fomenta el intercambio de mejores prácticas. </a:t>
            </a:r>
          </a:p>
          <a:p>
            <a:r>
              <a:rPr lang="es-ES" altLang="en-US" dirty="0">
                <a:latin typeface="Arial" panose="020B0604020202020204" pitchFamily="34" charset="0"/>
              </a:rPr>
              <a:t>Podemos aprender unos de otros.</a:t>
            </a:r>
          </a:p>
          <a:p>
            <a:endParaRPr lang="es-ES" altLang="en-US" dirty="0">
              <a:latin typeface="Arial" panose="020B0604020202020204" pitchFamily="34" charset="0"/>
            </a:endParaRPr>
          </a:p>
          <a:p>
            <a:endParaRPr lang="en-US" altLang="en-US" dirty="0">
              <a:latin typeface="Arial" panose="020B0604020202020204" pitchFamily="34" charset="0"/>
            </a:endParaRPr>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9467917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hangingPunct="0"/>
            <a:endParaRPr lang="en-US" sz="1300" b="1"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37450298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6429325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t>NO se pare frente a los asistentes para leer las diapositivas. </a:t>
            </a:r>
          </a:p>
          <a:p>
            <a:r>
              <a:rPr lang="es-ES" dirty="0"/>
              <a:t>Ellos leerán las diapositivas y usted, como presentador, agregará sus historias cuando</a:t>
            </a:r>
            <a:r>
              <a:rPr lang="es-ES" baseline="0" dirty="0"/>
              <a:t> sea pertinente.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25601918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t>El equipo de Formación debe tener un presupuesto que permita todo lo necesario para presentar todas las capacitaciones requeridas. Una buena sugerencia es la financiación para comenzar una biblioteca. </a:t>
            </a:r>
          </a:p>
          <a:p>
            <a:r>
              <a:rPr lang="es-ES" dirty="0"/>
              <a:t>Comparta</a:t>
            </a:r>
            <a:r>
              <a:rPr lang="es-ES" baseline="0" dirty="0"/>
              <a:t> la </a:t>
            </a:r>
            <a:r>
              <a:rPr lang="es-ES" dirty="0"/>
              <a:t> biblioteca.</a:t>
            </a:r>
          </a:p>
          <a:p>
            <a:endParaRPr lang="es-E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24693099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7022776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National Ozanam Orientation 2020</a:t>
            </a:r>
            <a:endParaRPr lang="en-US" dirty="0"/>
          </a:p>
        </p:txBody>
      </p:sp>
    </p:spTree>
    <p:extLst>
      <p:ext uri="{BB962C8B-B14F-4D97-AF65-F5344CB8AC3E}">
        <p14:creationId xmlns:p14="http://schemas.microsoft.com/office/powerpoint/2010/main" val="17656445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419" noProof="0"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3875100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dirty="0"/>
              <a:t>La Guía del Formador también está en la unidad de memoria USB en formato electrónico</a:t>
            </a:r>
          </a:p>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1374724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defTabSz="956147">
              <a:defRPr/>
            </a:pPr>
            <a:r>
              <a:rPr lang="es-CO" baseline="0" dirty="0"/>
              <a:t>Las cosas que necesita para presentar una Orientación Ozanam</a:t>
            </a:r>
          </a:p>
          <a:p>
            <a:pPr defTabSz="956147">
              <a:defRPr/>
            </a:pPr>
            <a:r>
              <a:rPr lang="es-CO" baseline="0" dirty="0"/>
              <a:t>PDF de la Guía del Participante: por lo general, es más barato pedir la Guía del Participante al Consejo Nacional, pero si tiene pocas copias, puedes imprimir la suya.</a:t>
            </a:r>
            <a:endParaRPr lang="en-US" baseline="0"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990598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t"/>
            <a:r>
              <a:rPr lang="es-CO" dirty="0"/>
              <a:t>Entregue copias de la lista de verificación. Está en "Herramientas y Documentos para el Formador“</a:t>
            </a:r>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0315740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noProof="0" dirty="0"/>
              <a:t>Repasaremos esto más tarde en la clase.</a:t>
            </a:r>
          </a:p>
          <a:p>
            <a:endParaRPr lang="es-419" noProof="0" dirty="0"/>
          </a:p>
          <a:p>
            <a:r>
              <a:rPr lang="es-419" noProof="0" dirty="0"/>
              <a:t>Realmente deben leer las resoluciones y directrices.</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9818589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dirty="0">
                <a:latin typeface="Arial" panose="020B0604020202020204" pitchFamily="34" charset="0"/>
              </a:rPr>
              <a:t>El registro temprano asegura que las personas estarán en sus asientos al iniciar.</a:t>
            </a:r>
          </a:p>
          <a:p>
            <a:r>
              <a:rPr lang="es-CO" altLang="en-US" dirty="0">
                <a:latin typeface="Arial" panose="020B0604020202020204" pitchFamily="34" charset="0"/>
              </a:rPr>
              <a:t>Algunas personas llegarán aun 15 minutos antes.</a:t>
            </a:r>
          </a:p>
          <a:p>
            <a:r>
              <a:rPr lang="es-CO" altLang="en-US" dirty="0">
                <a:latin typeface="Arial" panose="020B0604020202020204" pitchFamily="34" charset="0"/>
              </a:rPr>
              <a:t>Consulte también la </a:t>
            </a:r>
            <a:r>
              <a:rPr lang="es-CO" dirty="0"/>
              <a:t>Guía</a:t>
            </a:r>
            <a:r>
              <a:rPr lang="es-CO" altLang="en-US" dirty="0">
                <a:latin typeface="Arial" panose="020B0604020202020204" pitchFamily="34" charset="0"/>
              </a:rPr>
              <a:t> del Formador. </a:t>
            </a:r>
            <a:r>
              <a:rPr lang="es-CO" altLang="en-US" baseline="0" dirty="0">
                <a:latin typeface="Arial" panose="020B0604020202020204" pitchFamily="34" charset="0"/>
              </a:rPr>
              <a:t> Existe</a:t>
            </a:r>
            <a:r>
              <a:rPr lang="es-CO" altLang="en-US" dirty="0">
                <a:latin typeface="Arial" panose="020B0604020202020204" pitchFamily="34" charset="0"/>
              </a:rPr>
              <a:t> una gran cantidad de información útil en</a:t>
            </a:r>
            <a:r>
              <a:rPr lang="es-CO" altLang="en-US" baseline="0" dirty="0">
                <a:latin typeface="Arial" panose="020B0604020202020204" pitchFamily="34" charset="0"/>
              </a:rPr>
              <a:t> la </a:t>
            </a:r>
            <a:r>
              <a:rPr lang="es-CO" dirty="0"/>
              <a:t>Guía</a:t>
            </a:r>
            <a:r>
              <a:rPr lang="es-CO" altLang="en-US" dirty="0">
                <a:latin typeface="Arial" panose="020B0604020202020204" pitchFamily="34" charset="0"/>
              </a:rPr>
              <a:t>, más de lo que podemos presentar aquí.</a:t>
            </a:r>
            <a:endParaRPr lang="en-US" altLang="en-US" dirty="0">
              <a:latin typeface="Arial" panose="020B0604020202020204" pitchFamily="34" charset="0"/>
            </a:endParaRPr>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8736972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baseline="0" dirty="0">
                <a:latin typeface="Arial" panose="020B0604020202020204" pitchFamily="34" charset="0"/>
              </a:rPr>
              <a:t>Asegurar un lugar es responsabilidad de la Conferencia anfitriona o del Consejo Arquidiosesano/Diocesano. Los Consejos que no cuenten con sus propias instalaciones suelen tener un voluntario local de la Conferencia para que trabaje con la parroquia sobre las instalaciones parroquiales: aulas, salas de reuniones, etc. Las instalaciones deben estar disponibles 1.5 horas antes y 1 hora después del tiempo de Orientación.</a:t>
            </a:r>
          </a:p>
          <a:p>
            <a:r>
              <a:rPr lang="es-CO" altLang="en-US" baseline="0" dirty="0">
                <a:latin typeface="Arial" panose="020B0604020202020204" pitchFamily="34" charset="0"/>
              </a:rPr>
              <a:t>La promoción y la publicidad están completamente cubiertas en la Guía del Formador</a:t>
            </a:r>
          </a:p>
          <a:p>
            <a:r>
              <a:rPr lang="es-CO" altLang="en-US" baseline="0" dirty="0">
                <a:latin typeface="Arial" panose="020B0604020202020204" pitchFamily="34" charset="0"/>
              </a:rPr>
              <a:t>Verá en la lista de verificación que la publicidad se envía varias veces.</a:t>
            </a:r>
            <a:endParaRPr lang="en-US" altLang="en-US" baseline="0" dirty="0">
              <a:latin typeface="Arial" panose="020B0604020202020204" pitchFamily="34" charset="0"/>
            </a:endParaRPr>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9790621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hangingPunct="0"/>
            <a:r>
              <a:rPr lang="es-CO" sz="1200" dirty="0"/>
              <a:t>De Patricia </a:t>
            </a:r>
            <a:r>
              <a:rPr lang="es-CO" sz="1200" dirty="0" err="1"/>
              <a:t>Metrick</a:t>
            </a:r>
            <a:r>
              <a:rPr lang="es-CO" sz="1200" dirty="0"/>
              <a:t>.</a:t>
            </a:r>
          </a:p>
          <a:p>
            <a:pPr lvl="0" hangingPunct="0"/>
            <a:r>
              <a:rPr lang="es-CO" sz="1200" dirty="0"/>
              <a:t>Consulte también la Guía del Formador.</a:t>
            </a:r>
          </a:p>
          <a:p>
            <a:pPr lvl="0" hangingPunct="0"/>
            <a:r>
              <a:rPr lang="es-CO" sz="1200" dirty="0"/>
              <a:t> </a:t>
            </a:r>
          </a:p>
          <a:p>
            <a:pPr lvl="0" hangingPunct="0"/>
            <a:r>
              <a:rPr lang="es-CO" sz="1200" dirty="0"/>
              <a:t>Los Vicentinos no tienen la existencia espiritual pura de los ángeles; por lo que a) el control de la temperatura, b) las sillas cómodas [acolchadas si es posible] y (c) los baños cercanos, son importantes.</a:t>
            </a:r>
          </a:p>
          <a:p>
            <a:pPr lvl="0" hangingPunct="0"/>
            <a:r>
              <a:rPr lang="es-CO" sz="1200" dirty="0"/>
              <a:t>Necesitamos sus mentes y sus cuerpos, y cuanto más placenteras sean las condiciones físicas, más fácil será lograrlo.</a:t>
            </a:r>
          </a:p>
          <a:p>
            <a:pPr lvl="0" hangingPunct="0"/>
            <a:endParaRPr lang="es-CO" sz="1200" dirty="0"/>
          </a:p>
          <a:p>
            <a:pPr lvl="0" hangingPunct="0"/>
            <a:r>
              <a:rPr lang="es-CO" sz="1200" dirty="0"/>
              <a:t>Por lo general, la mitad de los participantes se quejarán de que hace demasiado frío y la mitad dice que hace demasiado calor. 70 ° a 72 ° es lo correcto para que el grupo se divida por igual. Sin embargo, nadie se queja nunca de tener una silla cómoda en lugar de una de hierro o plástico.</a:t>
            </a:r>
          </a:p>
          <a:p>
            <a:pPr lvl="0" hangingPunct="0"/>
            <a:endParaRPr lang="es-CO" sz="1200" dirty="0"/>
          </a:p>
          <a:p>
            <a:pPr lvl="0" hangingPunct="0"/>
            <a:r>
              <a:rPr lang="es-CO" sz="1200" dirty="0"/>
              <a:t>La disposición de los asientos </a:t>
            </a:r>
            <a:r>
              <a:rPr lang="es-CO" sz="1200" u="sng" dirty="0"/>
              <a:t>no</a:t>
            </a:r>
            <a:r>
              <a:rPr lang="es-CO" sz="1200" dirty="0"/>
              <a:t> debe ser de estilo "teatro", sino que debe utilizar mesas, preferiblemente redondas o cuadradas. A la gente le gusta tomar notas, apoyarse en los codos, tener un lugar para su taza de café y una galleta, o simplemente relajarse. Las sillas deben instalarse en un solo lado de cada mesa, de lo contrario, la mitad del grupo tendrá que darse la vuelta para ver y escuchar.</a:t>
            </a:r>
          </a:p>
          <a:p>
            <a:pPr lvl="0" hangingPunct="0"/>
            <a:endParaRPr lang="es-CO" sz="1200" dirty="0"/>
          </a:p>
          <a:p>
            <a:pPr lvl="0" hangingPunct="0"/>
            <a:r>
              <a:rPr lang="es-CO" sz="1200" dirty="0"/>
              <a:t>Algunas personas odian los </a:t>
            </a:r>
            <a:r>
              <a:rPr lang="es-CO" sz="1200" u="sng" dirty="0"/>
              <a:t>podios</a:t>
            </a:r>
            <a:r>
              <a:rPr lang="es-CO" sz="1200" dirty="0"/>
              <a:t>, pero algunos capacitadores los necesitan, al menos cuando empiezan a hacer presentaciones,</a:t>
            </a:r>
          </a:p>
          <a:p>
            <a:pPr lvl="0" hangingPunct="0"/>
            <a:r>
              <a:rPr lang="es-CO" sz="1200" dirty="0"/>
              <a:t>Algunas personas tienen voces que se pueden proyectar en una iglesia entera, otras necesitan un </a:t>
            </a:r>
            <a:r>
              <a:rPr lang="es-CO" sz="1200" u="sng" dirty="0"/>
              <a:t>micrófono</a:t>
            </a:r>
            <a:r>
              <a:rPr lang="es-CO" sz="1200" dirty="0"/>
              <a:t> incluso para un grupo pequeño.</a:t>
            </a:r>
            <a:endParaRPr lang="en-US" sz="1200" dirty="0"/>
          </a:p>
          <a:p>
            <a:r>
              <a:rPr lang="en-US" sz="1200" b="0" dirty="0"/>
              <a:t> </a:t>
            </a:r>
          </a:p>
          <a:p>
            <a:pPr hangingPunct="0"/>
            <a:r>
              <a:rPr lang="es-419" sz="1200" b="0" dirty="0"/>
              <a:t>Por lo general, lo proporciona el anfitrión, pero los presentadores pueden proporcionarlo: mesas; registro, audiovisual, librería</a:t>
            </a:r>
            <a:endParaRPr lang="en-US" sz="1200" b="0"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502887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baseline="0" dirty="0">
                <a:latin typeface="Arial" panose="020B0604020202020204" pitchFamily="34" charset="0"/>
              </a:rPr>
              <a:t>Sí, puede usted usar las donaciones de sus feligreses para costear la Capacitación. La Capacitación es una parte necesaria para administrar un ministerio responsable, y nuestros donantes entienden que tenemos algunos gastos generales para financiar tales eventos.</a:t>
            </a:r>
          </a:p>
          <a:p>
            <a:endParaRPr lang="es-CO" altLang="en-US" baseline="0" dirty="0">
              <a:latin typeface="Arial" panose="020B0604020202020204" pitchFamily="34" charset="0"/>
            </a:endParaRPr>
          </a:p>
          <a:p>
            <a:r>
              <a:rPr lang="es-CO" altLang="en-US" baseline="0" dirty="0">
                <a:latin typeface="Arial" panose="020B0604020202020204" pitchFamily="34" charset="0"/>
              </a:rPr>
              <a:t>Invite a los Formadores a quedarse con los Vicentinos locales. (Cuando se tiene que viajar de un lugar a otro)</a:t>
            </a:r>
          </a:p>
          <a:p>
            <a:r>
              <a:rPr lang="es-CO" altLang="en-US" baseline="0" dirty="0">
                <a:latin typeface="Arial" panose="020B0604020202020204" pitchFamily="34" charset="0"/>
              </a:rPr>
              <a:t> ¡Es una excelente manera de hacer nuevos amigos!</a:t>
            </a:r>
          </a:p>
          <a:p>
            <a:endParaRPr lang="es-CO" altLang="en-US" baseline="0" dirty="0">
              <a:latin typeface="Arial" panose="020B0604020202020204" pitchFamily="34" charset="0"/>
            </a:endParaRPr>
          </a:p>
          <a:p>
            <a:r>
              <a:rPr lang="es-CO" altLang="en-US" baseline="0" dirty="0">
                <a:latin typeface="Arial" panose="020B0604020202020204" pitchFamily="34" charset="0"/>
              </a:rPr>
              <a:t>Es mejor tener una política en todo el Consejo sobre quién paga por la Formación.</a:t>
            </a:r>
          </a:p>
          <a:p>
            <a:r>
              <a:rPr lang="es-CO" altLang="en-US" baseline="0" dirty="0">
                <a:latin typeface="Arial" panose="020B0604020202020204" pitchFamily="34" charset="0"/>
              </a:rPr>
              <a:t>Si se debe cobrar una tarifa, también es importante tener una política de asistencia.</a:t>
            </a:r>
          </a:p>
          <a:p>
            <a:r>
              <a:rPr lang="es-CO" altLang="en-US" baseline="0" dirty="0">
                <a:latin typeface="Arial" panose="020B0604020202020204" pitchFamily="34" charset="0"/>
              </a:rPr>
              <a:t>El método preferido es solicitar donaciones en el momento, en vez de cobrar una tarifa.</a:t>
            </a:r>
          </a:p>
          <a:p>
            <a:endParaRPr lang="es-CO" altLang="en-US" baseline="0" dirty="0">
              <a:latin typeface="Arial" panose="020B0604020202020204" pitchFamily="34" charset="0"/>
            </a:endParaRPr>
          </a:p>
          <a:p>
            <a:r>
              <a:rPr lang="es-419" altLang="en-US" baseline="0" dirty="0">
                <a:latin typeface="Arial" panose="020B0604020202020204" pitchFamily="34" charset="0"/>
              </a:rPr>
              <a:t>Sí, puede usar las donaciones de sus feligreses para financiar la capacitación. La capacitación es una parte necesaria para dirigir un ministerio responsable, y nuestros donantes entienden que tenemos algunos gastos generales para financiar este tipo de eventos.</a:t>
            </a:r>
            <a:endParaRPr lang="es-CO" altLang="en-US" baseline="0" dirty="0">
              <a:latin typeface="Arial" panose="020B0604020202020204" pitchFamily="34" charset="0"/>
            </a:endParaRP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8702264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dirty="0"/>
              <a:t>Coleccionado de diferentes formadores</a:t>
            </a:r>
          </a:p>
          <a:p>
            <a:endParaRPr lang="es-CO" dirty="0"/>
          </a:p>
          <a:p>
            <a:r>
              <a:rPr lang="es-CO" dirty="0"/>
              <a:t>Los folletos se pueden hacer en un paquete usando broches</a:t>
            </a:r>
            <a:r>
              <a:rPr lang="es-CO" baseline="0" dirty="0"/>
              <a:t> o clips</a:t>
            </a:r>
            <a:r>
              <a:rPr lang="es-CO" dirty="0"/>
              <a:t>, carpetas, o simplemente agrupándolos.</a:t>
            </a:r>
          </a:p>
          <a:p>
            <a:r>
              <a:rPr lang="es-CO" dirty="0"/>
              <a:t>Si tiene un grupo grande, se recomiendan utilizar broches (Clips) o carpetas.</a:t>
            </a:r>
          </a:p>
          <a:p>
            <a:endParaRPr lang="es-CO" dirty="0"/>
          </a:p>
          <a:p>
            <a:r>
              <a:rPr lang="es-CO" dirty="0"/>
              <a:t>Fomentar el uso del formulario de evaluación estándar, para que pueda comparar manzanas con manzanas. Los puntajes numéricos no suelen ser útiles, pero los comentarios ayudarán a mejorar su equipo de Formación. </a:t>
            </a:r>
          </a:p>
          <a:p>
            <a:r>
              <a:rPr lang="es-CO" dirty="0"/>
              <a:t>Normalmente, del 10% al 15% de los encuestados dirán que esta Orientación es demasiado larga (independientemente del</a:t>
            </a:r>
            <a:r>
              <a:rPr lang="es-CO" baseline="0" dirty="0"/>
              <a:t> tiempo</a:t>
            </a:r>
            <a:r>
              <a:rPr lang="es-CO" dirty="0"/>
              <a:t> real).</a:t>
            </a:r>
          </a:p>
          <a:p>
            <a:r>
              <a:rPr lang="es-CO" dirty="0"/>
              <a:t> Si obtiene un 25% o más de tales respuestas, usted puede mejorar. </a:t>
            </a:r>
          </a:p>
          <a:p>
            <a:r>
              <a:rPr lang="es-CO" dirty="0"/>
              <a:t>Considere si sus Presentadores están dando una conferencia en lugar de hablar de forma natural, o están leyendo las notas del Presentador al pie de la letra o hablando</a:t>
            </a:r>
            <a:r>
              <a:rPr lang="es-CO" baseline="0" dirty="0"/>
              <a:t> </a:t>
            </a:r>
            <a:r>
              <a:rPr lang="es-CO" dirty="0"/>
              <a:t>demasiado lento</a:t>
            </a:r>
            <a:r>
              <a:rPr lang="es-CO" baseline="0" dirty="0"/>
              <a:t> y monótono</a:t>
            </a:r>
            <a:r>
              <a:rPr lang="es-CO" dirty="0"/>
              <a:t>.</a:t>
            </a:r>
            <a:endParaRPr lang="en-US"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0267951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dirty="0"/>
              <a:t>Guíe a los participantes a través de todos los folletos disponibles en la unidad</a:t>
            </a:r>
            <a:r>
              <a:rPr lang="es-CO" baseline="0" dirty="0"/>
              <a:t> USB</a:t>
            </a:r>
            <a:r>
              <a:rPr lang="es-CO" dirty="0"/>
              <a:t>.</a:t>
            </a:r>
          </a:p>
          <a:p>
            <a:r>
              <a:rPr lang="es-CO" dirty="0"/>
              <a:t>Usted</a:t>
            </a:r>
            <a:r>
              <a:rPr lang="es-CO" baseline="0" dirty="0"/>
              <a:t> puede agregar folletos de s</a:t>
            </a:r>
            <a:r>
              <a:rPr lang="es-CO" dirty="0"/>
              <a:t>u Región o área.</a:t>
            </a:r>
            <a:endParaRPr lang="en-US"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3852913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noProof="0" dirty="0"/>
              <a:t>Si está proporcionando una librería para vender en el lugar, es un proyecto que requiere una planificación adicional que no forma parte de nuestra capacitación para formadores y presentadores. Es igual de efectivo tener una mesa de "mostrar y contar" y dirigir a las personas al sitio en</a:t>
            </a:r>
            <a:r>
              <a:rPr lang="es-419" baseline="0" noProof="0" dirty="0"/>
              <a:t> la red</a:t>
            </a:r>
            <a:r>
              <a:rPr lang="es-419" noProof="0" dirty="0"/>
              <a:t> del Consejo Nacional para pedir libros.</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3424337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3560027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7984526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dirty="0"/>
              <a:t>Archivo PDF en la unidad de memoria USB en caso de que necesite guías para el participante adicionales.</a:t>
            </a:r>
            <a:endParaRPr lang="en-US"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9294492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b="0" baseline="0" dirty="0"/>
              <a:t>Capacitador: La información base de esta diapositiva se encuentra en la Guía del Formador, como se indicó.</a:t>
            </a:r>
          </a:p>
          <a:p>
            <a:r>
              <a:rPr lang="es-CO" altLang="en-US" b="0" baseline="0" dirty="0"/>
              <a:t>Los folletos se pueden hacer en un paquete usando broches, carpetas, o simplemente agrupándolos.</a:t>
            </a:r>
          </a:p>
          <a:p>
            <a:r>
              <a:rPr lang="es-CO" altLang="en-US" b="0" baseline="0" dirty="0"/>
              <a:t>Si tiene un grupo grande, se recomiendan broches o carpetas.</a:t>
            </a:r>
          </a:p>
          <a:p>
            <a:endParaRPr lang="es-CO" altLang="en-US" b="0" baseline="0" dirty="0"/>
          </a:p>
          <a:p>
            <a:r>
              <a:rPr lang="es-CO" altLang="en-US" b="0" baseline="0" dirty="0"/>
              <a:t>Asegúrese de explicar del por qué no se entrega una agenda detallada.</a:t>
            </a:r>
          </a:p>
          <a:p>
            <a:r>
              <a:rPr lang="es-CO" altLang="en-US" b="0" baseline="0" dirty="0"/>
              <a:t>Hay dos métodos principales para formar grupos de discusión:</a:t>
            </a:r>
          </a:p>
          <a:p>
            <a:pPr marL="226725" indent="-226725">
              <a:buFont typeface="+mj-lt"/>
              <a:buAutoNum type="arabicPeriod"/>
            </a:pPr>
            <a:r>
              <a:rPr lang="es-CO" altLang="en-US" b="0" baseline="0" dirty="0"/>
              <a:t>Asignar a las personas a los grupos a medida que llegan poniendo el número de grupo en su Guía del Participante o paquete.</a:t>
            </a:r>
          </a:p>
          <a:p>
            <a:pPr marL="226725" indent="-226725">
              <a:buFont typeface="+mj-lt"/>
              <a:buAutoNum type="arabicPeriod"/>
            </a:pPr>
            <a:r>
              <a:rPr lang="es-CO" altLang="en-US" b="0" baseline="0" dirty="0"/>
              <a:t>Asigne personas a grupos  durante el primer grupo de discusión haciendo que cuente cada personas un numero seguido .</a:t>
            </a:r>
          </a:p>
          <a:p>
            <a:endParaRPr lang="es-CO" altLang="en-US" b="0" baseline="0" dirty="0"/>
          </a:p>
          <a:p>
            <a:r>
              <a:rPr lang="es-CO" altLang="en-US" b="0" baseline="0" dirty="0"/>
              <a:t>Para grupos de 10-30, hacer cuentas funciona mejor. Como no puede predecir exactamente cuántas personas aparecerán, la asignación previa de grupos puede dar como resultado grupos de 2 o 3 personas, lo que no es suficiente para una buena discusión. Haciendo cuentas le permite decidir el número de grupos después de ver cuántas personas hay.</a:t>
            </a:r>
            <a:endParaRPr lang="en-US" altLang="en-US" b="0" baseline="0" dirty="0"/>
          </a:p>
          <a:p>
            <a:pPr defTabSz="906902">
              <a:defRPr/>
            </a:pPr>
            <a:endParaRPr lang="en-US" altLang="en-US" baseline="0" dirty="0"/>
          </a:p>
          <a:p>
            <a:endParaRPr lang="en-US" altLang="en-US" b="0" baseline="0"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271693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dirty="0"/>
              <a:t>Si es posible, inicie o termine la orientación con una</a:t>
            </a:r>
            <a:r>
              <a:rPr lang="es-CO" baseline="0" dirty="0"/>
              <a:t> Misa</a:t>
            </a:r>
            <a:r>
              <a:rPr lang="es-CO" dirty="0"/>
              <a:t>.</a:t>
            </a:r>
          </a:p>
          <a:p>
            <a:r>
              <a:rPr lang="es-CO" dirty="0"/>
              <a:t>Si la Misa es primero, el tiempo de "inicio" de la Orientación es una hora después del comienzo de la misa.</a:t>
            </a:r>
          </a:p>
          <a:p>
            <a:r>
              <a:rPr lang="es-CO" dirty="0"/>
              <a:t>Una alternativa es </a:t>
            </a:r>
            <a:r>
              <a:rPr lang="es-CO" i="1" dirty="0"/>
              <a:t>finalizar</a:t>
            </a:r>
            <a:r>
              <a:rPr lang="es-CO" dirty="0"/>
              <a:t> el taller con la misa de la parroquia de las 4:30 pm o 5:00 pm.</a:t>
            </a:r>
          </a:p>
          <a:p>
            <a:endParaRPr lang="es-CO" dirty="0"/>
          </a:p>
          <a:p>
            <a:r>
              <a:rPr lang="es-CO" dirty="0"/>
              <a:t>Recuerde detenerse y dar Gracias</a:t>
            </a:r>
            <a:r>
              <a:rPr lang="es-CO" baseline="0" dirty="0"/>
              <a:t> y bendecir los alimentos</a:t>
            </a:r>
            <a:r>
              <a:rPr lang="es-CO" dirty="0"/>
              <a:t> antes de almorzar.</a:t>
            </a:r>
          </a:p>
          <a:p>
            <a:endParaRPr lang="es-CO" dirty="0"/>
          </a:p>
          <a:p>
            <a:r>
              <a:rPr lang="es-CO" dirty="0"/>
              <a:t>Orar con el equipo de formación antes de iniciar la Orientación, y no tenga</a:t>
            </a:r>
            <a:r>
              <a:rPr lang="es-CO" baseline="0" dirty="0"/>
              <a:t> pena</a:t>
            </a:r>
            <a:r>
              <a:rPr lang="es-CO" dirty="0"/>
              <a:t> de dejar que las</a:t>
            </a:r>
            <a:r>
              <a:rPr lang="es-CO" baseline="0" dirty="0"/>
              <a:t> personas</a:t>
            </a:r>
            <a:r>
              <a:rPr lang="es-CO" dirty="0"/>
              <a:t> los vean rezar!</a:t>
            </a:r>
            <a:endParaRPr lang="en-US"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879094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b="0" baseline="0" dirty="0"/>
              <a:t>Capacitador: La información base de esta diapositiva se encuentra en la Guía del Formador, como se indicó.</a:t>
            </a:r>
          </a:p>
          <a:p>
            <a:r>
              <a:rPr lang="es-CO" altLang="en-US" b="0" baseline="0" dirty="0"/>
              <a:t>Los folletos se pueden hacer en un paquete usando broches, carpetas, o simplemente agrupándolos.</a:t>
            </a:r>
          </a:p>
          <a:p>
            <a:r>
              <a:rPr lang="es-CO" altLang="en-US" b="0" baseline="0" dirty="0"/>
              <a:t>Si tiene un grupo grande, se recomiendan aros, broches o carpetas.</a:t>
            </a:r>
          </a:p>
          <a:p>
            <a:endParaRPr lang="es-CO" altLang="en-US" b="0" baseline="0" dirty="0"/>
          </a:p>
          <a:p>
            <a:r>
              <a:rPr lang="es-CO" altLang="en-US" b="0" baseline="0" dirty="0"/>
              <a:t>Agenda detallada con los horarios: las personas se preocupan si se pasas o se queda corto de tiempo. No se preocuparán si no lo saben. Dígales cuándo será el almuerzo.</a:t>
            </a:r>
          </a:p>
          <a:p>
            <a:r>
              <a:rPr lang="es-CO" altLang="en-US" b="0" baseline="0" dirty="0"/>
              <a:t>Hay dos métodos principales para formar grupos de discusión:</a:t>
            </a:r>
          </a:p>
          <a:p>
            <a:pPr marL="226725" indent="-226725">
              <a:buFont typeface="+mj-lt"/>
              <a:buAutoNum type="arabicPeriod"/>
            </a:pPr>
            <a:r>
              <a:rPr lang="es-CO" altLang="en-US" b="0" baseline="0" dirty="0"/>
              <a:t>Asigne personas a los grupos a medida que llegan poniendo un número de grupo en su Guía del Participante o paquete.</a:t>
            </a:r>
          </a:p>
          <a:p>
            <a:pPr marL="226725" indent="-226725">
              <a:buFont typeface="+mj-lt"/>
              <a:buAutoNum type="arabicPeriod"/>
            </a:pPr>
            <a:r>
              <a:rPr lang="es-CO" altLang="en-US" b="0" baseline="0" dirty="0"/>
              <a:t>Asigne personas a grupos en el primer grupo de discusión haciendo un recuento.</a:t>
            </a:r>
          </a:p>
          <a:p>
            <a:endParaRPr lang="es-CO" altLang="en-US" b="0" baseline="0" dirty="0"/>
          </a:p>
          <a:p>
            <a:r>
              <a:rPr lang="es-CO" altLang="en-US" b="0" baseline="0" dirty="0"/>
              <a:t>Para grupos de 10-30, el hacer cuentas funciona mejor. Como no puede predecir exactamente cuántas personas aparecerán, la asignación previa de grupos puede dar como resultado grupos de 2 o 3, lo que no es suficiente para una buena discusión. Haciendo cuentas le permite decidir el número de grupos después de ver cuántas personas hay.</a:t>
            </a:r>
            <a:endParaRPr lang="en-US" altLang="en-US" b="0" baseline="0" dirty="0"/>
          </a:p>
          <a:p>
            <a:endParaRPr lang="en-US" baseline="0" dirty="0"/>
          </a:p>
          <a:p>
            <a:pPr defTabSz="906902">
              <a:defRPr/>
            </a:pPr>
            <a:endParaRPr lang="en-US" altLang="en-US" baseline="0" dirty="0"/>
          </a:p>
          <a:p>
            <a:endParaRPr lang="en-US" altLang="en-US" b="0" baseline="0"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5768452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baseline="0" dirty="0"/>
              <a:t>La orientación de Ozanam debe terminar a tiempo, con una oración.</a:t>
            </a:r>
          </a:p>
          <a:p>
            <a:r>
              <a:rPr lang="es-CO" baseline="0" dirty="0"/>
              <a:t>Si tiene tiempo para preguntas y respuestas, hágalo. Si no lo hace, invite a las personas a quedarse para preguntas y respuestas. Cumpla con los límites de tiempo.</a:t>
            </a:r>
          </a:p>
          <a:p>
            <a:endParaRPr lang="es-CO" baseline="0" dirty="0"/>
          </a:p>
          <a:p>
            <a:r>
              <a:rPr lang="es-CO" baseline="0" dirty="0"/>
              <a:t>De tiempo para el formulario de evaluación si elige usarlo.</a:t>
            </a:r>
          </a:p>
          <a:p>
            <a:endParaRPr lang="es-CO" baseline="0" dirty="0"/>
          </a:p>
          <a:p>
            <a:r>
              <a:rPr lang="es-CO" baseline="0" dirty="0"/>
              <a:t>Ahora se incluye un formulario de evaluación estándar en "Herramientas del Formador". Sugerimos que use este formulario porque nos permite comparar resultados a través del tiempo, a través de diferentes versiones de la Orientación, y a través de diferentes lugares y tipos de grupos.</a:t>
            </a:r>
          </a:p>
          <a:p>
            <a:r>
              <a:rPr lang="es-CO" baseline="0" dirty="0"/>
              <a:t>La puntuación numérica generalmente no es un comentario muy útil.</a:t>
            </a:r>
          </a:p>
          <a:p>
            <a:r>
              <a:rPr lang="es-CO" baseline="0" dirty="0"/>
              <a:t>Las respuestas a las preguntas del ensayo pueden ser de gran ayuda para un equipo de formación.</a:t>
            </a:r>
          </a:p>
          <a:p>
            <a:r>
              <a:rPr lang="es-CO" baseline="0" dirty="0"/>
              <a:t>Es normal que aproximadamente el 10% de los participantes digan que la Orientación es demasiado larga. Si está dando la Orientación en 6 horas y más del 20% piensa que es demasiado larga, debe echar un buen vistazo a lo que está haciendo, ya que es probable que los participantes estén aburridos o divagando. Algunos de sus presentadores pueden necesitar un poco de ayuda para trabajar con los materiales.</a:t>
            </a:r>
          </a:p>
          <a:p>
            <a:endParaRPr lang="es-CO" baseline="0" dirty="0"/>
          </a:p>
          <a:p>
            <a:r>
              <a:rPr lang="es-CO" baseline="0" dirty="0"/>
              <a:t>Planee quedarse al menos 30 minutos después de la Orientación para escuchar respuestas y responder preguntas. Algunas personas pueden estar rebosando de nuevas ideas que quieren compartir con usted, y otras tendrán preguntas que no quisieron hacer frente a un grupo. La limpieza se puede hacer más tarde, después de que los participantes hayan recibido respuestas a sus preguntas.</a:t>
            </a:r>
            <a:endParaRPr lang="en-US" baseline="0" dirty="0"/>
          </a:p>
          <a:p>
            <a:endParaRPr lang="en-US" baseline="0" dirty="0"/>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8455236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dirty="0">
                <a:latin typeface="Arial" panose="020B0604020202020204" pitchFamily="34" charset="0"/>
              </a:rPr>
              <a:t>Los certificados se pueden proporcionar al final del evento. Esto requiere:</a:t>
            </a:r>
          </a:p>
          <a:p>
            <a:pPr marL="226725" indent="-226725">
              <a:buFont typeface="+mj-lt"/>
              <a:buAutoNum type="alphaLcParenR"/>
            </a:pPr>
            <a:r>
              <a:rPr lang="es-CO" altLang="en-US" dirty="0">
                <a:latin typeface="Arial" panose="020B0604020202020204" pitchFamily="34" charset="0"/>
              </a:rPr>
              <a:t>Certificados de pre-impresión para todos los que se espera que asistan</a:t>
            </a:r>
          </a:p>
          <a:p>
            <a:pPr marL="226725" indent="-226725">
              <a:buFont typeface="+mj-lt"/>
              <a:buAutoNum type="alphaLcParenR"/>
            </a:pPr>
            <a:r>
              <a:rPr lang="es-CO" altLang="en-US" dirty="0">
                <a:latin typeface="Arial" panose="020B0604020202020204" pitchFamily="34" charset="0"/>
              </a:rPr>
              <a:t>Pre-impresión de algunos certificados en blanco</a:t>
            </a:r>
          </a:p>
          <a:p>
            <a:pPr marL="226725" indent="-226725">
              <a:buFont typeface="+mj-lt"/>
              <a:buAutoNum type="alphaLcParenR"/>
            </a:pPr>
            <a:r>
              <a:rPr lang="es-CO" altLang="en-US" dirty="0">
                <a:latin typeface="Arial" panose="020B0604020202020204" pitchFamily="34" charset="0"/>
              </a:rPr>
              <a:t>El formador debe firmar todos los certificados antes del evento.</a:t>
            </a:r>
          </a:p>
          <a:p>
            <a:pPr marL="226725" indent="-226725">
              <a:buFont typeface="+mj-lt"/>
              <a:buAutoNum type="alphaLcParenR"/>
            </a:pPr>
            <a:r>
              <a:rPr lang="es-CO" altLang="en-US" dirty="0">
                <a:latin typeface="Arial" panose="020B0604020202020204" pitchFamily="34" charset="0"/>
              </a:rPr>
              <a:t>Los nombres de los asistentes adicionales se escriben a mano en los certificados en blanco durante el almuerzo</a:t>
            </a:r>
          </a:p>
          <a:p>
            <a:endParaRPr lang="es-CO" altLang="en-US" dirty="0">
              <a:latin typeface="Arial" panose="020B0604020202020204" pitchFamily="34" charset="0"/>
            </a:endParaRPr>
          </a:p>
          <a:p>
            <a:r>
              <a:rPr lang="es-CO" altLang="en-US" dirty="0">
                <a:latin typeface="Arial" panose="020B0604020202020204" pitchFamily="34" charset="0"/>
              </a:rPr>
              <a:t>Los certificados se pueden proporcionar más tarde, para ser presentados por el Presidente de la Conferencia a los asistentes con un poco de ceremonia. Esto requiere:</a:t>
            </a:r>
          </a:p>
          <a:p>
            <a:r>
              <a:rPr lang="es-CO" altLang="en-US" dirty="0">
                <a:latin typeface="Arial" panose="020B0604020202020204" pitchFamily="34" charset="0"/>
              </a:rPr>
              <a:t>a) Obtener una lista de todos los asistentes y Conferencia que corresponde cada uno</a:t>
            </a:r>
          </a:p>
          <a:p>
            <a:r>
              <a:rPr lang="es-CO" altLang="en-US" dirty="0">
                <a:latin typeface="Arial" panose="020B0604020202020204" pitchFamily="34" charset="0"/>
              </a:rPr>
              <a:t>b) Obtener el nombre y la dirección del Presidente de la Conferencia o la oficina de la Conferencia.</a:t>
            </a:r>
          </a:p>
          <a:p>
            <a:r>
              <a:rPr lang="es-CO" altLang="en-US" dirty="0">
                <a:latin typeface="Arial" panose="020B0604020202020204" pitchFamily="34" charset="0"/>
              </a:rPr>
              <a:t>c) Imprimir, firmar y enviar por correo los certificados (o entregárselos a los Presidentes en una reunión del Consejo Distrital)</a:t>
            </a:r>
          </a:p>
          <a:p>
            <a:endParaRPr lang="es-CO" altLang="en-US" dirty="0">
              <a:latin typeface="Arial" panose="020B0604020202020204" pitchFamily="34" charset="0"/>
            </a:endParaRPr>
          </a:p>
          <a:p>
            <a:r>
              <a:rPr lang="es-CO" altLang="en-US" dirty="0">
                <a:latin typeface="Arial" panose="020B0604020202020204" pitchFamily="34" charset="0"/>
              </a:rPr>
              <a:t>El último método proporciona más publicidad para la Orientación.</a:t>
            </a:r>
          </a:p>
          <a:p>
            <a:r>
              <a:rPr lang="es-CO" altLang="en-US" dirty="0">
                <a:latin typeface="Arial" panose="020B0604020202020204" pitchFamily="34" charset="0"/>
              </a:rPr>
              <a:t>El primer método es más rápido, aunque puede ser logísticamente difícil si hay una Orientación larga y solo dos personas Presentando</a:t>
            </a:r>
            <a:r>
              <a:rPr lang="es-CO" altLang="en-US" baseline="0" dirty="0">
                <a:latin typeface="Arial" panose="020B0604020202020204" pitchFamily="34" charset="0"/>
              </a:rPr>
              <a:t> la Orientación</a:t>
            </a:r>
            <a:r>
              <a:rPr lang="es-CO" altLang="en-US" dirty="0">
                <a:latin typeface="Arial" panose="020B0604020202020204" pitchFamily="34" charset="0"/>
              </a:rPr>
              <a:t>.</a:t>
            </a:r>
            <a:endParaRPr lang="en-US" altLang="en-US" dirty="0">
              <a:latin typeface="Arial" panose="020B0604020202020204" pitchFamily="34" charset="0"/>
            </a:endParaRPr>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4765211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419" noProof="0"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5810921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CO" altLang="en-US" dirty="0">
                <a:latin typeface="Arial" panose="020B0604020202020204" pitchFamily="34" charset="0"/>
              </a:rPr>
              <a:t>¡Deténganse y haga que los participantes hagan esto!</a:t>
            </a:r>
          </a:p>
          <a:p>
            <a:endParaRPr lang="es-CO" altLang="en-US" dirty="0">
              <a:latin typeface="Arial" panose="020B0604020202020204" pitchFamily="34" charset="0"/>
            </a:endParaRPr>
          </a:p>
          <a:p>
            <a:r>
              <a:rPr lang="es-CO" altLang="en-US" dirty="0">
                <a:latin typeface="Arial" panose="020B0604020202020204" pitchFamily="34" charset="0"/>
              </a:rPr>
              <a:t>Asegurase de que todos los participantes tengan el material adecuado y puedan encontrarlo fácilmente.</a:t>
            </a:r>
          </a:p>
          <a:p>
            <a:r>
              <a:rPr lang="es-CO" altLang="en-US" dirty="0">
                <a:latin typeface="Arial" panose="020B0604020202020204" pitchFamily="34" charset="0"/>
              </a:rPr>
              <a:t>Asegurarse de que sepan dónde obtener copias nuevas legítimas.</a:t>
            </a:r>
            <a:endParaRPr lang="en-US" altLang="en-US" dirty="0">
              <a:latin typeface="Arial" panose="020B0604020202020204" pitchFamily="34" charset="0"/>
            </a:endParaRPr>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7916565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altLang="en-US" dirty="0">
                <a:latin typeface="Arial" panose="020B0604020202020204" pitchFamily="34" charset="0"/>
              </a:rPr>
              <a:t>Úselo solo si los participantes no están familiarizados con las computadoras portátiles.</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altLang="en-US" dirty="0">
                <a:latin typeface="Arial" panose="020B0604020202020204" pitchFamily="34" charset="0"/>
              </a:rPr>
              <a:t>Oraciones para visita domiciliaria - folletos opcionales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altLang="en-US" dirty="0">
                <a:latin typeface="Arial" panose="020B0604020202020204" pitchFamily="34" charset="0"/>
              </a:rPr>
              <a:t>Certificado OO – Herramientas y Documentos del Formador</a:t>
            </a:r>
            <a:endParaRPr lang="en-US" altLang="en-US" dirty="0">
              <a:latin typeface="Arial" panose="020B0604020202020204" pitchFamily="34" charset="0"/>
            </a:endParaRPr>
          </a:p>
          <a:p>
            <a:endParaRPr lang="es-419"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6495530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dirty="0"/>
              <a:t>Si no tiene usted una copia del programa PowerPoint, debe comprar una. La edición Microsoft Office Home &amp; </a:t>
            </a:r>
            <a:r>
              <a:rPr lang="es-CO" dirty="0" err="1"/>
              <a:t>Student</a:t>
            </a:r>
            <a:r>
              <a:rPr lang="es-CO" dirty="0"/>
              <a:t> contiene lo que</a:t>
            </a:r>
            <a:r>
              <a:rPr lang="es-CO" baseline="0" dirty="0"/>
              <a:t> usted necesita</a:t>
            </a:r>
            <a:r>
              <a:rPr lang="es-CO" dirty="0"/>
              <a:t> por alrededor de $100. A veces se puede obtener una versión más barata de techsoup.org. No aliente a los estudiantes a intentar copiar el software sin una licencia válida; esto es ilegal y probablemente no funcionará de todos modos.</a:t>
            </a:r>
            <a:endParaRPr lang="en-US" dirty="0"/>
          </a:p>
          <a:p>
            <a:endParaRPr lang="es-419" noProof="0" dirty="0"/>
          </a:p>
          <a:p>
            <a:r>
              <a:rPr lang="es-419" noProof="0" dirty="0"/>
              <a:t>Si no usa PowerPoint regularmente entonces</a:t>
            </a:r>
            <a:r>
              <a:rPr lang="es-419" baseline="0" noProof="0" dirty="0"/>
              <a:t> </a:t>
            </a:r>
            <a:r>
              <a:rPr lang="es-419" noProof="0" dirty="0"/>
              <a:t>será el Formador del Consejo, o</a:t>
            </a:r>
            <a:r>
              <a:rPr lang="es-419" baseline="0" noProof="0" dirty="0"/>
              <a:t> el Consejo </a:t>
            </a:r>
            <a:r>
              <a:rPr lang="es-419" noProof="0" dirty="0"/>
              <a:t> podría comprar una copia para su uso.</a:t>
            </a:r>
          </a:p>
          <a:p>
            <a:endParaRPr lang="es-419" noProof="0" dirty="0"/>
          </a:p>
          <a:p>
            <a:r>
              <a:rPr lang="es-419" noProof="0" dirty="0"/>
              <a:t>Puede decidir si desea avanzar las diapositivas usted mismo o si otro presentador lo hará por usted. Asegúrese de tener un letrero que les indique cuándo continuar.</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9418696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solidFill>
                  <a:prstClr val="black"/>
                </a:solidFill>
              </a:rPr>
              <a:t>National Ozanam Orientation 2020</a:t>
            </a:r>
          </a:p>
        </p:txBody>
      </p:sp>
    </p:spTree>
    <p:extLst>
      <p:ext uri="{BB962C8B-B14F-4D97-AF65-F5344CB8AC3E}">
        <p14:creationId xmlns:p14="http://schemas.microsoft.com/office/powerpoint/2010/main" val="6375793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CO" altLang="en-US" dirty="0">
                <a:latin typeface="Arial" panose="020B0604020202020204" pitchFamily="34" charset="0"/>
              </a:rPr>
              <a:t>Necesitará una guía de resolución de problemas de video; consulte la siguiente diapositiva.</a:t>
            </a:r>
          </a:p>
          <a:p>
            <a:r>
              <a:rPr lang="es-CO" altLang="en-US" dirty="0">
                <a:latin typeface="Arial" panose="020B0604020202020204" pitchFamily="34" charset="0"/>
              </a:rPr>
              <a:t>También necesitará una unidad de memoria “flash” con la instalación de </a:t>
            </a:r>
            <a:r>
              <a:rPr lang="es-CO" altLang="en-US" dirty="0" err="1">
                <a:latin typeface="Arial" panose="020B0604020202020204" pitchFamily="34" charset="0"/>
              </a:rPr>
              <a:t>VLCPlayer</a:t>
            </a:r>
            <a:endParaRPr lang="en-US" altLang="en-US" dirty="0">
              <a:latin typeface="Arial" panose="020B0604020202020204" pitchFamily="34" charset="0"/>
            </a:endParaRPr>
          </a:p>
          <a:p>
            <a:endParaRPr lang="es-419" dirty="0"/>
          </a:p>
        </p:txBody>
      </p:sp>
      <p:sp>
        <p:nvSpPr>
          <p:cNvPr id="5" name="Footer Placeholder 4"/>
          <p:cNvSpPr>
            <a:spLocks noGrp="1"/>
          </p:cNvSpPr>
          <p:nvPr>
            <p:ph type="ftr" sz="quarter" idx="10"/>
          </p:nvPr>
        </p:nvSpPr>
        <p:spPr/>
        <p:txBody>
          <a:bodyPr/>
          <a:lstStyle/>
          <a:p>
            <a:r>
              <a:rPr lang="en-US">
                <a:solidFill>
                  <a:prstClr val="black"/>
                </a:solidFill>
              </a:rPr>
              <a:t>National Ozanam Orientation 2020</a:t>
            </a:r>
          </a:p>
        </p:txBody>
      </p:sp>
    </p:spTree>
    <p:extLst>
      <p:ext uri="{BB962C8B-B14F-4D97-AF65-F5344CB8AC3E}">
        <p14:creationId xmlns:p14="http://schemas.microsoft.com/office/powerpoint/2010/main" val="14919024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solidFill>
                  <a:prstClr val="black"/>
                </a:solidFill>
              </a:rPr>
              <a:t>National Ozanam Orientation 2020</a:t>
            </a:r>
          </a:p>
        </p:txBody>
      </p:sp>
    </p:spTree>
    <p:extLst>
      <p:ext uri="{BB962C8B-B14F-4D97-AF65-F5344CB8AC3E}">
        <p14:creationId xmlns:p14="http://schemas.microsoft.com/office/powerpoint/2010/main" val="13363891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altLang="en-US" dirty="0">
                <a:latin typeface="Arial" panose="020B0604020202020204" pitchFamily="34" charset="0"/>
              </a:rPr>
              <a:t>Capacitador: descargue el último archivo de erratas de</a:t>
            </a:r>
            <a:r>
              <a:rPr lang="es-CO" altLang="en-US" baseline="0" dirty="0">
                <a:latin typeface="Arial" panose="020B0604020202020204" pitchFamily="34" charset="0"/>
              </a:rPr>
              <a:t> la sitio web</a:t>
            </a:r>
            <a:r>
              <a:rPr lang="es-CO" altLang="en-US" dirty="0">
                <a:latin typeface="Arial" panose="020B0604020202020204" pitchFamily="34" charset="0"/>
              </a:rPr>
              <a:t> nacional y póngalo a disposición de los estudiantes.</a:t>
            </a:r>
            <a:endParaRPr lang="en-US" altLang="en-US" dirty="0">
              <a:latin typeface="Arial" panose="020B0604020202020204" pitchFamily="34" charset="0"/>
            </a:endParaRPr>
          </a:p>
          <a:p>
            <a:endParaRPr lang="es-419" dirty="0"/>
          </a:p>
          <a:p>
            <a:r>
              <a:rPr lang="es-419" b="1" dirty="0"/>
              <a:t>(Si tienen un archivo de errata en su unidad flash, todos esos cambios ya </a:t>
            </a:r>
            <a:r>
              <a:rPr lang="es-419" b="1" dirty="0">
                <a:solidFill>
                  <a:srgbClr val="FF0000"/>
                </a:solidFill>
                <a:highlight>
                  <a:srgbClr val="FFFF00"/>
                </a:highlight>
              </a:rPr>
              <a:t>deberían</a:t>
            </a:r>
            <a:r>
              <a:rPr lang="es-419" b="1" dirty="0">
                <a:solidFill>
                  <a:srgbClr val="FF0000"/>
                </a:solidFill>
              </a:rPr>
              <a:t> de estar </a:t>
            </a:r>
            <a:r>
              <a:rPr lang="es-419" b="1" dirty="0"/>
              <a:t>incorporados en las diapositivas en esa unidad flash)</a:t>
            </a:r>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8615222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4015325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419" dirty="0"/>
              <a:t>La cinta  azul sujetará un cable para evitar que personan se tropiecen. Trate de no usar cinta adhesiva gris (</a:t>
            </a:r>
            <a:r>
              <a:rPr lang="es-419" dirty="0" err="1"/>
              <a:t>Duct</a:t>
            </a:r>
            <a:r>
              <a:rPr lang="es-419" dirty="0"/>
              <a:t> Tape), ya que deja un residuo pegajoso, para siempre.</a:t>
            </a:r>
          </a:p>
          <a:p>
            <a:r>
              <a:rPr lang="es-419" dirty="0"/>
              <a:t>Nunca asuma que algún equipo estará disponible</a:t>
            </a:r>
          </a:p>
          <a:p>
            <a:endParaRPr lang="es-419" dirty="0"/>
          </a:p>
          <a:p>
            <a:r>
              <a:rPr lang="es-419" dirty="0"/>
              <a:t>Siempre pregunte con anticipación si el proyector requiere una conexión VGA. Esto es raro, ya que la tecnología VGA es bastante antigua y la mayoría de las computadoras no la admiten. Deberá investigar un poco para ver si puede encontrar una computadora portátil o un adaptador compatible con VGA.</a:t>
            </a:r>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797638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419" noProof="0"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631368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latin typeface="Arial" pitchFamily="34" charset="0"/>
                <a:cs typeface="Arial" pitchFamily="34" charset="0"/>
              </a:rPr>
              <a:t>Instructor:</a:t>
            </a:r>
            <a:r>
              <a:rPr lang="es-ES" altLang="en-US" baseline="0" noProof="0" dirty="0">
                <a:latin typeface="Arial" pitchFamily="34" charset="0"/>
                <a:cs typeface="Arial" pitchFamily="34" charset="0"/>
              </a:rPr>
              <a:t>  </a:t>
            </a:r>
            <a:r>
              <a:rPr lang="es-ES" b="0" i="0" u="none" strike="noStrike" noProof="0" dirty="0">
                <a:effectLst/>
                <a:latin typeface="Arial" pitchFamily="34" charset="0"/>
                <a:cs typeface="Arial" pitchFamily="34" charset="0"/>
              </a:rPr>
              <a:t>Los antecedentes de esta diapositiva están </a:t>
            </a:r>
            <a:r>
              <a:rPr lang="es-ES" noProof="0" dirty="0">
                <a:latin typeface="Arial" pitchFamily="34" charset="0"/>
                <a:cs typeface="Arial" pitchFamily="34" charset="0"/>
              </a:rPr>
              <a:t>la Guia </a:t>
            </a:r>
            <a:r>
              <a:rPr lang="es-ES" b="0" i="0" u="none" strike="noStrike" noProof="0" dirty="0">
                <a:effectLst/>
                <a:latin typeface="Arial" pitchFamily="34" charset="0"/>
                <a:cs typeface="Arial" pitchFamily="34" charset="0"/>
              </a:rPr>
              <a:t>del Formador como se ha indicado.</a:t>
            </a:r>
            <a:endParaRPr lang="es-ES" altLang="en-US" baseline="0" noProof="0" dirty="0">
              <a:latin typeface="Arial" pitchFamily="34" charset="0"/>
              <a:cs typeface="Arial" pitchFamily="34" charset="0"/>
            </a:endParaRPr>
          </a:p>
          <a:p>
            <a:endParaRPr lang="es-ES" noProof="0"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1987337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dirty="0"/>
              <a:t>Preguntas y respuestas durante los grupos pequeños, si usted puede controlar.</a:t>
            </a:r>
          </a:p>
          <a:p>
            <a:r>
              <a:rPr lang="es-ES" dirty="0"/>
              <a:t>De lo contrario, después y durante los grupos de discusión y descansos.</a:t>
            </a:r>
          </a:p>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01585354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419" dirty="0"/>
              <a:t>-- </a:t>
            </a:r>
            <a:r>
              <a:rPr lang="es-ES" noProof="0" dirty="0"/>
              <a:t>se han agregado objetivos de aprendizaje para el beneficio de los formadores</a:t>
            </a:r>
          </a:p>
          <a:p>
            <a:r>
              <a:rPr lang="es-ES" noProof="0" dirty="0"/>
              <a:t>-- explicar qué es un objetivo de aprendizaje – es de educación</a:t>
            </a:r>
          </a:p>
          <a:p>
            <a:r>
              <a:rPr lang="es-ES" noProof="0" dirty="0"/>
              <a:t>-- un objetivo de aprendizaje establece lo que esperamos que el participante aprenda (no lo mismo que pretendemos cubrir)</a:t>
            </a:r>
          </a:p>
          <a:p>
            <a:r>
              <a:rPr lang="es-ES" noProof="0" dirty="0"/>
              <a:t>-- los objetivos le ayudan a enseñar</a:t>
            </a:r>
          </a:p>
          <a:p>
            <a:r>
              <a:rPr lang="es-ES" noProof="0" dirty="0"/>
              <a:t>-- proporcionando un objetivo en el que usted debe estar enfocado</a:t>
            </a:r>
          </a:p>
          <a:p>
            <a:r>
              <a:rPr lang="es-ES" noProof="0" dirty="0"/>
              <a:t>-- le permite saber lo que *no* necesita cubrir: es más fácil mantenerse a tiempo</a:t>
            </a:r>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1383469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b="0" i="0" u="none" strike="noStrike" noProof="0" dirty="0">
                <a:effectLst/>
                <a:latin typeface="Arial" pitchFamily="34" charset="0"/>
                <a:cs typeface="Arial" pitchFamily="34" charset="0"/>
              </a:rPr>
              <a:t>Las referencias se recopilan al final de cada sección en lugar de los pequeños cuadros azules. </a:t>
            </a:r>
          </a:p>
          <a:p>
            <a:r>
              <a:rPr lang="es-ES" b="0" i="0" u="none" strike="noStrike" noProof="0" dirty="0">
                <a:effectLst/>
                <a:latin typeface="Arial" pitchFamily="34" charset="0"/>
                <a:cs typeface="Arial" pitchFamily="34" charset="0"/>
              </a:rPr>
              <a:t>Más fácil de leer en </a:t>
            </a:r>
            <a:r>
              <a:rPr lang="es-ES" noProof="0" dirty="0">
                <a:latin typeface="Arial" pitchFamily="34" charset="0"/>
                <a:cs typeface="Arial" pitchFamily="34" charset="0"/>
              </a:rPr>
              <a:t>la </a:t>
            </a:r>
            <a:r>
              <a:rPr lang="es-ES" b="0" noProof="0" dirty="0">
                <a:latin typeface="Arial" pitchFamily="34" charset="0"/>
                <a:cs typeface="Arial" pitchFamily="34" charset="0"/>
              </a:rPr>
              <a:t>Guia del Formador</a:t>
            </a:r>
            <a:r>
              <a:rPr lang="es-ES" b="0" i="0" u="none" strike="noStrike" noProof="0" dirty="0">
                <a:effectLst/>
                <a:latin typeface="Arial" pitchFamily="34" charset="0"/>
                <a:cs typeface="Arial" pitchFamily="34" charset="0"/>
              </a:rPr>
              <a:t>. </a:t>
            </a:r>
            <a:r>
              <a:rPr lang="es-ES" noProof="0" dirty="0">
                <a:latin typeface="Arial" pitchFamily="34" charset="0"/>
                <a:cs typeface="Arial" pitchFamily="34" charset="0"/>
              </a:rPr>
              <a:t>( y </a:t>
            </a:r>
            <a:r>
              <a:rPr lang="es-ES" b="0" i="0" u="none" strike="noStrike" noProof="0" dirty="0">
                <a:effectLst/>
                <a:latin typeface="Arial" pitchFamily="34" charset="0"/>
                <a:cs typeface="Arial" pitchFamily="34" charset="0"/>
              </a:rPr>
              <a:t>francamente, más fácil para los autores</a:t>
            </a:r>
            <a:r>
              <a:rPr lang="es-ES" noProof="0" dirty="0">
                <a:latin typeface="Arial" pitchFamily="34" charset="0"/>
                <a:cs typeface="Arial" pitchFamily="34" charset="0"/>
              </a:rPr>
              <a:t>)</a:t>
            </a:r>
          </a:p>
          <a:p>
            <a:r>
              <a:rPr lang="es-ES" b="0" i="0" u="none" strike="noStrike" noProof="0" dirty="0">
                <a:effectLst/>
                <a:latin typeface="Arial" pitchFamily="34" charset="0"/>
                <a:cs typeface="Arial" pitchFamily="34" charset="0"/>
              </a:rPr>
              <a:t>Hágale saber al formador qué debe de leer para prepararse para enseñar la sección</a:t>
            </a:r>
            <a:endParaRPr lang="es-ES" noProof="0" dirty="0">
              <a:latin typeface="Arial" pitchFamily="34" charset="0"/>
              <a:cs typeface="Arial" pitchFamily="34" charset="0"/>
            </a:endParaRPr>
          </a:p>
          <a:p>
            <a:endParaRPr lang="es-ES" noProof="0" dirty="0">
              <a:latin typeface="Arial" pitchFamily="34" charset="0"/>
              <a:cs typeface="Arial" pitchFamily="34" charset="0"/>
            </a:endParaRPr>
          </a:p>
          <a:p>
            <a:pPr>
              <a:lnSpc>
                <a:spcPct val="90000"/>
              </a:lnSpc>
              <a:spcBef>
                <a:spcPct val="30000"/>
              </a:spcBef>
              <a:defRPr/>
            </a:pPr>
            <a:r>
              <a:rPr lang="es-ES" b="0" i="0" u="none" strike="noStrike" noProof="0" dirty="0">
                <a:effectLst/>
                <a:latin typeface="Arial" pitchFamily="34" charset="0"/>
                <a:cs typeface="Arial" pitchFamily="34" charset="0"/>
              </a:rPr>
              <a:t>Señale los recursos después de cada sección.</a:t>
            </a:r>
          </a:p>
          <a:p>
            <a:pPr lvl="1">
              <a:spcBef>
                <a:spcPct val="30000"/>
              </a:spcBef>
              <a:defRPr/>
            </a:pPr>
            <a:r>
              <a:rPr lang="es-ES" b="0" i="0" u="none" strike="noStrike" noProof="0" dirty="0">
                <a:effectLst/>
                <a:latin typeface="Arial" pitchFamily="34" charset="0"/>
                <a:cs typeface="Arial" pitchFamily="34" charset="0"/>
              </a:rPr>
              <a:t>Fomentar la familiaridad con la Regla y el Manual </a:t>
            </a:r>
          </a:p>
          <a:p>
            <a:pPr lvl="1">
              <a:spcBef>
                <a:spcPct val="30000"/>
              </a:spcBef>
              <a:defRPr/>
            </a:pPr>
            <a:r>
              <a:rPr lang="es-ES" b="0" i="0" u="none" strike="noStrike" noProof="0" dirty="0">
                <a:effectLst/>
                <a:latin typeface="Arial" pitchFamily="34" charset="0"/>
                <a:cs typeface="Arial" pitchFamily="34" charset="0"/>
              </a:rPr>
              <a:t>No recite todos los recursos en la diapositiva</a:t>
            </a:r>
            <a:endParaRPr lang="es-ES" noProof="0" dirty="0">
              <a:latin typeface="Arial" pitchFamily="34" charset="0"/>
              <a:cs typeface="Arial" pitchFamily="34" charset="0"/>
            </a:endParaRPr>
          </a:p>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0734093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65257013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b="0" i="0" u="none" strike="noStrike" dirty="0">
                <a:effectLst/>
                <a:latin typeface="Arial" pitchFamily="34" charset="0"/>
                <a:cs typeface="Arial" pitchFamily="34" charset="0"/>
              </a:rPr>
              <a:t>Puntos con viñeta: debe cubrir estos textos:</a:t>
            </a:r>
          </a:p>
          <a:p>
            <a:r>
              <a:rPr lang="es-ES" b="0" i="0" u="none" strike="noStrike" dirty="0">
                <a:effectLst/>
                <a:latin typeface="Arial" pitchFamily="34" charset="0"/>
                <a:cs typeface="Arial" pitchFamily="34" charset="0"/>
              </a:rPr>
              <a:t> utilícelo, parafrasee o hágalo suyo. </a:t>
            </a:r>
          </a:p>
          <a:p>
            <a:r>
              <a:rPr lang="es-ES" b="0" i="0" u="none" strike="noStrike" dirty="0">
                <a:effectLst/>
                <a:latin typeface="Arial" pitchFamily="34" charset="0"/>
                <a:cs typeface="Arial" pitchFamily="34" charset="0"/>
              </a:rPr>
              <a:t>Sugerencias para el formador: </a:t>
            </a:r>
            <a:r>
              <a:rPr lang="es-ES" dirty="0">
                <a:latin typeface="Arial" pitchFamily="34" charset="0"/>
                <a:cs typeface="Arial" pitchFamily="34" charset="0"/>
              </a:rPr>
              <a:t> Sugerencias </a:t>
            </a:r>
            <a:r>
              <a:rPr lang="es-ES" b="0" i="0" u="none" strike="noStrike" dirty="0">
                <a:effectLst/>
                <a:latin typeface="Arial" pitchFamily="34" charset="0"/>
                <a:cs typeface="Arial" pitchFamily="34" charset="0"/>
              </a:rPr>
              <a:t>de formadores experimentados.</a:t>
            </a:r>
          </a:p>
          <a:p>
            <a:endParaRPr lang="en-US" baseline="0" dirty="0">
              <a:latin typeface="Arial" pitchFamily="34" charset="0"/>
              <a:cs typeface="Arial" pitchFamily="34" charset="0"/>
            </a:endParaRPr>
          </a:p>
          <a:p>
            <a:r>
              <a:rPr lang="es-ES" baseline="0" dirty="0"/>
              <a:t>Impreso en </a:t>
            </a:r>
            <a:r>
              <a:rPr lang="es-ES" dirty="0"/>
              <a:t>la Guia</a:t>
            </a:r>
            <a:r>
              <a:rPr lang="es-ES" baseline="0" dirty="0"/>
              <a:t> del Formador directamente desde las diapositivas de PowerPoint, por lo que </a:t>
            </a:r>
            <a:r>
              <a:rPr lang="es-ES" dirty="0"/>
              <a:t>la Guia</a:t>
            </a:r>
            <a:r>
              <a:rPr lang="es-ES" baseline="0" dirty="0"/>
              <a:t> del Formador es idéntica a las diapositivas de PowerPoint.</a:t>
            </a:r>
            <a:endParaRPr lang="en-US" dirty="0"/>
          </a:p>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8063277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s-ES" sz="1200" b="0" i="0" u="none" strike="noStrike" kern="1200" dirty="0">
                <a:solidFill>
                  <a:schemeClr val="tx1"/>
                </a:solidFill>
                <a:effectLst/>
                <a:latin typeface="Arial" charset="0"/>
                <a:ea typeface="+mn-ea"/>
                <a:cs typeface="+mn-cs"/>
              </a:rPr>
              <a:t>Usando su computadora - navegación e inicio de videos, resolución de problemas</a:t>
            </a:r>
          </a:p>
          <a:p>
            <a:pPr marL="171450" indent="-171450">
              <a:buFontTx/>
              <a:buChar char="-"/>
            </a:pPr>
            <a:r>
              <a:rPr lang="es-ES" sz="1200" b="0" i="0" u="none" strike="noStrike" kern="1200" dirty="0">
                <a:solidFill>
                  <a:schemeClr val="tx1"/>
                </a:solidFill>
                <a:effectLst/>
                <a:latin typeface="Arial" charset="0"/>
                <a:ea typeface="+mn-ea"/>
                <a:cs typeface="+mn-cs"/>
              </a:rPr>
              <a:t>Recomendaciones: sección por sección, que veremos en un minuto. </a:t>
            </a:r>
          </a:p>
          <a:p>
            <a:pPr marL="171450" indent="-171450">
              <a:buFontTx/>
              <a:buChar char="-"/>
            </a:pPr>
            <a:r>
              <a:rPr lang="es-ES" sz="1200" b="0" i="0" u="none" strike="noStrike" kern="1200" dirty="0">
                <a:solidFill>
                  <a:schemeClr val="tx1"/>
                </a:solidFill>
                <a:effectLst/>
                <a:latin typeface="Arial" charset="0"/>
                <a:ea typeface="+mn-ea"/>
                <a:cs typeface="+mn-cs"/>
              </a:rPr>
              <a:t>Recomendaciones</a:t>
            </a:r>
            <a:r>
              <a:rPr lang="es-ES" sz="1200" b="0" i="0" u="none" strike="noStrike" kern="1200" baseline="0" dirty="0">
                <a:solidFill>
                  <a:schemeClr val="tx1"/>
                </a:solidFill>
                <a:effectLst/>
                <a:latin typeface="Arial" charset="0"/>
                <a:ea typeface="+mn-ea"/>
                <a:cs typeface="+mn-cs"/>
              </a:rPr>
              <a:t> Diversas</a:t>
            </a:r>
            <a:r>
              <a:rPr lang="es-ES" sz="1200" b="0" i="0" u="none" strike="noStrike" kern="1200" dirty="0">
                <a:solidFill>
                  <a:schemeClr val="tx1"/>
                </a:solidFill>
                <a:effectLst/>
                <a:latin typeface="Arial" charset="0"/>
                <a:ea typeface="+mn-ea"/>
                <a:cs typeface="+mn-cs"/>
              </a:rPr>
              <a:t>: Saltar diapositivas: hay algunas que no son relevantes en algunas Orientaciones. Estas se detallan en </a:t>
            </a:r>
            <a:r>
              <a:rPr lang="es-ES" sz="1200" b="0" i="0" u="none" strike="noStrike" kern="1200" dirty="0">
                <a:effectLst/>
                <a:latin typeface="Arial" charset="0"/>
                <a:ea typeface="+mn-ea"/>
                <a:cs typeface="+mn-cs"/>
              </a:rPr>
              <a:t>la Guía del Formador</a:t>
            </a:r>
          </a:p>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8945361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419" dirty="0">
                <a:effectLst/>
                <a:latin typeface="Calibri" panose="020F0502020204030204" pitchFamily="34" charset="0"/>
                <a:ea typeface="DengXian" panose="02010600030101010101" pitchFamily="2" charset="-122"/>
                <a:cs typeface="Arial" panose="020B0604020202020204" pitchFamily="34" charset="0"/>
              </a:rPr>
              <a:t>NOTA ESPECIAL: Si su unidad de memoria USB contiene un archivo de errata, todos esos cambios ya se debieron haber incorporado a los archivos de la unidad. Verifique la fecha en el archivo de errata en la sitio web, y solo descárguelo si es más nuevo que el que ya tiene.</a:t>
            </a:r>
          </a:p>
          <a:p>
            <a:pPr marL="0" marR="0">
              <a:lnSpc>
                <a:spcPct val="107000"/>
              </a:lnSpc>
              <a:spcBef>
                <a:spcPts val="0"/>
              </a:spcBef>
              <a:spcAft>
                <a:spcPts val="800"/>
              </a:spcAft>
            </a:pPr>
            <a:r>
              <a:rPr lang="es-419" dirty="0">
                <a:effectLst/>
                <a:latin typeface="Calibri" panose="020F0502020204030204" pitchFamily="34" charset="0"/>
                <a:ea typeface="DengXian" panose="02010600030101010101" pitchFamily="2" charset="-122"/>
                <a:cs typeface="Arial" panose="020B0604020202020204" pitchFamily="34" charset="0"/>
              </a:rPr>
              <a:t>NOTA ESPECIAL 2: La Guía de solución de problemas de video todavía está disponible, pero está muy desactualizada y es poco probable que ayude, a menos que el presentador esté usando una computadora y un sistema operativo extremadamente antiguos.</a:t>
            </a:r>
          </a:p>
          <a:p>
            <a:pPr marL="0" marR="0">
              <a:lnSpc>
                <a:spcPct val="107000"/>
              </a:lnSpc>
              <a:spcBef>
                <a:spcPts val="0"/>
              </a:spcBef>
              <a:spcAft>
                <a:spcPts val="800"/>
              </a:spcAft>
            </a:pPr>
            <a:r>
              <a:rPr lang="es-419" dirty="0">
                <a:effectLst/>
                <a:latin typeface="Calibri" panose="020F0502020204030204" pitchFamily="34" charset="0"/>
                <a:ea typeface="DengXian" panose="02010600030101010101" pitchFamily="2" charset="-122"/>
                <a:cs typeface="Arial" panose="020B0604020202020204" pitchFamily="34" charset="0"/>
              </a:rPr>
              <a:t>Si alguien pregunta, la oficina Nacional no distribuirá los contenidos de la Orientación Ozanam de la unidad de memoria USB, a través del Internet. Los Consejos o Regiones pueden distribuir electrónicamente solo a sus propios formadores, y solo si tienen una lista actualizada de formadores y pueden garantizar que solo los formadores tengan acceso. Nacional no tiene una lista de formadores – esto es responsabilidad de la Región y el Consejo.</a:t>
            </a:r>
          </a:p>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18377116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419" dirty="0"/>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7333244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27865107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26811509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xfrm>
            <a:off x="381000" y="685800"/>
            <a:ext cx="6096000" cy="3429000"/>
          </a:xfrm>
          <a:ln/>
        </p:spPr>
      </p:sp>
      <p:sp>
        <p:nvSpPr>
          <p:cNvPr id="10243" name="Notes Placeholder 2"/>
          <p:cNvSpPr>
            <a:spLocks noGrp="1"/>
          </p:cNvSpPr>
          <p:nvPr>
            <p:ph type="body" idx="1"/>
          </p:nvPr>
        </p:nvSpPr>
        <p:spPr>
          <a:noFill/>
        </p:spPr>
        <p:txBody>
          <a:bodyPr>
            <a:normAutofit/>
          </a:bodyPr>
          <a:lstStyle/>
          <a:p>
            <a:r>
              <a:rPr lang="es-ES" dirty="0"/>
              <a:t>Parcialmente Formación: oración de apertura, enfatice el aspecto espiritual de la Sociedad. Sea</a:t>
            </a:r>
            <a:r>
              <a:rPr lang="es-ES" baseline="0" dirty="0"/>
              <a:t> </a:t>
            </a:r>
            <a:r>
              <a:rPr lang="es-ES" dirty="0"/>
              <a:t>dramático </a:t>
            </a:r>
          </a:p>
          <a:p>
            <a:r>
              <a:rPr lang="es-ES" dirty="0"/>
              <a:t>Este es el único lugar donde el formador lee las diapositivas, las estamos leyendo para el beneficio de aquellos que no pueden ver bien. </a:t>
            </a:r>
          </a:p>
          <a:p>
            <a:r>
              <a:rPr lang="es-ES" dirty="0"/>
              <a:t>Leer despacio y dramáticamente. </a:t>
            </a:r>
          </a:p>
          <a:p>
            <a:r>
              <a:rPr lang="es-ES" dirty="0"/>
              <a:t>Lea más sobre cómo dar la sección en la Guía del Formador. Querrá repasar la Guía del formador como equipo. </a:t>
            </a:r>
            <a:endParaRPr lang="en-US" altLang="en-US" b="0" baseline="0" dirty="0"/>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18719721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s-ES" dirty="0"/>
              <a:t>La clase podría querer compartir sus observaciones sobre cómo guiar las discusiones en grupos pequeños en Orientaciones grandes y pequeñas.</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76870830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xfrm>
            <a:off x="381000" y="685800"/>
            <a:ext cx="6096000" cy="3429000"/>
          </a:xfrm>
          <a:ln/>
        </p:spPr>
      </p:sp>
      <p:sp>
        <p:nvSpPr>
          <p:cNvPr id="10243" name="Notes Placeholder 2"/>
          <p:cNvSpPr>
            <a:spLocks noGrp="1"/>
          </p:cNvSpPr>
          <p:nvPr>
            <p:ph type="body" idx="1"/>
          </p:nvPr>
        </p:nvSpPr>
        <p:spPr>
          <a:noFill/>
        </p:spPr>
        <p:txBody>
          <a:bodyPr>
            <a:normAutofit/>
          </a:bodyPr>
          <a:lstStyle/>
          <a:p>
            <a:r>
              <a:rPr lang="es-ES" dirty="0"/>
              <a:t>Esta sección es mucho más de Formación que de Capacitación. Queremos abrir el corazón y la mente de los participantes a nuestros principios y creencias fundamentales, a través de las historias humanas de nuestros fundadores. </a:t>
            </a:r>
            <a:r>
              <a:rPr lang="es-ES" sz="1200" dirty="0">
                <a:effectLst/>
                <a:latin typeface="Arial"/>
                <a:ea typeface="Arial"/>
              </a:rPr>
              <a:t>Contar esto como una leyenda y no como historia</a:t>
            </a:r>
            <a:r>
              <a:rPr lang="es-ES" dirty="0"/>
              <a:t>, y trate de hacer que las</a:t>
            </a:r>
            <a:r>
              <a:rPr lang="es-ES" baseline="0" dirty="0"/>
              <a:t> personas incluidas</a:t>
            </a:r>
            <a:r>
              <a:rPr lang="es-ES" dirty="0"/>
              <a:t> cobren vida. Busque un presentador que anime y se sienta muy convencido de la historia. </a:t>
            </a:r>
          </a:p>
          <a:p>
            <a:r>
              <a:rPr lang="es-ES" dirty="0"/>
              <a:t>En inglés, se pueden emplear técnicas típicas de narración inglesa: “Érase una vez”, eventos en orden cronológico, repetición, uso de citas o diálogo. Los nombres franceses pueden ser una dificultad. En el video “</a:t>
            </a:r>
            <a:r>
              <a:rPr lang="es-ES" dirty="0" err="1"/>
              <a:t>Julian</a:t>
            </a:r>
            <a:r>
              <a:rPr lang="es-ES" dirty="0"/>
              <a:t> </a:t>
            </a:r>
            <a:r>
              <a:rPr lang="es-ES" dirty="0" err="1"/>
              <a:t>Spiewak</a:t>
            </a:r>
            <a:r>
              <a:rPr lang="es-ES" dirty="0"/>
              <a:t>”, un  nativo  francés pronuncia algunos de los nombres clave.</a:t>
            </a:r>
            <a:r>
              <a:rPr lang="en-US" altLang="en-US" baseline="0" dirty="0"/>
              <a:t> </a:t>
            </a:r>
            <a:endParaRPr lang="en-US" sz="1200" kern="1200" dirty="0">
              <a:solidFill>
                <a:schemeClr val="tx1"/>
              </a:solidFill>
              <a:effectLst/>
              <a:latin typeface="Arial" charset="0"/>
              <a:ea typeface="+mn-ea"/>
              <a:cs typeface="+mn-cs"/>
            </a:endParaRPr>
          </a:p>
          <a:p>
            <a:endParaRPr lang="en-US" altLang="en-US" baseline="0" dirty="0"/>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854717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s-ES" dirty="0"/>
              <a:t>Capacitador: Es posible que desee demostrar una de las historias de la Guía del Formador o su favorita. Dé la historia (con diapositivas) como lo haría en una Orientación. Pida a los alumnos que identifiquen las técnicas de narración de historias que utilizó.</a:t>
            </a:r>
          </a:p>
          <a:p>
            <a:endParaRPr lang="es-ES" altLang="en-US" baseline="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24375371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xfrm>
            <a:off x="381000" y="685800"/>
            <a:ext cx="6096000" cy="3429000"/>
          </a:xfrm>
          <a:ln/>
        </p:spPr>
      </p:sp>
      <p:sp>
        <p:nvSpPr>
          <p:cNvPr id="12291" name="Notes Placeholder 2"/>
          <p:cNvSpPr>
            <a:spLocks noGrp="1"/>
          </p:cNvSpPr>
          <p:nvPr>
            <p:ph type="body" idx="1"/>
          </p:nvPr>
        </p:nvSpPr>
        <p:spPr>
          <a:noFill/>
        </p:spPr>
        <p:txBody>
          <a:bodyPr/>
          <a:lstStyle/>
          <a:p>
            <a:r>
              <a:rPr lang="es-ES" dirty="0"/>
              <a:t>Esta sección es crucial: dedique el tiempo y el cuidado que se merece. Recuerde que el concepto del grupo como un grupo ESPIRITUAL será nuevo para algunos asistentes. </a:t>
            </a:r>
          </a:p>
          <a:p>
            <a:r>
              <a:rPr lang="es-ES" dirty="0"/>
              <a:t>Necesitamos el sentimiento, no sólo los hechos. El mejor presentador es alguien apasionado por este tema y que se siente cómodo compartiendo su propia espiritualidad Vicentina. El presentador debe estar dispuesto a compartir al menos un ejemplo personal. Es fundamental que el presentador se mantenga enfocado en la </a:t>
            </a:r>
            <a:r>
              <a:rPr lang="es-ES" u="sng" dirty="0"/>
              <a:t>Espiritualidad </a:t>
            </a:r>
            <a:r>
              <a:rPr kumimoji="0" lang="es-ES" sz="1200" b="0" i="0" u="sng" strike="noStrike" kern="1200" cap="none" spc="0" normalizeH="0" baseline="0" noProof="0" dirty="0">
                <a:ln>
                  <a:noFill/>
                </a:ln>
                <a:solidFill>
                  <a:prstClr val="black"/>
                </a:solidFill>
                <a:effectLst/>
                <a:uLnTx/>
                <a:uFillTx/>
                <a:latin typeface="+mn-lt"/>
                <a:ea typeface="+mn-ea"/>
                <a:cs typeface="+mn-cs"/>
              </a:rPr>
              <a:t>Vicentina</a:t>
            </a:r>
            <a:r>
              <a:rPr lang="es-ES" u="sng" dirty="0"/>
              <a:t>. </a:t>
            </a:r>
            <a:r>
              <a:rPr lang="es-ES" u="none" dirty="0"/>
              <a:t>El enfoque aquí es “Ver el Rostro de Cristo en los Pobres”.</a:t>
            </a:r>
          </a:p>
          <a:p>
            <a:endParaRPr lang="es-ES" sz="1200" kern="1200" dirty="0">
              <a:solidFill>
                <a:schemeClr val="tx1"/>
              </a:solidFill>
              <a:effectLst/>
              <a:latin typeface="Arial" charset="0"/>
              <a:ea typeface="+mn-ea"/>
              <a:cs typeface="+mn-cs"/>
            </a:endParaRPr>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8735328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xfrm>
            <a:off x="381000" y="685800"/>
            <a:ext cx="6096000" cy="3429000"/>
          </a:xfrm>
          <a:ln/>
        </p:spPr>
      </p:sp>
      <p:sp>
        <p:nvSpPr>
          <p:cNvPr id="16387" name="Notes Placeholder 2"/>
          <p:cNvSpPr>
            <a:spLocks noGrp="1"/>
          </p:cNvSpPr>
          <p:nvPr>
            <p:ph type="body" idx="1"/>
          </p:nvPr>
        </p:nvSpPr>
        <p:spPr>
          <a:noFill/>
        </p:spPr>
        <p:txBody>
          <a:bodyPr>
            <a:normAutofit lnSpcReduction="10000"/>
          </a:bodyPr>
          <a:lstStyle/>
          <a:p>
            <a:pPr>
              <a:defRPr/>
            </a:pPr>
            <a:r>
              <a:rPr lang="es-ES" dirty="0"/>
              <a:t>Esta sección es más que nada Capacitación en lugar de Formación. Un Presidente actual o anterior de Conferencia es una buena opción como presentador, ya que a menudo hay preguntas. </a:t>
            </a:r>
          </a:p>
          <a:p>
            <a:pPr>
              <a:defRPr/>
            </a:pPr>
            <a:r>
              <a:rPr lang="es-ES" dirty="0"/>
              <a:t>Si aún no ha entregado la Regla y el Manual, ¡hágalo ahora! (Uno por  Hogar)</a:t>
            </a:r>
          </a:p>
          <a:p>
            <a:pPr>
              <a:defRPr/>
            </a:pPr>
            <a:r>
              <a:rPr lang="es-ES" dirty="0"/>
              <a:t>En algunas diapositivas, citará reglas que sabe que algunas de las Conferencias asistentes no siguen. (por ejemplo, frecuencia de las reuniones). No eluda la regla, incluso si es un punto delicado. Si conoce una discrepancia grave, lea con anticipación la Regla y el Manual para saber por qué existe esa expectativa. </a:t>
            </a:r>
          </a:p>
          <a:p>
            <a:pPr>
              <a:defRPr/>
            </a:pPr>
            <a:r>
              <a:rPr lang="es-ES" dirty="0"/>
              <a:t>¿Por qué no hacer todo esta</a:t>
            </a:r>
            <a:r>
              <a:rPr lang="es-ES" baseline="0" dirty="0"/>
              <a:t> Capacitación</a:t>
            </a:r>
            <a:r>
              <a:rPr lang="es-ES" dirty="0"/>
              <a:t> por separado solo para Oficiales? </a:t>
            </a:r>
          </a:p>
          <a:p>
            <a:pPr>
              <a:defRPr/>
            </a:pPr>
            <a:r>
              <a:rPr lang="es-ES" dirty="0"/>
              <a:t>Una Conferencia funciona mucho más fácilmente si todos los miembros tienen alguna idea de cómo se lleva a cabo una Conferencia. Si bien no queremos profundizar en los detalles interminablemente, queremos que los participantes se vayan con una comprensión general de cómo funcionan las cosas. Además, ¡el Vicentino de hoy es el Presidente de mañana! </a:t>
            </a:r>
          </a:p>
          <a:p>
            <a:pPr>
              <a:defRPr/>
            </a:pPr>
            <a:r>
              <a:rPr lang="es-ES" dirty="0"/>
              <a:t>No eluda las diapositivas de diversidad/reclutamiento. </a:t>
            </a:r>
          </a:p>
          <a:p>
            <a:pPr>
              <a:defRPr/>
            </a:pPr>
            <a:r>
              <a:rPr lang="es-ES" dirty="0"/>
              <a:t>Una Conferencia amigable</a:t>
            </a:r>
            <a:r>
              <a:rPr lang="es-ES" baseline="0" dirty="0"/>
              <a:t> </a:t>
            </a:r>
            <a:r>
              <a:rPr lang="es-ES" dirty="0"/>
              <a:t>es creada por todos los miembros unidos, no solo por los Oficiales. </a:t>
            </a:r>
          </a:p>
          <a:p>
            <a:pPr>
              <a:defRPr/>
            </a:pPr>
            <a:r>
              <a:rPr lang="es-ES" dirty="0"/>
              <a:t>Dicho todo esto, es posible recortar un poco si los Oficiales asisten a</a:t>
            </a:r>
            <a:r>
              <a:rPr lang="es-ES" baseline="0" dirty="0"/>
              <a:t> una capacitación</a:t>
            </a:r>
            <a:r>
              <a:rPr lang="es-ES" dirty="0"/>
              <a:t> obligatoria por separado. </a:t>
            </a:r>
          </a:p>
          <a:p>
            <a:pPr>
              <a:defRPr/>
            </a:pPr>
            <a:r>
              <a:rPr lang="es-ES" dirty="0"/>
              <a:t>Consulte la Guía del Formador.</a:t>
            </a:r>
            <a:endParaRPr lang="en-US" altLang="en-US" baseline="0" dirty="0"/>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3209403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xfrm>
            <a:off x="381000" y="685800"/>
            <a:ext cx="6096000" cy="3429000"/>
          </a:xfrm>
          <a:ln/>
        </p:spPr>
      </p:sp>
      <p:sp>
        <p:nvSpPr>
          <p:cNvPr id="14339" name="Notes Placeholder 2"/>
          <p:cNvSpPr>
            <a:spLocks noGrp="1"/>
          </p:cNvSpPr>
          <p:nvPr>
            <p:ph type="body" idx="1"/>
          </p:nvPr>
        </p:nvSpPr>
        <p:spPr>
          <a:noFill/>
        </p:spPr>
        <p:txBody>
          <a:bodyPr>
            <a:normAutofit/>
          </a:bodyPr>
          <a:lstStyle/>
          <a:p>
            <a:r>
              <a:rPr lang="es-ES" dirty="0"/>
              <a:t>Sobre todo Capacitación.</a:t>
            </a:r>
          </a:p>
          <a:p>
            <a:r>
              <a:rPr lang="es-ES" dirty="0"/>
              <a:t>Tenga en cuenta que hay algunas diapositivas </a:t>
            </a:r>
            <a:r>
              <a:rPr kumimoji="0" lang="es-ES" sz="1200" b="0" i="0" u="none" strike="noStrike" kern="1200" cap="none" spc="0" normalizeH="0" baseline="0" noProof="0" dirty="0">
                <a:ln>
                  <a:noFill/>
                </a:ln>
                <a:solidFill>
                  <a:prstClr val="black"/>
                </a:solidFill>
                <a:effectLst/>
                <a:uLnTx/>
                <a:uFillTx/>
                <a:latin typeface="+mn-lt"/>
                <a:ea typeface="+mn-ea"/>
                <a:cs typeface="+mn-cs"/>
              </a:rPr>
              <a:t>de muestra </a:t>
            </a:r>
            <a:r>
              <a:rPr lang="es-ES" dirty="0"/>
              <a:t> del Consejo en la unidad USB, en "Herramientas de Formador" </a:t>
            </a:r>
          </a:p>
          <a:p>
            <a:endParaRPr lang="es-ES" dirty="0"/>
          </a:p>
          <a:p>
            <a:r>
              <a:rPr lang="es-ES" dirty="0"/>
              <a:t>A veces se plantean cuestiones importantes durante esta sección. Permitir unos minutos para hablar sobre algo con lo que un Consejo está luchando puede estar bien, pero más de 5 minutos lo atrasarán mucho. </a:t>
            </a:r>
          </a:p>
          <a:p>
            <a:r>
              <a:rPr lang="es-ES" dirty="0"/>
              <a:t>Pida a los participantes que consulten con usted durante el almuerzo, un descanso posterior o después de la OO.</a:t>
            </a:r>
          </a:p>
          <a:p>
            <a:endParaRPr lang="en-US" altLang="en-US" baseline="0" dirty="0"/>
          </a:p>
          <a:p>
            <a:endParaRPr lang="en-US" altLang="en-US" dirty="0"/>
          </a:p>
        </p:txBody>
      </p:sp>
      <p:sp>
        <p:nvSpPr>
          <p:cNvPr id="2" name="Footer Placeholder 1"/>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41865028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Tanto La</a:t>
            </a:r>
            <a:r>
              <a:rPr lang="es-ES" baseline="0" dirty="0"/>
              <a:t> Vida de la Conferencia </a:t>
            </a:r>
            <a:r>
              <a:rPr lang="es-ES" dirty="0"/>
              <a:t>como La</a:t>
            </a:r>
            <a:r>
              <a:rPr lang="es-ES" baseline="0" dirty="0"/>
              <a:t> Vida del Consejo</a:t>
            </a:r>
            <a:r>
              <a:rPr lang="es-ES" dirty="0"/>
              <a:t> enfatizan que nuestra estructura es para servir a las Conferencias.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Esta sección se enfoca en cómo los niveles de los Consejos sirven a las Conferencias y qué puede pedir o esperar cada nivel del nivel superior (o como en esta imagen, inferior).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Los Formadores y Presentadores deben hacer que los ejemplos sean localmente relevantes siempre que sea posible. Es posible que las Regiones o los Consejos Diocesanos deseen agregar una o dos diapositivas sobre lo que brindan a sus Conferencias.</a:t>
            </a:r>
            <a:r>
              <a:rPr kumimoji="0" lang="en-US" sz="1200" b="0" i="0" u="none" strike="noStrike" kern="1200" cap="none" spc="0" normalizeH="0" baseline="0" noProof="0" dirty="0">
                <a:ln>
                  <a:noFill/>
                </a:ln>
                <a:solidFill>
                  <a:prstClr val="black"/>
                </a:solidFill>
                <a:effectLst/>
                <a:uLnTx/>
                <a:uFillTx/>
                <a:latin typeface="+mn-lt"/>
                <a:ea typeface="+mn-ea"/>
                <a:cs typeface="+mn-cs"/>
              </a:rPr>
              <a:t> </a:t>
            </a:r>
            <a:endParaRPr lang="en-US" dirty="0"/>
          </a:p>
        </p:txBody>
      </p:sp>
      <p:sp>
        <p:nvSpPr>
          <p:cNvPr id="2" name="Footer Placeholder 1"/>
          <p:cNvSpPr>
            <a:spLocks noGrp="1"/>
          </p:cNvSpPr>
          <p:nvPr>
            <p:ph type="ftr" sz="quarter" idx="10"/>
          </p:nvPr>
        </p:nvSpPr>
        <p:spPr/>
        <p:txBody>
          <a:bodyPr/>
          <a:lstStyle/>
          <a:p>
            <a:r>
              <a:rPr lang="es-ES"/>
              <a:t>National Ozanam Orientation 2020</a:t>
            </a:r>
            <a:endParaRPr lang="en-US" dirty="0"/>
          </a:p>
        </p:txBody>
      </p:sp>
      <p:sp>
        <p:nvSpPr>
          <p:cNvPr id="4" name="Header Placeholder 3"/>
          <p:cNvSpPr>
            <a:spLocks noGrp="1"/>
          </p:cNvSpPr>
          <p:nvPr>
            <p:ph type="hdr" sz="quarter" idx="12"/>
          </p:nvPr>
        </p:nvSpPr>
        <p:spPr>
          <a:xfrm>
            <a:off x="224572" y="228356"/>
            <a:ext cx="3341957" cy="323900"/>
          </a:xfrm>
        </p:spPr>
        <p:txBody>
          <a:bodyPr/>
          <a:lstStyle/>
          <a:p>
            <a:r>
              <a:rPr lang="es-ES"/>
              <a:t>Notas del Presentador de la Orientación Ozanam </a:t>
            </a:r>
            <a:endParaRPr lang="en-US" dirty="0"/>
          </a:p>
        </p:txBody>
      </p:sp>
      <p:sp>
        <p:nvSpPr>
          <p:cNvPr id="10" name="Slide Image Placeholder 9"/>
          <p:cNvSpPr>
            <a:spLocks noGrp="1" noRot="1" noChangeAspect="1"/>
          </p:cNvSpPr>
          <p:nvPr>
            <p:ph type="sldImg"/>
          </p:nvPr>
        </p:nvSpPr>
        <p:spPr>
          <a:xfrm>
            <a:off x="1495425" y="711200"/>
            <a:ext cx="4076700" cy="2293938"/>
          </a:xfrm>
        </p:spPr>
      </p:sp>
    </p:spTree>
    <p:extLst>
      <p:ext uri="{BB962C8B-B14F-4D97-AF65-F5344CB8AC3E}">
        <p14:creationId xmlns:p14="http://schemas.microsoft.com/office/powerpoint/2010/main" val="337670095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57250" y="766763"/>
            <a:ext cx="5233988" cy="2944812"/>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 las</a:t>
            </a:r>
            <a:r>
              <a:rPr lang="es-ES" baseline="0" dirty="0"/>
              <a:t> personas </a:t>
            </a:r>
            <a:r>
              <a:rPr lang="es-ES" dirty="0"/>
              <a:t>les encanta verse a sí mismas. Incluya una diapositiva local si es posible.</a:t>
            </a:r>
            <a:endParaRPr lang="en-US" dirty="0"/>
          </a:p>
        </p:txBody>
      </p:sp>
      <p:sp>
        <p:nvSpPr>
          <p:cNvPr id="181252" name="Date Placeholder 3"/>
          <p:cNvSpPr>
            <a:spLocks noGrp="1"/>
          </p:cNvSpPr>
          <p:nvPr>
            <p:ph type="dt" sz="quarter" idx="1"/>
          </p:nvPr>
        </p:nvSpPr>
        <p:spPr>
          <a:xfrm>
            <a:off x="4021026" y="0"/>
            <a:ext cx="3076682" cy="51190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5" tIns="48203" rIns="96405" bIns="48203"/>
          <a:lstStyle>
            <a:lvl1pPr defTabSz="989622">
              <a:defRPr sz="2600" b="1" i="1">
                <a:solidFill>
                  <a:schemeClr val="bg1"/>
                </a:solidFill>
                <a:latin typeface="Arial" charset="0"/>
              </a:defRPr>
            </a:lvl1pPr>
            <a:lvl2pPr marL="806869" indent="-310334" defTabSz="989622">
              <a:defRPr sz="2600" b="1" i="1">
                <a:solidFill>
                  <a:schemeClr val="bg1"/>
                </a:solidFill>
                <a:latin typeface="Arial" charset="0"/>
              </a:defRPr>
            </a:lvl2pPr>
            <a:lvl3pPr marL="1241337" indent="-248268" defTabSz="989622">
              <a:defRPr sz="2600" b="1" i="1">
                <a:solidFill>
                  <a:schemeClr val="bg1"/>
                </a:solidFill>
                <a:latin typeface="Arial" charset="0"/>
              </a:defRPr>
            </a:lvl3pPr>
            <a:lvl4pPr marL="1737872" indent="-248268" defTabSz="989622">
              <a:defRPr sz="2600" b="1" i="1">
                <a:solidFill>
                  <a:schemeClr val="bg1"/>
                </a:solidFill>
                <a:latin typeface="Arial" charset="0"/>
              </a:defRPr>
            </a:lvl4pPr>
            <a:lvl5pPr marL="2234408" indent="-248268" defTabSz="989622">
              <a:defRPr sz="2600" b="1" i="1">
                <a:solidFill>
                  <a:schemeClr val="bg1"/>
                </a:solidFill>
                <a:latin typeface="Arial" charset="0"/>
              </a:defRPr>
            </a:lvl5pPr>
            <a:lvl6pPr marL="2730942" indent="-248268" defTabSz="989622" eaLnBrk="0" fontAlgn="base" hangingPunct="0">
              <a:spcBef>
                <a:spcPct val="0"/>
              </a:spcBef>
              <a:spcAft>
                <a:spcPct val="0"/>
              </a:spcAft>
              <a:defRPr sz="2600" b="1" i="1">
                <a:solidFill>
                  <a:schemeClr val="bg1"/>
                </a:solidFill>
                <a:latin typeface="Arial" charset="0"/>
              </a:defRPr>
            </a:lvl6pPr>
            <a:lvl7pPr marL="3227477" indent="-248268" defTabSz="989622" eaLnBrk="0" fontAlgn="base" hangingPunct="0">
              <a:spcBef>
                <a:spcPct val="0"/>
              </a:spcBef>
              <a:spcAft>
                <a:spcPct val="0"/>
              </a:spcAft>
              <a:defRPr sz="2600" b="1" i="1">
                <a:solidFill>
                  <a:schemeClr val="bg1"/>
                </a:solidFill>
                <a:latin typeface="Arial" charset="0"/>
              </a:defRPr>
            </a:lvl7pPr>
            <a:lvl8pPr marL="3724012" indent="-248268" defTabSz="989622" eaLnBrk="0" fontAlgn="base" hangingPunct="0">
              <a:spcBef>
                <a:spcPct val="0"/>
              </a:spcBef>
              <a:spcAft>
                <a:spcPct val="0"/>
              </a:spcAft>
              <a:defRPr sz="2600" b="1" i="1">
                <a:solidFill>
                  <a:schemeClr val="bg1"/>
                </a:solidFill>
                <a:latin typeface="Arial" charset="0"/>
              </a:defRPr>
            </a:lvl8pPr>
            <a:lvl9pPr marL="4220547" indent="-248268" defTabSz="989622" eaLnBrk="0" fontAlgn="base" hangingPunct="0">
              <a:spcBef>
                <a:spcPct val="0"/>
              </a:spcBef>
              <a:spcAft>
                <a:spcPct val="0"/>
              </a:spcAft>
              <a:defRPr sz="2600" b="1" i="1">
                <a:solidFill>
                  <a:schemeClr val="bg1"/>
                </a:solidFill>
                <a:latin typeface="Arial" charset="0"/>
              </a:defRPr>
            </a:lvl9pPr>
          </a:lstStyle>
          <a:p>
            <a:r>
              <a:rPr lang="en-US" altLang="en-US" sz="1300" dirty="0">
                <a:solidFill>
                  <a:prstClr val="white"/>
                </a:solidFill>
              </a:rPr>
              <a:t>9/17/2011</a:t>
            </a:r>
          </a:p>
        </p:txBody>
      </p:sp>
      <p:sp>
        <p:nvSpPr>
          <p:cNvPr id="181253"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622">
              <a:defRPr sz="2600" b="1" i="1">
                <a:solidFill>
                  <a:schemeClr val="bg1"/>
                </a:solidFill>
                <a:latin typeface="Arial" charset="0"/>
              </a:defRPr>
            </a:lvl1pPr>
            <a:lvl2pPr marL="806869" indent="-310334" defTabSz="989622">
              <a:defRPr sz="2600" b="1" i="1">
                <a:solidFill>
                  <a:schemeClr val="bg1"/>
                </a:solidFill>
                <a:latin typeface="Arial" charset="0"/>
              </a:defRPr>
            </a:lvl2pPr>
            <a:lvl3pPr marL="1241337" indent="-248268" defTabSz="989622">
              <a:defRPr sz="2600" b="1" i="1">
                <a:solidFill>
                  <a:schemeClr val="bg1"/>
                </a:solidFill>
                <a:latin typeface="Arial" charset="0"/>
              </a:defRPr>
            </a:lvl3pPr>
            <a:lvl4pPr marL="1737872" indent="-248268" defTabSz="989622">
              <a:defRPr sz="2600" b="1" i="1">
                <a:solidFill>
                  <a:schemeClr val="bg1"/>
                </a:solidFill>
                <a:latin typeface="Arial" charset="0"/>
              </a:defRPr>
            </a:lvl4pPr>
            <a:lvl5pPr marL="2234408" indent="-248268" defTabSz="989622">
              <a:defRPr sz="2600" b="1" i="1">
                <a:solidFill>
                  <a:schemeClr val="bg1"/>
                </a:solidFill>
                <a:latin typeface="Arial" charset="0"/>
              </a:defRPr>
            </a:lvl5pPr>
            <a:lvl6pPr marL="2730942" indent="-248268" defTabSz="989622" eaLnBrk="0" fontAlgn="base" hangingPunct="0">
              <a:spcBef>
                <a:spcPct val="0"/>
              </a:spcBef>
              <a:spcAft>
                <a:spcPct val="0"/>
              </a:spcAft>
              <a:defRPr sz="2600" b="1" i="1">
                <a:solidFill>
                  <a:schemeClr val="bg1"/>
                </a:solidFill>
                <a:latin typeface="Arial" charset="0"/>
              </a:defRPr>
            </a:lvl6pPr>
            <a:lvl7pPr marL="3227477" indent="-248268" defTabSz="989622" eaLnBrk="0" fontAlgn="base" hangingPunct="0">
              <a:spcBef>
                <a:spcPct val="0"/>
              </a:spcBef>
              <a:spcAft>
                <a:spcPct val="0"/>
              </a:spcAft>
              <a:defRPr sz="2600" b="1" i="1">
                <a:solidFill>
                  <a:schemeClr val="bg1"/>
                </a:solidFill>
                <a:latin typeface="Arial" charset="0"/>
              </a:defRPr>
            </a:lvl7pPr>
            <a:lvl8pPr marL="3724012" indent="-248268" defTabSz="989622" eaLnBrk="0" fontAlgn="base" hangingPunct="0">
              <a:spcBef>
                <a:spcPct val="0"/>
              </a:spcBef>
              <a:spcAft>
                <a:spcPct val="0"/>
              </a:spcAft>
              <a:defRPr sz="2600" b="1" i="1">
                <a:solidFill>
                  <a:schemeClr val="bg1"/>
                </a:solidFill>
                <a:latin typeface="Arial" charset="0"/>
              </a:defRPr>
            </a:lvl8pPr>
            <a:lvl9pPr marL="4220547" indent="-248268" defTabSz="989622" eaLnBrk="0" fontAlgn="base" hangingPunct="0">
              <a:spcBef>
                <a:spcPct val="0"/>
              </a:spcBef>
              <a:spcAft>
                <a:spcPct val="0"/>
              </a:spcAft>
              <a:defRPr sz="2600" b="1" i="1">
                <a:solidFill>
                  <a:schemeClr val="bg1"/>
                </a:solidFill>
                <a:latin typeface="Arial" charset="0"/>
              </a:defRPr>
            </a:lvl9pPr>
          </a:lstStyle>
          <a:p>
            <a:r>
              <a:rPr lang="en-US" altLang="en-US" sz="1300" dirty="0">
                <a:solidFill>
                  <a:prstClr val="white"/>
                </a:solidFill>
              </a:rPr>
              <a:t>Ozanam Orientation</a:t>
            </a:r>
          </a:p>
        </p:txBody>
      </p:sp>
      <p:sp>
        <p:nvSpPr>
          <p:cNvPr id="3" name="Footer Placeholder 2"/>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48949554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383445053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284014685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lnSpc>
                <a:spcPct val="120000"/>
              </a:lnSpc>
            </a:pPr>
            <a:r>
              <a:rPr lang="es-ES" dirty="0"/>
              <a:t>Nota para el Presentador, que si los participantes en la capacitación para Formadores son de diferentes Diócesis, discutir estos temas en detalle puede atrasar su capacitación porque cada Diócesis opera los tres primeros de manera un poco diferente. </a:t>
            </a:r>
          </a:p>
          <a:p>
            <a:pPr>
              <a:lnSpc>
                <a:spcPct val="120000"/>
              </a:lnSpc>
            </a:pPr>
            <a:r>
              <a:rPr lang="es-ES" dirty="0"/>
              <a:t>Consulte la Guía del Formador. </a:t>
            </a:r>
          </a:p>
          <a:p>
            <a:pPr>
              <a:lnSpc>
                <a:spcPct val="120000"/>
              </a:lnSpc>
            </a:pPr>
            <a:r>
              <a:rPr lang="es-ES" dirty="0"/>
              <a:t>Si los participantes son todos de un Consejo Diocesano, es posible que desee verificar si el Consejo ya tiene respuestas acordadas para los primeros tres.</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5442445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0000" lnSpcReduction="20000"/>
          </a:bodyPr>
          <a:lstStyle/>
          <a:p>
            <a:r>
              <a:rPr lang="es-ES_tradnl" noProof="0" dirty="0"/>
              <a:t>Esta es una sección difícil, y no es realista pensar que todos los presentadores podrán hacerle justicia.   No solo es largo y complicado, sino que desafortunadamente es fácil dar involuntariamente  la impresión de condescendencia, racismo o arrogancia.
</a:t>
            </a:r>
            <a:endParaRPr lang="es-ES_tradnl" baseline="0" noProof="0" dirty="0"/>
          </a:p>
          <a:p>
            <a:r>
              <a:rPr lang="es-ES_tradnl" baseline="0" noProof="0" dirty="0"/>
              <a:t>El mejor presentador: cuanta más experiencia tenga con las personas en situación de pobreza, mejor, por ejemplo, alguien que trabaje con personas en situación de pobreza como parte de su trabajo, y alguien que conozca su idioma.  Eso a menudo significa alguien que ha trabajado o vivido en una cultura diferente a la que creció.
</a:t>
            </a:r>
          </a:p>
          <a:p>
            <a:pPr marL="0" marR="0" indent="0" algn="l" defTabSz="914400" rtl="0" eaLnBrk="0" fontAlgn="base" latinLnBrk="0" hangingPunct="0">
              <a:lnSpc>
                <a:spcPct val="100000"/>
              </a:lnSpc>
              <a:spcBef>
                <a:spcPct val="30000"/>
              </a:spcBef>
              <a:spcAft>
                <a:spcPct val="0"/>
              </a:spcAft>
              <a:buClrTx/>
              <a:buSzTx/>
              <a:buFontTx/>
              <a:buNone/>
              <a:tabLst/>
              <a:defRPr/>
            </a:pPr>
            <a:r>
              <a:rPr lang="es-ES_tradnl" baseline="0" noProof="0" dirty="0"/>
              <a:t>Las sugerencias sobre el lenguaje que se puede usar y *no* usar y los enfoques en diapositivas particularmente desafiantes se encuentran en las notas del presentador y en la Guía del Formador.
Por ejemplo, "esas personas" no se oye bien.  Y es demasiado fácil decirlo.</a:t>
            </a:r>
            <a:endParaRPr lang="es-ES_tradnl"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baseline="0" noProof="0" dirty="0"/>
          </a:p>
          <a:p>
            <a:r>
              <a:rPr lang="es-ES_tradnl" baseline="0" noProof="0" dirty="0"/>
              <a:t>El nuevo "Cambio Cultural" está en esta sección.  Lea el folleto y los comentarios en la Guía del Formador sobre este tema.</a:t>
            </a:r>
            <a:r>
              <a:rPr lang="es-ES_tradnl" strike="sngStrike" baseline="0" noProof="0" dirty="0"/>
              <a:t>
</a:t>
            </a:r>
          </a:p>
          <a:p>
            <a:r>
              <a:rPr lang="es-ES_tradnl" baseline="0" noProof="0" dirty="0"/>
              <a:t>A pesar de la cantidad de trabajo que se necesita para prepararse, esta puede ser una sección muy gratificante.  El Formador a menudo llega a ver a un participante tener un momento de "¡Ajá!" justo durante la clase.  Hemos visto a personas cambiar de opinión, obtener una nueva comprensión y una nueva empatía por algunas de las personas a las que servimos.
</a:t>
            </a:r>
          </a:p>
          <a:p>
            <a:r>
              <a:rPr lang="es-ES_tradnl" baseline="0" noProof="0" dirty="0"/>
              <a:t>A la persona que dirige la capacitación de Formadores:</a:t>
            </a:r>
          </a:p>
          <a:p>
            <a:r>
              <a:rPr lang="es-ES_tradnl" baseline="0" noProof="0" dirty="0"/>
              <a:t>Le recomendamos encarecidamente que espere que cualquier presentador que quiera dar esta sección lea primero la primera mitad de "Puentes hacia Comunidades Sostenibles".  Esto explica los conceptos con más detalle que la Orientación.
</a:t>
            </a:r>
          </a:p>
          <a:p>
            <a:r>
              <a:rPr lang="es-ES_tradnl" noProof="0" dirty="0"/>
              <a:t>Luego, asegúrese de que el Presentador haya leído y entendido las exhortaciones en las notas del Presentador y la Guía del Formador sobre el idioma. El consejo no cubre todo, pero ayuda.</a:t>
            </a:r>
          </a:p>
          <a:p>
            <a:r>
              <a:rPr lang="es-ES_tradnl" noProof="0" dirty="0"/>
              <a:t>
</a:t>
            </a:r>
            <a:r>
              <a:rPr lang="es-ES_tradnl" baseline="0" noProof="0" dirty="0"/>
              <a:t>Una breve discusión entre todos los participantes sobre lo que esto significa, y pedirles que den algunos ejemplos de qué decir y qué no decir, eso podría ayudar.</a:t>
            </a:r>
          </a:p>
          <a:p>
            <a:endParaRPr lang="es-ES_tradnl" baseline="0" noProof="0" dirty="0"/>
          </a:p>
          <a:p>
            <a:r>
              <a:rPr lang="es-ES_tradnl" baseline="0" noProof="0" dirty="0"/>
              <a:t>En las sesiones de práctica, señale cuándo los participantes se pasan de la raya.  Por lo general, no saben que lo están haciendo.  </a:t>
            </a:r>
          </a:p>
          <a:p>
            <a:endParaRPr lang="es-ES_tradnl" dirty="0"/>
          </a:p>
          <a:p>
            <a:r>
              <a:rPr lang="es-ES_tradnl" baseline="0" noProof="0" dirty="0"/>
              <a:t>Muchos solo necesitan ser conscientes de ciertos hábitos, y estarán bien.  
</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121</a:t>
            </a:fld>
            <a:endParaRPr lang="en-US" dirty="0">
              <a:solidFill>
                <a:prstClr val="black"/>
              </a:solidFill>
            </a:endParaRPr>
          </a:p>
        </p:txBody>
      </p:sp>
    </p:spTree>
    <p:extLst>
      <p:ext uri="{BB962C8B-B14F-4D97-AF65-F5344CB8AC3E}">
        <p14:creationId xmlns:p14="http://schemas.microsoft.com/office/powerpoint/2010/main" val="34344458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_tradnl" noProof="0" dirty="0"/>
              <a:t>Esta sección ha sido completamente reescrita
Se redefinieron las metas u objetivos de aprendizaje:
Proporciona a los Vicentinos un lenguaje y conceptos que los ayudarán con su juicio.  Comprenderán mejor cómo es la vida de las personas en situación de pobreza, especialmente la pobreza a largo plazo o generacional.
Haga que los Vicentinos se interesen lo suficiente como aprender más acerca de lo que es ser pobre, por qué las personas son pobres, y qué es lo que está deteniendo a los prójimos</a:t>
            </a:r>
            <a:r>
              <a:rPr lang="es-ES_tradnl" baseline="0" noProof="0" dirty="0"/>
              <a:t> </a:t>
            </a:r>
            <a:r>
              <a:rPr lang="es-ES_tradnl" noProof="0" dirty="0"/>
              <a:t>en necesidad de su área a salir de la pobreza. 
</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122</a:t>
            </a:fld>
            <a:endParaRPr lang="en-US" dirty="0">
              <a:solidFill>
                <a:prstClr val="black"/>
              </a:solidFill>
            </a:endParaRPr>
          </a:p>
        </p:txBody>
      </p:sp>
    </p:spTree>
    <p:extLst>
      <p:ext uri="{BB962C8B-B14F-4D97-AF65-F5344CB8AC3E}">
        <p14:creationId xmlns:p14="http://schemas.microsoft.com/office/powerpoint/2010/main" val="25227985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_tradnl" sz="1200" kern="1200" noProof="0" dirty="0">
                <a:solidFill>
                  <a:schemeClr val="tx1"/>
                </a:solidFill>
                <a:effectLst/>
                <a:latin typeface="Arial" charset="0"/>
                <a:ea typeface="+mn-ea"/>
                <a:cs typeface="+mn-cs"/>
              </a:rPr>
              <a:t>En cada comunidad, la pobreza tiene diferentes "caras".   Habrá una mezcla diferente de pobreza situacional, desafíos de por vida, pobreza generacional, inmigrantes recientes y otros patrones.  La diapositiva 121 ofrece una oportunidad para que el grupo hable sobre su comunidad en particular.  Le recomendamos que indague sobre los patrones de pobreza en la comunidad antes de la Orientación, para que esté más familiarizado con las suposiciones de sus participantes.</a:t>
            </a:r>
            <a:r>
              <a:rPr lang="en-US" sz="1200" kern="1200" dirty="0">
                <a:solidFill>
                  <a:schemeClr val="tx1"/>
                </a:solidFill>
                <a:effectLst/>
                <a:latin typeface="Arial" charset="0"/>
                <a:ea typeface="+mn-ea"/>
                <a:cs typeface="+mn-cs"/>
              </a:rPr>
              <a:t>  </a:t>
            </a:r>
            <a:r>
              <a:rPr lang="es-ES_tradnl" sz="1200" kern="1200" noProof="0" dirty="0">
                <a:solidFill>
                  <a:schemeClr val="tx1"/>
                </a:solidFill>
                <a:effectLst/>
                <a:latin typeface="Arial" charset="0"/>
                <a:ea typeface="+mn-ea"/>
                <a:cs typeface="+mn-cs"/>
              </a:rPr>
              <a:t>Además, los Vicentinos mismos no siempre son estadounidenses de clase media de origen europeo.  Cuando su audiencia es diversa, es posible que deba ajustar la presentación.  Recuerde que su objetivo es dar a los participantes algunos antecedentes para que comprendan mejor los desafíos que enfrentan las personas a las que sirven.
</a:t>
            </a:r>
          </a:p>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123</a:t>
            </a:fld>
            <a:endParaRPr lang="en-US" dirty="0">
              <a:solidFill>
                <a:prstClr val="black"/>
              </a:solidFill>
            </a:endParaRPr>
          </a:p>
        </p:txBody>
      </p:sp>
    </p:spTree>
    <p:extLst>
      <p:ext uri="{BB962C8B-B14F-4D97-AF65-F5344CB8AC3E}">
        <p14:creationId xmlns:p14="http://schemas.microsoft.com/office/powerpoint/2010/main" val="219275311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_tradnl" b="0" i="0" noProof="0" dirty="0">
                <a:solidFill>
                  <a:schemeClr val="tx1"/>
                </a:solidFill>
              </a:rPr>
              <a:t>Asegúrese de entender y comunicar el punto de esta secuencia:
Las personas en situación de pobreza a largo plazo suelen tener muchas experiencias válidas en las que sus esfuerzos no logran cambiar su futuro.  Piense en mediación.  Esto es más cierto cuando la comunidad en la pobreza es más grande.  Son experiencias reales, no creencias erróneas.  Las "reglas ocultas" son diferentes de lo que está acostumbrado.
Esta experiencia lleva a creer que sus acciones tienen poco efecto en su futuro. 
Esta creencia lleva a centrarse en la supervivencia y en las relaciones con las personas de su comunidad, que lo ayudarán.
Y esto lleva a tomar decisiones que le beneficiaran y a los suyos a corto plazo.  Como el televisor de pantalla grande en un hogar que está teniendo problemas para pagar el alquiler.
Estas son experiencias reales.  Lea Puentes para salir de la pobreza para ver ejemplos.</a:t>
            </a:r>
          </a:p>
          <a:p>
            <a:r>
              <a:rPr lang="es-ES_tradnl" b="0" i="0" noProof="0" dirty="0">
                <a:solidFill>
                  <a:schemeClr val="tx1"/>
                </a:solidFill>
              </a:rPr>
              <a:t>
Si sus participantes no son principalmente de clase media, es posible que deba presentar esto de manera diferente.
</a:t>
            </a:r>
            <a:endParaRPr lang="es-ES_tradnl" b="0" i="1" noProof="0" dirty="0">
              <a:solidFill>
                <a:schemeClr val="tx1"/>
              </a:solidFill>
            </a:endParaRP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125</a:t>
            </a:fld>
            <a:endParaRPr lang="en-US" dirty="0">
              <a:solidFill>
                <a:prstClr val="black"/>
              </a:solidFill>
            </a:endParaRPr>
          </a:p>
        </p:txBody>
      </p:sp>
    </p:spTree>
    <p:extLst>
      <p:ext uri="{BB962C8B-B14F-4D97-AF65-F5344CB8AC3E}">
        <p14:creationId xmlns:p14="http://schemas.microsoft.com/office/powerpoint/2010/main" val="398179649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_tradnl" b="0" i="0" noProof="0" dirty="0">
                <a:solidFill>
                  <a:schemeClr val="tx1"/>
                </a:solidFill>
              </a:rPr>
              <a:t>Asegúrese de entender y comunicar el punto de esta secuencia:
Las personas en situación de pobreza a largo plazo suelen tener muchas experiencias válidas en las que sus esfuerzos no logran cambiar su futuro.  Piense en la mediación.  Esto es más cierto cuando la comunidad en la pobreza es más grande.  Son experiencias reales, no creencias erróneas.  Las "reglas ocultas" son diferentes de lo que está acostumbrado.
Esta experiencia lleva a creer que sus acciones tienen poco efecto en su futuro. 
Esta creencia lleva a centrarse en la supervivencia y en las relaciones con las personas de su comunidad, que lo ayudarán.
Y esto lleva a tomar decisiones para beneficiarse y beneficiar a los suyos a corto plazo como el televisor de pantalla grande en un hogar que está teniendo problemas para pagar el alquiler.
Estas son experiencias reales.  Lea Puentes para salir de la pobreza para ver ejemplos.
</a:t>
            </a:r>
            <a:endParaRPr lang="es-ES_tradnl"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126</a:t>
            </a:fld>
            <a:endParaRPr lang="en-US" dirty="0">
              <a:solidFill>
                <a:prstClr val="black"/>
              </a:solidFill>
            </a:endParaRPr>
          </a:p>
        </p:txBody>
      </p:sp>
    </p:spTree>
    <p:extLst>
      <p:ext uri="{BB962C8B-B14F-4D97-AF65-F5344CB8AC3E}">
        <p14:creationId xmlns:p14="http://schemas.microsoft.com/office/powerpoint/2010/main" val="238071140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_tradnl" sz="1200" kern="1200" noProof="0" dirty="0">
                <a:solidFill>
                  <a:schemeClr val="tx1"/>
                </a:solidFill>
                <a:effectLst/>
                <a:latin typeface="Arial" charset="0"/>
                <a:ea typeface="+mn-ea"/>
                <a:cs typeface="+mn-cs"/>
              </a:rPr>
              <a:t>En cada comunidad, la pobreza tiene diferentes "caras".   Habrá una mezcla diferente de pobreza situacional, desafíos de toda la vida, pobreza generacional, inmigrantes recientes y otros patrones</a:t>
            </a:r>
            <a:r>
              <a:rPr lang="en-US" sz="1200" kern="1200" dirty="0">
                <a:solidFill>
                  <a:schemeClr val="tx1"/>
                </a:solidFill>
                <a:effectLst/>
                <a:latin typeface="Arial" charset="0"/>
                <a:ea typeface="+mn-ea"/>
                <a:cs typeface="+mn-cs"/>
              </a:rPr>
              <a:t>.  </a:t>
            </a:r>
            <a:r>
              <a:rPr lang="es-ES_tradnl" sz="1200" kern="1200" noProof="0" dirty="0">
                <a:solidFill>
                  <a:schemeClr val="tx1"/>
                </a:solidFill>
                <a:effectLst/>
                <a:latin typeface="Arial" charset="0"/>
                <a:ea typeface="+mn-ea"/>
                <a:cs typeface="+mn-cs"/>
              </a:rPr>
              <a:t>La diapositiva 121 ofrece una oportunidad para que el grupo hable sobre su comunidad en particular.  Le recomendamos que indague sobre los patrones de pobreza en la comunidad antes de la Orientación, para que esté más familiarizado con los supuestos de sus participantes. Además, los Vicentinos mismos no siempre son estadounidenses de clase media de origen europeo.  </a:t>
            </a:r>
            <a:r>
              <a:rPr lang="en-US" sz="1200" kern="1200" dirty="0">
                <a:solidFill>
                  <a:schemeClr val="tx1"/>
                </a:solidFill>
                <a:effectLst/>
                <a:latin typeface="Arial" charset="0"/>
                <a:ea typeface="+mn-ea"/>
                <a:cs typeface="+mn-cs"/>
              </a:rPr>
              <a:t> </a:t>
            </a:r>
            <a:r>
              <a:rPr lang="es-ES_tradnl" sz="1200" kern="1200" noProof="0" dirty="0">
                <a:solidFill>
                  <a:schemeClr val="tx1"/>
                </a:solidFill>
                <a:effectLst/>
                <a:latin typeface="Arial" charset="0"/>
                <a:ea typeface="+mn-ea"/>
                <a:cs typeface="+mn-cs"/>
              </a:rPr>
              <a:t>Cuando su audiencia es diversa, es posible que deba ajustar la presentación.  Recuerde que su objetivo es dar a los participantes algunos antecedentes para que comprendan mejor los desafíos que enfrentan las personas a las que sirven.
</a:t>
            </a:r>
            <a:r>
              <a:rPr lang="en-US" sz="1200" kern="1200" dirty="0">
                <a:solidFill>
                  <a:schemeClr val="tx1"/>
                </a:solidFill>
                <a:effectLst/>
                <a:latin typeface="Arial" charset="0"/>
                <a:ea typeface="+mn-ea"/>
                <a:cs typeface="+mn-cs"/>
              </a:rPr>
              <a:t> </a:t>
            </a:r>
          </a:p>
          <a:p>
            <a:r>
              <a:rPr lang="es-ES_tradnl" sz="1200" kern="1200" noProof="0" dirty="0">
                <a:solidFill>
                  <a:schemeClr val="tx1"/>
                </a:solidFill>
                <a:effectLst/>
                <a:latin typeface="Arial" charset="0"/>
                <a:ea typeface="+mn-ea"/>
                <a:cs typeface="+mn-cs"/>
              </a:rPr>
              <a:t>Nota para la diapositiva 107: Los inmigrantes recientes, a pesar de su historia de pobreza, a menudo caen en el patrón de "pobreza situacional" en lugar del patrón de "pobreza generacional".  Los inmigrantes tienden a creer que pueden cambiar su futuro con sus acciones.  Inmigrar en sí mismo es tomar una gran acción para cambiar su futuro. También puede haber otras diferencias culturales, dependiendo del país de origen.
</a:t>
            </a:r>
            <a:endParaRPr lang="es-ES_tradnl"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127</a:t>
            </a:fld>
            <a:endParaRPr lang="en-US" dirty="0">
              <a:solidFill>
                <a:prstClr val="black"/>
              </a:solidFill>
            </a:endParaRPr>
          </a:p>
        </p:txBody>
      </p:sp>
    </p:spTree>
    <p:extLst>
      <p:ext uri="{BB962C8B-B14F-4D97-AF65-F5344CB8AC3E}">
        <p14:creationId xmlns:p14="http://schemas.microsoft.com/office/powerpoint/2010/main" val="18670372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noProof="0" dirty="0"/>
              <a:t>Preste mucha atención a su idioma.  Es muy fácil parecer involuntariamente arrogante, prejuicioso o racista.</a:t>
            </a:r>
            <a:r>
              <a:rPr lang="en-US" sz="1200" dirty="0"/>
              <a:t>. </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solidFill>
                  <a:prstClr val="black"/>
                </a:solidFill>
              </a:rPr>
              <a:pPr/>
              <a:t>128</a:t>
            </a:fld>
            <a:endParaRPr lang="en-US">
              <a:solidFill>
                <a:prstClr val="black"/>
              </a:solidFill>
            </a:endParaRPr>
          </a:p>
        </p:txBody>
      </p:sp>
    </p:spTree>
    <p:extLst>
      <p:ext uri="{BB962C8B-B14F-4D97-AF65-F5344CB8AC3E}">
        <p14:creationId xmlns:p14="http://schemas.microsoft.com/office/powerpoint/2010/main" val="271028149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_tradnl" baseline="0" noProof="0" dirty="0"/>
              <a:t>A pesar de la cantidad de trabajo necesario para prepararse, esta puede ser una sección muy gratificante.  El Formador a menudo llega a ver a un participante tener un momento de "¡Ajá!" justo durante la clase</a:t>
            </a:r>
            <a:r>
              <a:rPr lang="en-US" baseline="0" dirty="0"/>
              <a:t>. </a:t>
            </a:r>
            <a:r>
              <a:rPr lang="es-ES_tradnl" baseline="0" noProof="0" dirty="0"/>
              <a:t>Hemos visto a personas cambiar de opinión, obtener una nueva comprensión y una nueva empatía por algunas de las personas a las que servimos.
</a:t>
            </a:r>
          </a:p>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solidFill>
                  <a:prstClr val="black"/>
                </a:solidFill>
              </a:rPr>
              <a:pPr/>
              <a:t>129</a:t>
            </a:fld>
            <a:endParaRPr lang="en-US" dirty="0">
              <a:solidFill>
                <a:prstClr val="black"/>
              </a:solidFill>
            </a:endParaRPr>
          </a:p>
        </p:txBody>
      </p:sp>
    </p:spTree>
    <p:extLst>
      <p:ext uri="{BB962C8B-B14F-4D97-AF65-F5344CB8AC3E}">
        <p14:creationId xmlns:p14="http://schemas.microsoft.com/office/powerpoint/2010/main" val="277129785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nSpc>
                <a:spcPct val="80000"/>
              </a:lnSpc>
              <a:spcBef>
                <a:spcPts val="1000"/>
              </a:spcBef>
            </a:pPr>
            <a:r>
              <a:rPr lang="es-ES" altLang="en-US" sz="1200" baseline="0" noProof="0" dirty="0"/>
              <a:t>Esta sesión es literalmente, ¿por qué hacemos Visitas Domiciliarias y porqué querrá hacerla usted también?</a:t>
            </a:r>
          </a:p>
          <a:p>
            <a:pPr>
              <a:lnSpc>
                <a:spcPct val="80000"/>
              </a:lnSpc>
              <a:spcBef>
                <a:spcPts val="1000"/>
              </a:spcBef>
            </a:pPr>
            <a:r>
              <a:rPr lang="es-ES" altLang="en-US" sz="1200" baseline="0" noProof="0" dirty="0"/>
              <a:t>El objetivo es persuadir al participante a que trate de hacer una visita.</a:t>
            </a:r>
          </a:p>
          <a:p>
            <a:pPr>
              <a:lnSpc>
                <a:spcPct val="80000"/>
              </a:lnSpc>
              <a:spcBef>
                <a:spcPts val="1000"/>
              </a:spcBef>
            </a:pPr>
            <a:r>
              <a:rPr lang="es-ES" sz="1200" kern="1200" baseline="0" noProof="0" dirty="0">
                <a:solidFill>
                  <a:schemeClr val="tx1"/>
                </a:solidFill>
                <a:effectLst/>
                <a:latin typeface="Arial" charset="0"/>
                <a:ea typeface="+mn-ea"/>
                <a:cs typeface="+mn-cs"/>
              </a:rPr>
              <a:t>Los presentadores para esta sesión deben haber tenido experiencia en Visitas Domiciliarias, </a:t>
            </a:r>
            <a:r>
              <a:rPr lang="es-ES" sz="1200" kern="1200" noProof="0" dirty="0">
                <a:solidFill>
                  <a:schemeClr val="tx1"/>
                </a:solidFill>
                <a:effectLst/>
                <a:latin typeface="Arial" charset="0"/>
                <a:ea typeface="+mn-ea"/>
                <a:cs typeface="+mn-cs"/>
              </a:rPr>
              <a:t>ya</a:t>
            </a:r>
            <a:r>
              <a:rPr lang="es-ES" sz="1200" kern="1200" baseline="0" noProof="0" dirty="0">
                <a:solidFill>
                  <a:schemeClr val="tx1"/>
                </a:solidFill>
                <a:effectLst/>
                <a:latin typeface="Arial" charset="0"/>
                <a:ea typeface="+mn-ea"/>
                <a:cs typeface="+mn-cs"/>
              </a:rPr>
              <a:t> que esto es una introducción</a:t>
            </a:r>
            <a:r>
              <a:rPr lang="es-ES" sz="1200" kern="1200" noProof="0" dirty="0">
                <a:solidFill>
                  <a:schemeClr val="tx1"/>
                </a:solidFill>
                <a:effectLst/>
                <a:latin typeface="Arial" charset="0"/>
                <a:ea typeface="+mn-ea"/>
                <a:cs typeface="+mn-cs"/>
              </a:rPr>
              <a:t>,</a:t>
            </a:r>
            <a:r>
              <a:rPr lang="es-ES" sz="1200" kern="1200" baseline="0" noProof="0" dirty="0">
                <a:solidFill>
                  <a:schemeClr val="tx1"/>
                </a:solidFill>
                <a:effectLst/>
                <a:latin typeface="Arial" charset="0"/>
                <a:ea typeface="+mn-ea"/>
                <a:cs typeface="+mn-cs"/>
              </a:rPr>
              <a:t> no una capacitación completa en Visitas Domiciliarias.</a:t>
            </a:r>
            <a:endParaRPr lang="es-ES" sz="1200" kern="1200" baseline="0" noProof="0" dirty="0">
              <a:solidFill>
                <a:schemeClr val="tx1"/>
              </a:solidFill>
              <a:effectLst/>
              <a:latin typeface="+mn-lt"/>
              <a:ea typeface="+mn-ea"/>
              <a:cs typeface="+mn-cs"/>
            </a:endParaRPr>
          </a:p>
          <a:p>
            <a:pPr marL="0" marR="0" indent="0" algn="l" defTabSz="914400" rtl="0" eaLnBrk="0" fontAlgn="base" latinLnBrk="0" hangingPunct="0">
              <a:lnSpc>
                <a:spcPct val="80000"/>
              </a:lnSpc>
              <a:spcBef>
                <a:spcPts val="1000"/>
              </a:spcBef>
              <a:spcAft>
                <a:spcPct val="0"/>
              </a:spcAft>
              <a:buClrTx/>
              <a:buSzTx/>
              <a:buFontTx/>
              <a:buNone/>
              <a:tabLst/>
              <a:defRPr/>
            </a:pPr>
            <a:r>
              <a:rPr lang="es-ES" sz="1200" kern="1200" baseline="0" noProof="0" dirty="0">
                <a:solidFill>
                  <a:schemeClr val="tx1"/>
                </a:solidFill>
                <a:effectLst/>
                <a:latin typeface="+mn-lt"/>
                <a:ea typeface="+mn-ea"/>
                <a:cs typeface="+mn-cs"/>
              </a:rPr>
              <a:t>Aún continuamos hablando de las Visitas Domiciliarias</a:t>
            </a:r>
            <a:r>
              <a:rPr lang="es-ES" sz="1200" kern="1200" noProof="0" dirty="0">
                <a:solidFill>
                  <a:schemeClr val="tx1"/>
                </a:solidFill>
                <a:effectLst/>
                <a:latin typeface="Arial" charset="0"/>
                <a:ea typeface="+mn-ea"/>
                <a:cs typeface="+mn-cs"/>
              </a:rPr>
              <a:t>, </a:t>
            </a:r>
            <a:r>
              <a:rPr lang="es-ES" sz="1200" kern="1200" baseline="0" noProof="0" dirty="0">
                <a:solidFill>
                  <a:schemeClr val="tx1"/>
                </a:solidFill>
                <a:effectLst/>
                <a:latin typeface="Arial" charset="0"/>
                <a:ea typeface="+mn-ea"/>
                <a:cs typeface="+mn-cs"/>
              </a:rPr>
              <a:t> enseñamos un video</a:t>
            </a:r>
            <a:r>
              <a:rPr lang="es-ES" sz="1200" kern="1200" noProof="0" dirty="0">
                <a:solidFill>
                  <a:schemeClr val="tx1"/>
                </a:solidFill>
                <a:effectLst/>
                <a:latin typeface="Arial" charset="0"/>
                <a:ea typeface="+mn-ea"/>
                <a:cs typeface="+mn-cs"/>
              </a:rPr>
              <a:t>, y</a:t>
            </a:r>
            <a:r>
              <a:rPr lang="es-ES" sz="1200" kern="1200" baseline="0" noProof="0" dirty="0">
                <a:solidFill>
                  <a:schemeClr val="tx1"/>
                </a:solidFill>
                <a:effectLst/>
                <a:latin typeface="Arial" charset="0"/>
                <a:ea typeface="+mn-ea"/>
                <a:cs typeface="+mn-cs"/>
              </a:rPr>
              <a:t> tenemos discusiones de grupo</a:t>
            </a:r>
            <a:r>
              <a:rPr lang="es-ES" sz="1200" kern="1200" noProof="0" dirty="0">
                <a:solidFill>
                  <a:schemeClr val="tx1"/>
                </a:solidFill>
                <a:effectLst/>
                <a:latin typeface="Arial" charset="0"/>
                <a:ea typeface="+mn-ea"/>
                <a:cs typeface="+mn-cs"/>
              </a:rPr>
              <a:t>. </a:t>
            </a:r>
          </a:p>
          <a:p>
            <a:pPr marL="0" marR="0" indent="0" algn="l" defTabSz="914400" rtl="0" eaLnBrk="0" fontAlgn="base" latinLnBrk="0" hangingPunct="0">
              <a:lnSpc>
                <a:spcPct val="80000"/>
              </a:lnSpc>
              <a:spcBef>
                <a:spcPts val="1000"/>
              </a:spcBef>
              <a:spcAft>
                <a:spcPct val="0"/>
              </a:spcAft>
              <a:buClrTx/>
              <a:buSzTx/>
              <a:buFontTx/>
              <a:buNone/>
              <a:tabLst/>
              <a:defRPr/>
            </a:pPr>
            <a:r>
              <a:rPr lang="es-ES" sz="1200" kern="1200" noProof="0" dirty="0">
                <a:solidFill>
                  <a:schemeClr val="tx1"/>
                </a:solidFill>
                <a:effectLst/>
                <a:latin typeface="Arial" charset="0"/>
                <a:ea typeface="+mn-ea"/>
                <a:cs typeface="+mn-cs"/>
              </a:rPr>
              <a:t>Esto</a:t>
            </a:r>
            <a:r>
              <a:rPr lang="es-ES" sz="1200" kern="1200" baseline="0" noProof="0" dirty="0">
                <a:solidFill>
                  <a:schemeClr val="tx1"/>
                </a:solidFill>
                <a:effectLst/>
                <a:latin typeface="Arial" charset="0"/>
                <a:ea typeface="+mn-ea"/>
                <a:cs typeface="+mn-cs"/>
              </a:rPr>
              <a:t> nos permite comunicarnos con aquellos</a:t>
            </a:r>
            <a:r>
              <a:rPr lang="es-ES" sz="1200" kern="1200" noProof="0" dirty="0">
                <a:solidFill>
                  <a:schemeClr val="tx1"/>
                </a:solidFill>
                <a:effectLst/>
                <a:latin typeface="Arial" charset="0"/>
                <a:ea typeface="+mn-ea"/>
                <a:cs typeface="+mn-cs"/>
              </a:rPr>
              <a:t> que</a:t>
            </a:r>
            <a:r>
              <a:rPr lang="es-ES" sz="1200" kern="1200" baseline="0" noProof="0" dirty="0">
                <a:solidFill>
                  <a:schemeClr val="tx1"/>
                </a:solidFill>
                <a:effectLst/>
                <a:latin typeface="Arial" charset="0"/>
                <a:ea typeface="+mn-ea"/>
                <a:cs typeface="+mn-cs"/>
              </a:rPr>
              <a:t> quieren conocer que pasa en una visita</a:t>
            </a:r>
            <a:r>
              <a:rPr lang="es-ES" sz="1200" kern="1200" noProof="0" dirty="0">
                <a:solidFill>
                  <a:schemeClr val="tx1"/>
                </a:solidFill>
                <a:effectLst/>
                <a:latin typeface="Arial" charset="0"/>
                <a:ea typeface="+mn-ea"/>
                <a:cs typeface="+mn-cs"/>
              </a:rPr>
              <a:t>,</a:t>
            </a:r>
            <a:r>
              <a:rPr lang="es-ES" sz="1200" kern="1200" baseline="0" noProof="0" dirty="0">
                <a:solidFill>
                  <a:schemeClr val="tx1"/>
                </a:solidFill>
                <a:effectLst/>
                <a:latin typeface="Arial" charset="0"/>
                <a:ea typeface="+mn-ea"/>
                <a:cs typeface="+mn-cs"/>
              </a:rPr>
              <a:t> y aquellos que quieren conocer como se siente hacer una visita</a:t>
            </a:r>
            <a:r>
              <a:rPr lang="es-ES" sz="1200" kern="1200" noProof="0" dirty="0">
                <a:solidFill>
                  <a:schemeClr val="tx1"/>
                </a:solidFill>
                <a:effectLst/>
                <a:latin typeface="Arial" charset="0"/>
                <a:ea typeface="+mn-ea"/>
                <a:cs typeface="+mn-cs"/>
              </a:rPr>
              <a:t>.</a:t>
            </a:r>
          </a:p>
          <a:p>
            <a:pPr marL="0" marR="0" indent="0" algn="l" defTabSz="914400" rtl="0" eaLnBrk="0" fontAlgn="base" latinLnBrk="0" hangingPunct="0">
              <a:lnSpc>
                <a:spcPct val="80000"/>
              </a:lnSpc>
              <a:spcBef>
                <a:spcPts val="1000"/>
              </a:spcBef>
              <a:spcAft>
                <a:spcPct val="0"/>
              </a:spcAft>
              <a:buClrTx/>
              <a:buSzTx/>
              <a:buFontTx/>
              <a:buNone/>
              <a:tabLst/>
              <a:defRPr/>
            </a:pPr>
            <a:r>
              <a:rPr lang="es-ES" sz="1200" kern="1200" noProof="0" dirty="0">
                <a:solidFill>
                  <a:schemeClr val="tx1"/>
                </a:solidFill>
                <a:effectLst/>
                <a:latin typeface="Arial" charset="0"/>
                <a:ea typeface="+mn-ea"/>
                <a:cs typeface="+mn-cs"/>
              </a:rPr>
              <a:t>Estamos tomando en cuenta diferentes estilos de aprendizaje. </a:t>
            </a:r>
          </a:p>
          <a:p>
            <a:pPr>
              <a:lnSpc>
                <a:spcPct val="80000"/>
              </a:lnSpc>
              <a:spcBef>
                <a:spcPts val="1000"/>
              </a:spcBef>
            </a:pPr>
            <a:endParaRPr lang="es-ES" altLang="en-US" sz="1200" baseline="0" noProof="0" dirty="0"/>
          </a:p>
          <a:p>
            <a:pPr>
              <a:lnSpc>
                <a:spcPct val="80000"/>
              </a:lnSpc>
              <a:spcBef>
                <a:spcPts val="1000"/>
              </a:spcBef>
            </a:pPr>
            <a:r>
              <a:rPr lang="es-ES" altLang="en-US" sz="1200" baseline="0" noProof="0" dirty="0"/>
              <a:t>Para los que están familiarizados con las versiones mas viejas del video de Visitas Domiciliarias, esta versión usa sólo Comienzo (</a:t>
            </a:r>
            <a:r>
              <a:rPr lang="es-ES" altLang="en-US" sz="1200" baseline="0" noProof="0" dirty="0" err="1"/>
              <a:t>Start</a:t>
            </a:r>
            <a:r>
              <a:rPr lang="es-ES" altLang="en-US" sz="1200" baseline="0" noProof="0" dirty="0"/>
              <a:t>) a Pausa1.</a:t>
            </a:r>
          </a:p>
          <a:p>
            <a:endParaRPr lang="es-ES"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123313832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noProof="0" dirty="0"/>
              <a:t>La lista fue actualizada </a:t>
            </a:r>
            <a:r>
              <a:rPr lang="es-ES" baseline="0" noProof="0" dirty="0"/>
              <a:t>de la Versión 2012.</a:t>
            </a:r>
          </a:p>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noProof="0" dirty="0"/>
              <a:t>Hemos sugerido formas de actualizar estas preguntas.</a:t>
            </a:r>
          </a:p>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noProof="0" dirty="0"/>
              <a:t>Para la persona llevando a cabo Formación de Formadores.</a:t>
            </a:r>
          </a:p>
          <a:p>
            <a:r>
              <a:rPr lang="es-ES" noProof="0" dirty="0"/>
              <a:t>Querrás darle una lista a los que</a:t>
            </a:r>
            <a:r>
              <a:rPr lang="es-ES" baseline="0" noProof="0" dirty="0"/>
              <a:t> se capacitan.</a:t>
            </a:r>
            <a:endParaRPr lang="es-ES" noProof="0" dirty="0"/>
          </a:p>
          <a:p>
            <a:pPr marL="0" marR="0" indent="0" algn="l" defTabSz="914400" rtl="0" eaLnBrk="0" fontAlgn="base" latinLnBrk="0" hangingPunct="0">
              <a:lnSpc>
                <a:spcPct val="80000"/>
              </a:lnSpc>
              <a:spcBef>
                <a:spcPts val="1000"/>
              </a:spcBef>
              <a:spcAft>
                <a:spcPct val="0"/>
              </a:spcAft>
              <a:buClrTx/>
              <a:buSzTx/>
              <a:buFontTx/>
              <a:buNone/>
              <a:tabLst/>
              <a:defRPr/>
            </a:pPr>
            <a:r>
              <a:rPr lang="es-ES" altLang="en-US" sz="1200" baseline="0" noProof="0" dirty="0"/>
              <a:t>Muchos de los que se están capacitando no han hecho el video de las visitas de esta forma, así que va a querer practicar.  “pida a la audiencia que comparta observaciones”.</a:t>
            </a:r>
          </a:p>
          <a:p>
            <a:pPr marL="0" marR="0" indent="0" algn="l" defTabSz="914400" rtl="0" eaLnBrk="0" fontAlgn="base" latinLnBrk="0" hangingPunct="0">
              <a:lnSpc>
                <a:spcPct val="80000"/>
              </a:lnSpc>
              <a:spcBef>
                <a:spcPts val="1000"/>
              </a:spcBef>
              <a:spcAft>
                <a:spcPct val="0"/>
              </a:spcAft>
              <a:buClrTx/>
              <a:buSzTx/>
              <a:buFontTx/>
              <a:buNone/>
              <a:tabLst/>
              <a:defRPr/>
            </a:pPr>
            <a:endParaRPr lang="es-ES" altLang="en-US" sz="1200" baseline="0" noProof="0" dirty="0"/>
          </a:p>
          <a:p>
            <a:pPr marL="0" marR="0" indent="0" algn="l" defTabSz="914400" rtl="0" eaLnBrk="0" fontAlgn="base" latinLnBrk="0" hangingPunct="0">
              <a:lnSpc>
                <a:spcPct val="80000"/>
              </a:lnSpc>
              <a:spcBef>
                <a:spcPts val="1000"/>
              </a:spcBef>
              <a:spcAft>
                <a:spcPct val="0"/>
              </a:spcAft>
              <a:buClrTx/>
              <a:buSzTx/>
              <a:buFontTx/>
              <a:buNone/>
              <a:tabLst/>
              <a:defRPr/>
            </a:pPr>
            <a:r>
              <a:rPr lang="es-ES" altLang="en-US" sz="1200" baseline="0" noProof="0" dirty="0"/>
              <a:t>Aquí hay una forma;</a:t>
            </a:r>
          </a:p>
          <a:p>
            <a:pPr marL="0" marR="0" indent="0" algn="l" defTabSz="914400" rtl="0" eaLnBrk="0" fontAlgn="base" latinLnBrk="0" hangingPunct="0">
              <a:lnSpc>
                <a:spcPct val="80000"/>
              </a:lnSpc>
              <a:spcBef>
                <a:spcPts val="1000"/>
              </a:spcBef>
              <a:spcAft>
                <a:spcPct val="0"/>
              </a:spcAft>
              <a:buClrTx/>
              <a:buSzTx/>
              <a:buFontTx/>
              <a:buNone/>
              <a:tabLst/>
              <a:defRPr/>
            </a:pPr>
            <a:r>
              <a:rPr lang="es-ES" altLang="en-US" sz="1200" baseline="0" noProof="0" dirty="0"/>
              <a:t>Divida la clase en la mitad. Una mitad va a ser participantes y otra va a ser presentadores.</a:t>
            </a:r>
          </a:p>
          <a:p>
            <a:pPr>
              <a:lnSpc>
                <a:spcPct val="80000"/>
              </a:lnSpc>
              <a:spcBef>
                <a:spcPts val="1000"/>
              </a:spcBef>
            </a:pPr>
            <a:r>
              <a:rPr lang="es-ES" altLang="en-US" sz="1200" baseline="0" noProof="0" dirty="0"/>
              <a:t>De a cada uno de los participantes  formadores  una copia de la Lista de Cotejo  del  video de la Visita Domiciliaria.</a:t>
            </a:r>
          </a:p>
          <a:p>
            <a:pPr>
              <a:lnSpc>
                <a:spcPct val="80000"/>
              </a:lnSpc>
              <a:spcBef>
                <a:spcPts val="1000"/>
              </a:spcBef>
            </a:pPr>
            <a:r>
              <a:rPr lang="es-ES" altLang="en-US" sz="1200" baseline="0" noProof="0" dirty="0"/>
              <a:t>Enseñe el video. (a menos que todos se lo han memorizado ya) </a:t>
            </a:r>
          </a:p>
          <a:p>
            <a:pPr>
              <a:lnSpc>
                <a:spcPct val="80000"/>
              </a:lnSpc>
              <a:spcBef>
                <a:spcPts val="1000"/>
              </a:spcBef>
            </a:pPr>
            <a:r>
              <a:rPr lang="es-ES" altLang="en-US" sz="1200" baseline="0" noProof="0" dirty="0"/>
              <a:t>Ahora los participantes formadores se paran al frente y piden las observaciones.</a:t>
            </a:r>
          </a:p>
          <a:p>
            <a:pPr>
              <a:lnSpc>
                <a:spcPct val="80000"/>
              </a:lnSpc>
              <a:spcBef>
                <a:spcPts val="1000"/>
              </a:spcBef>
            </a:pPr>
            <a:r>
              <a:rPr lang="es-ES" altLang="en-US" sz="1200" baseline="0" noProof="0" dirty="0"/>
              <a:t>Mientras los “participantes” dan las observaciones,  los estudiantes formadores marcarán las preguntas que han sido cubiertas.</a:t>
            </a:r>
          </a:p>
          <a:p>
            <a:pPr>
              <a:lnSpc>
                <a:spcPct val="80000"/>
              </a:lnSpc>
              <a:spcBef>
                <a:spcPts val="1000"/>
              </a:spcBef>
            </a:pPr>
            <a:r>
              <a:rPr lang="es-ES" altLang="en-US" sz="1200" baseline="0" noProof="0" dirty="0"/>
              <a:t>Luego de pensar que un 75% ha sido cubierto, pare la discusión.</a:t>
            </a:r>
          </a:p>
          <a:p>
            <a:pPr>
              <a:lnSpc>
                <a:spcPct val="80000"/>
              </a:lnSpc>
              <a:spcBef>
                <a:spcPts val="1000"/>
              </a:spcBef>
            </a:pPr>
            <a:r>
              <a:rPr lang="es-ES" altLang="en-US" sz="1200" baseline="0" noProof="0" dirty="0"/>
              <a:t>Pregunte a los formadores estudiantes cuales *no* han sido cubiertas. </a:t>
            </a:r>
          </a:p>
          <a:p>
            <a:pPr>
              <a:lnSpc>
                <a:spcPct val="80000"/>
              </a:lnSpc>
              <a:spcBef>
                <a:spcPts val="1000"/>
              </a:spcBef>
            </a:pPr>
            <a:r>
              <a:rPr lang="es-ES" altLang="en-US" sz="1200" baseline="0" noProof="0" dirty="0"/>
              <a:t>Luego pídales que hagan preguntas dirigidas a los participantes para obtener esos asuntos pendientes sobre la mesa, como “¿Creen que la Sra. Stanley está experimentando pobreza generacional o pobreza situacional? ¿Por qué lo piensan?”</a:t>
            </a:r>
          </a:p>
          <a:p>
            <a:endParaRPr lang="es-ES"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286525829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lnSpc>
                <a:spcPct val="80000"/>
              </a:lnSpc>
            </a:pPr>
            <a:r>
              <a:rPr lang="es-ES" altLang="en-US" baseline="0" noProof="0" dirty="0"/>
              <a:t>Recuerde a los Formadores no menospreciar el video – eso no ayuda a los participantes.</a:t>
            </a:r>
          </a:p>
          <a:p>
            <a:pPr lvl="0">
              <a:lnSpc>
                <a:spcPct val="80000"/>
              </a:lnSpc>
            </a:pPr>
            <a:r>
              <a:rPr lang="es-ES" altLang="en-US" baseline="0" noProof="0" dirty="0"/>
              <a:t>La próxima vez que haya un video de una Visita Domiciliaria, se incorporará el cambio sistémico.</a:t>
            </a:r>
          </a:p>
          <a:p>
            <a:pPr lvl="0">
              <a:lnSpc>
                <a:spcPct val="80000"/>
              </a:lnSpc>
            </a:pPr>
            <a:r>
              <a:rPr lang="es-ES" altLang="en-US" baseline="0" noProof="0" dirty="0"/>
              <a:t>El Diario de una Visita Domiciliaria (Home </a:t>
            </a:r>
            <a:r>
              <a:rPr lang="es-ES" altLang="en-US" baseline="0" noProof="0" dirty="0" err="1"/>
              <a:t>Visit</a:t>
            </a:r>
            <a:r>
              <a:rPr lang="es-ES" altLang="en-US" baseline="0" noProof="0" dirty="0"/>
              <a:t> </a:t>
            </a:r>
            <a:r>
              <a:rPr lang="es-ES" altLang="en-US" baseline="0" noProof="0" dirty="0" err="1"/>
              <a:t>Dairy</a:t>
            </a:r>
            <a:r>
              <a:rPr lang="es-ES" altLang="en-US" baseline="0" noProof="0" dirty="0"/>
              <a:t>) estuvo disponible luego del lanzamiento de la  Orientación </a:t>
            </a:r>
            <a:r>
              <a:rPr lang="es-ES" altLang="en-US" baseline="0" noProof="0" dirty="0" err="1"/>
              <a:t>Ozanam</a:t>
            </a:r>
            <a:r>
              <a:rPr lang="es-ES" altLang="en-US" baseline="0" noProof="0" dirty="0"/>
              <a:t>.</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84985501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Puede modificar esto dependiendo del número de participantes. Es mejor tener tres grupos</a:t>
            </a:r>
            <a:r>
              <a:rPr lang="es-ES" baseline="0" noProof="0" dirty="0"/>
              <a:t> que </a:t>
            </a:r>
            <a:r>
              <a:rPr lang="es-ES" noProof="0" dirty="0"/>
              <a:t>siete</a:t>
            </a:r>
            <a:r>
              <a:rPr lang="es-ES" baseline="0" noProof="0" dirty="0"/>
              <a:t> individuos practicando</a:t>
            </a:r>
            <a:r>
              <a:rPr lang="es-ES" noProof="0" dirty="0"/>
              <a:t>, por</a:t>
            </a:r>
            <a:r>
              <a:rPr lang="es-ES" baseline="0" noProof="0" dirty="0"/>
              <a:t> ejemplo</a:t>
            </a:r>
            <a:r>
              <a:rPr lang="es-ES" noProof="0" dirty="0"/>
              <a:t>, </a:t>
            </a:r>
          </a:p>
          <a:p>
            <a:r>
              <a:rPr lang="es-ES" noProof="0" dirty="0"/>
              <a:t>así</a:t>
            </a:r>
            <a:r>
              <a:rPr lang="es-ES" baseline="0" noProof="0" dirty="0"/>
              <a:t> que solo asigne unas pocas de las sesiones</a:t>
            </a:r>
            <a:r>
              <a:rPr lang="es-ES" noProof="0" dirty="0"/>
              <a:t> a</a:t>
            </a:r>
            <a:r>
              <a:rPr lang="es-ES" baseline="0" noProof="0" dirty="0"/>
              <a:t> grupos pequeños</a:t>
            </a:r>
            <a:r>
              <a:rPr lang="es-ES" noProof="0" dirty="0"/>
              <a:t>. </a:t>
            </a:r>
          </a:p>
          <a:p>
            <a:r>
              <a:rPr lang="es-ES" noProof="0" dirty="0"/>
              <a:t>No una persona representando  las siete, así</a:t>
            </a:r>
            <a:r>
              <a:rPr lang="es-ES" baseline="0" noProof="0" dirty="0"/>
              <a:t> que está bien no incluirlas a todas</a:t>
            </a:r>
            <a:r>
              <a:rPr lang="es-ES" noProof="0" dirty="0"/>
              <a:t> aquí.</a:t>
            </a:r>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57010696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Haga clic para añadir notas.</a:t>
            </a:r>
          </a:p>
        </p:txBody>
      </p:sp>
      <p:sp>
        <p:nvSpPr>
          <p:cNvPr id="4" name="Header Placeholder 3"/>
          <p:cNvSpPr>
            <a:spLocks noGrp="1"/>
          </p:cNvSpPr>
          <p:nvPr>
            <p:ph type="hdr" sz="quarter"/>
          </p:nvPr>
        </p:nvSpPr>
        <p:spPr/>
        <p:txBody>
          <a:bodyPr/>
          <a:lstStyle/>
          <a:p>
            <a:endParaRPr lang="en-US" dirty="0">
              <a:solidFill>
                <a:prstClr val="black"/>
              </a:solidFill>
            </a:endParaRPr>
          </a:p>
        </p:txBody>
      </p:sp>
      <p:sp>
        <p:nvSpPr>
          <p:cNvPr id="5" name="Footer Placeholder 4"/>
          <p:cNvSpPr>
            <a:spLocks noGrp="1"/>
          </p:cNvSpPr>
          <p:nvPr>
            <p:ph type="ftr" sz="quarter" idx="4"/>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81291403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noProof="0" dirty="0"/>
              <a:t>Haga clic</a:t>
            </a:r>
            <a:r>
              <a:rPr lang="es-ES" baseline="0" noProof="0" dirty="0"/>
              <a:t> para añadir notas.</a:t>
            </a:r>
            <a:endParaRPr lang="es-ES" noProof="0" dirty="0"/>
          </a:p>
        </p:txBody>
      </p:sp>
      <p:sp>
        <p:nvSpPr>
          <p:cNvPr id="5" name="Footer Placeholder 4"/>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1422590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noProof="0" dirty="0"/>
              <a:t>Haga</a:t>
            </a:r>
            <a:r>
              <a:rPr lang="es-ES" baseline="0" noProof="0" dirty="0"/>
              <a:t> clic para añadir notas.</a:t>
            </a:r>
            <a:endParaRPr lang="es-ES" noProof="0" dirty="0"/>
          </a:p>
        </p:txBody>
      </p:sp>
      <p:sp>
        <p:nvSpPr>
          <p:cNvPr id="5" name="Footer Placeholder 4"/>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359684456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A los Formadores se les pide hablar porque</a:t>
            </a:r>
            <a:r>
              <a:rPr lang="es-ES" baseline="0" noProof="0" dirty="0"/>
              <a:t> son buenos hablando.</a:t>
            </a:r>
            <a:endParaRPr lang="es-ES" noProof="0" dirty="0"/>
          </a:p>
          <a:p>
            <a:r>
              <a:rPr lang="es-ES" noProof="0" dirty="0"/>
              <a:t>No hable de que hay mucho trabajo.</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0341663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noProof="0" dirty="0"/>
              <a:t>Haga clic para añadir notas.</a:t>
            </a:r>
          </a:p>
        </p:txBody>
      </p:sp>
      <p:sp>
        <p:nvSpPr>
          <p:cNvPr id="5" name="Footer Placeholder 4"/>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408393868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S" noProof="0" dirty="0"/>
              <a:t>Haga clic para añadir notas.</a:t>
            </a:r>
          </a:p>
        </p:txBody>
      </p:sp>
      <p:sp>
        <p:nvSpPr>
          <p:cNvPr id="5" name="Footer Placeholder 4"/>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96620299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s-ES" noProof="0" dirty="0"/>
              <a:t>Haga</a:t>
            </a:r>
            <a:r>
              <a:rPr lang="es-ES" baseline="0" noProof="0" dirty="0"/>
              <a:t> clic para añadir notas.</a:t>
            </a:r>
            <a:endParaRPr lang="es-ES" noProof="0"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408507400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baseline="0" noProof="0" dirty="0"/>
              <a:t>Haga clic para añadir notas.</a:t>
            </a:r>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National Ozanam Orientation 2020</a:t>
            </a:r>
          </a:p>
        </p:txBody>
      </p:sp>
    </p:spTree>
    <p:extLst>
      <p:ext uri="{BB962C8B-B14F-4D97-AF65-F5344CB8AC3E}">
        <p14:creationId xmlns:p14="http://schemas.microsoft.com/office/powerpoint/2010/main" val="352344475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Haga</a:t>
            </a:r>
            <a:r>
              <a:rPr lang="es-ES" baseline="0" noProof="0" dirty="0"/>
              <a:t> clic para añadir notas.</a:t>
            </a:r>
            <a:endParaRPr lang="es-ES" noProof="0" dirty="0"/>
          </a:p>
        </p:txBody>
      </p:sp>
      <p:sp>
        <p:nvSpPr>
          <p:cNvPr id="5" name="Footer Placeholder 4"/>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100144720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Haga clic</a:t>
            </a:r>
            <a:r>
              <a:rPr lang="es-ES" baseline="0" noProof="0" dirty="0"/>
              <a:t> </a:t>
            </a:r>
            <a:r>
              <a:rPr lang="es-ES" noProof="0" dirty="0"/>
              <a:t>para añadir notas.</a:t>
            </a:r>
          </a:p>
        </p:txBody>
      </p:sp>
      <p:sp>
        <p:nvSpPr>
          <p:cNvPr id="5" name="Footer Placeholder 4"/>
          <p:cNvSpPr>
            <a:spLocks noGrp="1"/>
          </p:cNvSpPr>
          <p:nvPr>
            <p:ph type="ftr" sz="quarter" idx="11"/>
          </p:nvPr>
        </p:nvSpPr>
        <p:spPr/>
        <p:txBody>
          <a:bodyPr/>
          <a:lstStyle/>
          <a:p>
            <a:r>
              <a:rPr lang="en-US"/>
              <a:t>National Ozanam Orientation 2020</a:t>
            </a:r>
          </a:p>
        </p:txBody>
      </p:sp>
    </p:spTree>
    <p:extLst>
      <p:ext uri="{BB962C8B-B14F-4D97-AF65-F5344CB8AC3E}">
        <p14:creationId xmlns:p14="http://schemas.microsoft.com/office/powerpoint/2010/main" val="276449606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noProof="0" dirty="0"/>
              <a:t>Haga clic para añadir notas.</a:t>
            </a:r>
          </a:p>
        </p:txBody>
      </p:sp>
      <p:sp>
        <p:nvSpPr>
          <p:cNvPr id="5" name="Footer Placeholder 4"/>
          <p:cNvSpPr>
            <a:spLocks noGrp="1"/>
          </p:cNvSpPr>
          <p:nvPr>
            <p:ph type="ftr" sz="quarter" idx="10"/>
          </p:nvPr>
        </p:nvSpPr>
        <p:spPr/>
        <p:txBody>
          <a:bodyPr/>
          <a:lstStyle/>
          <a:p>
            <a:r>
              <a:rPr lang="en-US"/>
              <a:t>National Ozanam Orientation 2020</a:t>
            </a:r>
          </a:p>
        </p:txBody>
      </p:sp>
    </p:spTree>
    <p:extLst>
      <p:ext uri="{BB962C8B-B14F-4D97-AF65-F5344CB8AC3E}">
        <p14:creationId xmlns:p14="http://schemas.microsoft.com/office/powerpoint/2010/main" val="4507145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8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9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132"/>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011"/>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351"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697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332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544"/>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269"/>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909"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278"/>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09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509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14"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309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562" y="323025"/>
            <a:ext cx="10060975" cy="779464"/>
          </a:xfrm>
        </p:spPr>
        <p:txBody>
          <a:bodyPr/>
          <a:lstStyle/>
          <a:p>
            <a:r>
              <a:rPr lang="en-US"/>
              <a:t>Click to edit Master title style</a:t>
            </a:r>
          </a:p>
        </p:txBody>
      </p:sp>
    </p:spTree>
    <p:extLst>
      <p:ext uri="{BB962C8B-B14F-4D97-AF65-F5344CB8AC3E}">
        <p14:creationId xmlns:p14="http://schemas.microsoft.com/office/powerpoint/2010/main" val="119190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01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228"/>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107"/>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415"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5788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527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640"/>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365"/>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973"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374"/>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963774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028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78"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648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626" y="323025"/>
            <a:ext cx="10060975" cy="779464"/>
          </a:xfrm>
        </p:spPr>
        <p:txBody>
          <a:bodyPr/>
          <a:lstStyle/>
          <a:p>
            <a:r>
              <a:rPr lang="en-US"/>
              <a:t>Click to edit Master title style</a:t>
            </a:r>
          </a:p>
        </p:txBody>
      </p:sp>
    </p:spTree>
    <p:extLst>
      <p:ext uri="{BB962C8B-B14F-4D97-AF65-F5344CB8AC3E}">
        <p14:creationId xmlns:p14="http://schemas.microsoft.com/office/powerpoint/2010/main" val="126993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568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17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05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37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5295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69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58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31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937"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32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96232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66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4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8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590" y="323025"/>
            <a:ext cx="10060975" cy="779464"/>
          </a:xfrm>
        </p:spPr>
        <p:txBody>
          <a:bodyPr/>
          <a:lstStyle/>
          <a:p>
            <a:r>
              <a:rPr lang="en-US"/>
              <a:t>Click to edit Master title style</a:t>
            </a:r>
          </a:p>
        </p:txBody>
      </p:sp>
    </p:spTree>
    <p:extLst>
      <p:ext uri="{BB962C8B-B14F-4D97-AF65-F5344CB8AC3E}">
        <p14:creationId xmlns:p14="http://schemas.microsoft.com/office/powerpoint/2010/main" val="4282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54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11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99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341"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71320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018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52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25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89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26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821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398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04"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846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551" y="323025"/>
            <a:ext cx="10060975" cy="779464"/>
          </a:xfrm>
        </p:spPr>
        <p:txBody>
          <a:bodyPr/>
          <a:lstStyle/>
          <a:p>
            <a:r>
              <a:rPr lang="en-US"/>
              <a:t>Click to edit Master title style</a:t>
            </a:r>
          </a:p>
        </p:txBody>
      </p:sp>
    </p:spTree>
    <p:extLst>
      <p:ext uri="{BB962C8B-B14F-4D97-AF65-F5344CB8AC3E}">
        <p14:creationId xmlns:p14="http://schemas.microsoft.com/office/powerpoint/2010/main" val="115813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41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4238"/>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3117"/>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708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8906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509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650"/>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1375"/>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646"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3384"/>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7495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191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45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5365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299" y="323025"/>
            <a:ext cx="10060975" cy="779464"/>
          </a:xfrm>
        </p:spPr>
        <p:txBody>
          <a:bodyPr/>
          <a:lstStyle/>
          <a:p>
            <a:r>
              <a:rPr lang="en-US"/>
              <a:t>Click to edit Master title style</a:t>
            </a:r>
          </a:p>
        </p:txBody>
      </p:sp>
    </p:spTree>
    <p:extLst>
      <p:ext uri="{BB962C8B-B14F-4D97-AF65-F5344CB8AC3E}">
        <p14:creationId xmlns:p14="http://schemas.microsoft.com/office/powerpoint/2010/main" val="23116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632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4238"/>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3117"/>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708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6800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514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650"/>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1375"/>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646"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3384"/>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67960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7138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45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867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299" y="323025"/>
            <a:ext cx="10060975" cy="779464"/>
          </a:xfrm>
        </p:spPr>
        <p:txBody>
          <a:bodyPr/>
          <a:lstStyle/>
          <a:p>
            <a:r>
              <a:rPr lang="en-US"/>
              <a:t>Click to edit Master title style</a:t>
            </a:r>
          </a:p>
        </p:txBody>
      </p:sp>
    </p:spTree>
    <p:extLst>
      <p:ext uri="{BB962C8B-B14F-4D97-AF65-F5344CB8AC3E}">
        <p14:creationId xmlns:p14="http://schemas.microsoft.com/office/powerpoint/2010/main" val="249550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91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83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70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817"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5056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595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24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96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374"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97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4251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441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180"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13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027" y="323025"/>
            <a:ext cx="10060975" cy="779464"/>
          </a:xfrm>
        </p:spPr>
        <p:txBody>
          <a:bodyPr/>
          <a:lstStyle/>
          <a:p>
            <a:r>
              <a:rPr lang="en-US"/>
              <a:t>Click to edit Master title style</a:t>
            </a:r>
          </a:p>
        </p:txBody>
      </p:sp>
    </p:spTree>
    <p:extLst>
      <p:ext uri="{BB962C8B-B14F-4D97-AF65-F5344CB8AC3E}">
        <p14:creationId xmlns:p14="http://schemas.microsoft.com/office/powerpoint/2010/main" val="380910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15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77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64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777"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63682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2896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18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90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334"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91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563944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553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140"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14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987" y="323025"/>
            <a:ext cx="10060975" cy="779464"/>
          </a:xfrm>
        </p:spPr>
        <p:txBody>
          <a:bodyPr/>
          <a:lstStyle/>
          <a:p>
            <a:r>
              <a:rPr lang="en-US"/>
              <a:t>Click to edit Master title style</a:t>
            </a:r>
          </a:p>
        </p:txBody>
      </p:sp>
    </p:spTree>
    <p:extLst>
      <p:ext uri="{BB962C8B-B14F-4D97-AF65-F5344CB8AC3E}">
        <p14:creationId xmlns:p14="http://schemas.microsoft.com/office/powerpoint/2010/main" val="63608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1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70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58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734"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2789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470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11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84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292"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85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1840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7172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097"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438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945" y="323025"/>
            <a:ext cx="10060975" cy="779464"/>
          </a:xfrm>
        </p:spPr>
        <p:txBody>
          <a:bodyPr/>
          <a:lstStyle/>
          <a:p>
            <a:r>
              <a:rPr lang="en-US"/>
              <a:t>Click to edit Master title style</a:t>
            </a:r>
          </a:p>
        </p:txBody>
      </p:sp>
    </p:spTree>
    <p:extLst>
      <p:ext uri="{BB962C8B-B14F-4D97-AF65-F5344CB8AC3E}">
        <p14:creationId xmlns:p14="http://schemas.microsoft.com/office/powerpoint/2010/main" val="187802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62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638"/>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517"/>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68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4822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513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050"/>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775"/>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246"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784"/>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090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221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05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3734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899" y="323025"/>
            <a:ext cx="10060975" cy="779464"/>
          </a:xfrm>
        </p:spPr>
        <p:txBody>
          <a:bodyPr/>
          <a:lstStyle/>
          <a:p>
            <a:r>
              <a:rPr lang="en-US"/>
              <a:t>Click to edit Master title style</a:t>
            </a:r>
          </a:p>
        </p:txBody>
      </p:sp>
    </p:spTree>
    <p:extLst>
      <p:ext uri="{BB962C8B-B14F-4D97-AF65-F5344CB8AC3E}">
        <p14:creationId xmlns:p14="http://schemas.microsoft.com/office/powerpoint/2010/main" val="288954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842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56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44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641"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85991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152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97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70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19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71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5308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3709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004"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068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851" y="323025"/>
            <a:ext cx="10060975" cy="779464"/>
          </a:xfrm>
        </p:spPr>
        <p:txBody>
          <a:bodyPr/>
          <a:lstStyle/>
          <a:p>
            <a:r>
              <a:rPr lang="en-US"/>
              <a:t>Click to edit Master title style</a:t>
            </a:r>
          </a:p>
        </p:txBody>
      </p:sp>
    </p:spTree>
    <p:extLst>
      <p:ext uri="{BB962C8B-B14F-4D97-AF65-F5344CB8AC3E}">
        <p14:creationId xmlns:p14="http://schemas.microsoft.com/office/powerpoint/2010/main" val="405102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46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49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36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590"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9729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2353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90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62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14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63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352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1485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953"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192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801" y="323025"/>
            <a:ext cx="10060975" cy="779464"/>
          </a:xfrm>
        </p:spPr>
        <p:txBody>
          <a:bodyPr/>
          <a:lstStyle/>
          <a:p>
            <a:r>
              <a:rPr lang="en-US"/>
              <a:t>Click to edit Master title style</a:t>
            </a:r>
          </a:p>
        </p:txBody>
      </p:sp>
    </p:spTree>
    <p:extLst>
      <p:ext uri="{BB962C8B-B14F-4D97-AF65-F5344CB8AC3E}">
        <p14:creationId xmlns:p14="http://schemas.microsoft.com/office/powerpoint/2010/main" val="124413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08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41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28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537"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5981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394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82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54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094"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55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24648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377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900"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574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747" y="323025"/>
            <a:ext cx="10060975" cy="779464"/>
          </a:xfrm>
        </p:spPr>
        <p:txBody>
          <a:bodyPr/>
          <a:lstStyle/>
          <a:p>
            <a:r>
              <a:rPr lang="en-US"/>
              <a:t>Click to edit Master title style</a:t>
            </a:r>
          </a:p>
        </p:txBody>
      </p:sp>
    </p:spTree>
    <p:extLst>
      <p:ext uri="{BB962C8B-B14F-4D97-AF65-F5344CB8AC3E}">
        <p14:creationId xmlns:p14="http://schemas.microsoft.com/office/powerpoint/2010/main" val="3630735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78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32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20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481"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51401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344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73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46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603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47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50251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1404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844"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0777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691" y="323025"/>
            <a:ext cx="10060975" cy="779464"/>
          </a:xfrm>
        </p:spPr>
        <p:txBody>
          <a:bodyPr/>
          <a:lstStyle/>
          <a:p>
            <a:r>
              <a:rPr lang="en-US"/>
              <a:t>Click to edit Master title style</a:t>
            </a:r>
          </a:p>
        </p:txBody>
      </p:sp>
    </p:spTree>
    <p:extLst>
      <p:ext uri="{BB962C8B-B14F-4D97-AF65-F5344CB8AC3E}">
        <p14:creationId xmlns:p14="http://schemas.microsoft.com/office/powerpoint/2010/main" val="98993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11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238"/>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117"/>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422"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54764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283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650"/>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375"/>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980"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384"/>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74984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463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85"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818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633" y="323025"/>
            <a:ext cx="10060975" cy="779464"/>
          </a:xfrm>
        </p:spPr>
        <p:txBody>
          <a:bodyPr/>
          <a:lstStyle/>
          <a:p>
            <a:r>
              <a:rPr lang="en-US"/>
              <a:t>Click to edit Master title style</a:t>
            </a:r>
          </a:p>
        </p:txBody>
      </p:sp>
    </p:spTree>
    <p:extLst>
      <p:ext uri="{BB962C8B-B14F-4D97-AF65-F5344CB8AC3E}">
        <p14:creationId xmlns:p14="http://schemas.microsoft.com/office/powerpoint/2010/main" val="228206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20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08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96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31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94659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150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49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22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877"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23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5998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9014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68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161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530" y="323025"/>
            <a:ext cx="10060975" cy="779464"/>
          </a:xfrm>
        </p:spPr>
        <p:txBody>
          <a:bodyPr/>
          <a:lstStyle/>
          <a:p>
            <a:r>
              <a:rPr lang="en-US"/>
              <a:t>Click to edit Master title style</a:t>
            </a:r>
          </a:p>
        </p:txBody>
      </p:sp>
    </p:spTree>
    <p:extLst>
      <p:ext uri="{BB962C8B-B14F-4D97-AF65-F5344CB8AC3E}">
        <p14:creationId xmlns:p14="http://schemas.microsoft.com/office/powerpoint/2010/main" val="157385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441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98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86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254"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81449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77697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39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12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812"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13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4453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471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617"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346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465" y="323025"/>
            <a:ext cx="10060975" cy="779464"/>
          </a:xfrm>
        </p:spPr>
        <p:txBody>
          <a:bodyPr/>
          <a:lstStyle/>
          <a:p>
            <a:r>
              <a:rPr lang="en-US"/>
              <a:t>Click to edit Master title style</a:t>
            </a:r>
          </a:p>
        </p:txBody>
      </p:sp>
    </p:spTree>
    <p:extLst>
      <p:ext uri="{BB962C8B-B14F-4D97-AF65-F5344CB8AC3E}">
        <p14:creationId xmlns:p14="http://schemas.microsoft.com/office/powerpoint/2010/main" val="331385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261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88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76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186"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0781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226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29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02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744"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03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1032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589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549"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6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397" y="323025"/>
            <a:ext cx="10060975" cy="779464"/>
          </a:xfrm>
        </p:spPr>
        <p:txBody>
          <a:bodyPr/>
          <a:lstStyle/>
          <a:p>
            <a:r>
              <a:rPr lang="en-US"/>
              <a:t>Click to edit Master title style</a:t>
            </a:r>
          </a:p>
        </p:txBody>
      </p:sp>
    </p:spTree>
    <p:extLst>
      <p:ext uri="{BB962C8B-B14F-4D97-AF65-F5344CB8AC3E}">
        <p14:creationId xmlns:p14="http://schemas.microsoft.com/office/powerpoint/2010/main" val="88817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834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778"/>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657"/>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115"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91389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426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190"/>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89915"/>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673"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1924"/>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7599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303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478"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0751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326" y="323025"/>
            <a:ext cx="10060975" cy="779464"/>
          </a:xfrm>
        </p:spPr>
        <p:txBody>
          <a:bodyPr/>
          <a:lstStyle/>
          <a:p>
            <a:r>
              <a:rPr lang="en-US"/>
              <a:t>Click to edit Master title style</a:t>
            </a:r>
          </a:p>
        </p:txBody>
      </p:sp>
    </p:spTree>
    <p:extLst>
      <p:ext uri="{BB962C8B-B14F-4D97-AF65-F5344CB8AC3E}">
        <p14:creationId xmlns:p14="http://schemas.microsoft.com/office/powerpoint/2010/main" val="108894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477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77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65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114"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8350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004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18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8991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672"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192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8681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5893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477"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50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325" y="323025"/>
            <a:ext cx="10060975" cy="779464"/>
          </a:xfrm>
        </p:spPr>
        <p:txBody>
          <a:bodyPr/>
          <a:lstStyle/>
          <a:p>
            <a:r>
              <a:rPr lang="en-US"/>
              <a:t>Click to edit Master title style</a:t>
            </a:r>
          </a:p>
        </p:txBody>
      </p:sp>
    </p:spTree>
    <p:extLst>
      <p:ext uri="{BB962C8B-B14F-4D97-AF65-F5344CB8AC3E}">
        <p14:creationId xmlns:p14="http://schemas.microsoft.com/office/powerpoint/2010/main" val="358165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71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22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09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410"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44895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227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63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35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96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36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59333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17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73"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528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621" y="323025"/>
            <a:ext cx="10060975" cy="779464"/>
          </a:xfrm>
        </p:spPr>
        <p:txBody>
          <a:bodyPr/>
          <a:lstStyle/>
          <a:p>
            <a:r>
              <a:rPr lang="en-US"/>
              <a:t>Click to edit Master title style</a:t>
            </a:r>
          </a:p>
        </p:txBody>
      </p:sp>
    </p:spTree>
    <p:extLst>
      <p:ext uri="{BB962C8B-B14F-4D97-AF65-F5344CB8AC3E}">
        <p14:creationId xmlns:p14="http://schemas.microsoft.com/office/powerpoint/2010/main" val="3686922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820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14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202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35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7788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070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55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28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917"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29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2725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418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72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565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570" y="323025"/>
            <a:ext cx="10060975" cy="779464"/>
          </a:xfrm>
        </p:spPr>
        <p:txBody>
          <a:bodyPr/>
          <a:lstStyle/>
          <a:p>
            <a:r>
              <a:rPr lang="en-US"/>
              <a:t>Click to edit Master title style</a:t>
            </a:r>
          </a:p>
        </p:txBody>
      </p:sp>
    </p:spTree>
    <p:extLst>
      <p:ext uri="{BB962C8B-B14F-4D97-AF65-F5344CB8AC3E}">
        <p14:creationId xmlns:p14="http://schemas.microsoft.com/office/powerpoint/2010/main" val="226686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73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306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94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306"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37162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18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47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20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864"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21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7829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120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669"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229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517" y="323025"/>
            <a:ext cx="10060975" cy="779464"/>
          </a:xfrm>
        </p:spPr>
        <p:txBody>
          <a:bodyPr/>
          <a:lstStyle/>
          <a:p>
            <a:r>
              <a:rPr lang="en-US"/>
              <a:t>Click to edit Master title style</a:t>
            </a:r>
          </a:p>
        </p:txBody>
      </p:sp>
    </p:spTree>
    <p:extLst>
      <p:ext uri="{BB962C8B-B14F-4D97-AF65-F5344CB8AC3E}">
        <p14:creationId xmlns:p14="http://schemas.microsoft.com/office/powerpoint/2010/main" val="291648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28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98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85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250"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0311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937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39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11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80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12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9252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47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613"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338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461" y="323025"/>
            <a:ext cx="10060975" cy="779464"/>
          </a:xfrm>
        </p:spPr>
        <p:txBody>
          <a:bodyPr/>
          <a:lstStyle/>
          <a:p>
            <a:r>
              <a:rPr lang="en-US"/>
              <a:t>Click to edit Master title style</a:t>
            </a:r>
          </a:p>
        </p:txBody>
      </p:sp>
    </p:spTree>
    <p:extLst>
      <p:ext uri="{BB962C8B-B14F-4D97-AF65-F5344CB8AC3E}">
        <p14:creationId xmlns:p14="http://schemas.microsoft.com/office/powerpoint/2010/main" val="101953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73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892"/>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771"/>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191"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1724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0350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304"/>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90029"/>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749"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2038"/>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02999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5692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554"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146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402" y="323025"/>
            <a:ext cx="10060975" cy="779464"/>
          </a:xfrm>
        </p:spPr>
        <p:txBody>
          <a:bodyPr/>
          <a:lstStyle/>
          <a:p>
            <a:r>
              <a:rPr lang="en-US"/>
              <a:t>Click to edit Master title style</a:t>
            </a:r>
          </a:p>
        </p:txBody>
      </p:sp>
    </p:spTree>
    <p:extLst>
      <p:ext uri="{BB962C8B-B14F-4D97-AF65-F5344CB8AC3E}">
        <p14:creationId xmlns:p14="http://schemas.microsoft.com/office/powerpoint/2010/main" val="74446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874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80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67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130"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59670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7183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21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8993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68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194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71360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528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493"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67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341" y="323025"/>
            <a:ext cx="10060975" cy="779464"/>
          </a:xfrm>
        </p:spPr>
        <p:txBody>
          <a:bodyPr/>
          <a:lstStyle/>
          <a:p>
            <a:r>
              <a:rPr lang="en-US"/>
              <a:t>Click to edit Master title style</a:t>
            </a:r>
          </a:p>
        </p:txBody>
      </p:sp>
    </p:spTree>
    <p:extLst>
      <p:ext uri="{BB962C8B-B14F-4D97-AF65-F5344CB8AC3E}">
        <p14:creationId xmlns:p14="http://schemas.microsoft.com/office/powerpoint/2010/main" val="1700133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7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70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58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6066"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3449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10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11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8984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624"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185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97896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8996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429"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916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277" y="323025"/>
            <a:ext cx="10060975" cy="779464"/>
          </a:xfrm>
        </p:spPr>
        <p:txBody>
          <a:bodyPr/>
          <a:lstStyle/>
          <a:p>
            <a:r>
              <a:rPr lang="en-US"/>
              <a:t>Click to edit Master title style</a:t>
            </a:r>
          </a:p>
        </p:txBody>
      </p:sp>
    </p:spTree>
    <p:extLst>
      <p:ext uri="{BB962C8B-B14F-4D97-AF65-F5344CB8AC3E}">
        <p14:creationId xmlns:p14="http://schemas.microsoft.com/office/powerpoint/2010/main" val="58795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7243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604"/>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483"/>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5999"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4189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132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0016"/>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89741"/>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557"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1750"/>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3214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573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362"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696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210" y="323025"/>
            <a:ext cx="10060975" cy="779464"/>
          </a:xfrm>
        </p:spPr>
        <p:txBody>
          <a:bodyPr/>
          <a:lstStyle/>
          <a:p>
            <a:r>
              <a:rPr lang="en-US"/>
              <a:t>Click to edit Master title style</a:t>
            </a:r>
          </a:p>
        </p:txBody>
      </p:sp>
    </p:spTree>
    <p:extLst>
      <p:ext uri="{BB962C8B-B14F-4D97-AF65-F5344CB8AC3E}">
        <p14:creationId xmlns:p14="http://schemas.microsoft.com/office/powerpoint/2010/main" val="213018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33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3"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500"/>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9" y="321379"/>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5930" y="402679"/>
            <a:ext cx="2765503"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02456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5"/>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0470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912"/>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1" y="4589637"/>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488"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5" y="81646"/>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3153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7"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717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293"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901"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901"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1"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1"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986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141" y="323025"/>
            <a:ext cx="10060975" cy="779464"/>
          </a:xfrm>
        </p:spPr>
        <p:txBody>
          <a:bodyPr/>
          <a:lstStyle/>
          <a:p>
            <a:r>
              <a:rPr lang="en-US"/>
              <a:t>Click to edit Master title style</a:t>
            </a:r>
          </a:p>
        </p:txBody>
      </p:sp>
    </p:spTree>
    <p:extLst>
      <p:ext uri="{BB962C8B-B14F-4D97-AF65-F5344CB8AC3E}">
        <p14:creationId xmlns:p14="http://schemas.microsoft.com/office/powerpoint/2010/main" val="304814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414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2.png"/><Relationship Id="rId4" Type="http://schemas.openxmlformats.org/officeDocument/2006/relationships/slideLayout" Target="../slideLayouts/slideLayout11.xml"/><Relationship Id="rId9" Type="http://schemas.openxmlformats.org/officeDocument/2006/relationships/image" Target="../media/image1.tiff"/></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2.png"/><Relationship Id="rId4" Type="http://schemas.openxmlformats.org/officeDocument/2006/relationships/slideLayout" Target="../slideLayouts/slideLayout18.xml"/><Relationship Id="rId9" Type="http://schemas.openxmlformats.org/officeDocument/2006/relationships/image" Target="../media/image1.tif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2.png"/><Relationship Id="rId4" Type="http://schemas.openxmlformats.org/officeDocument/2006/relationships/slideLayout" Target="../slideLayouts/slideLayout25.xml"/><Relationship Id="rId9" Type="http://schemas.openxmlformats.org/officeDocument/2006/relationships/image" Target="../media/image1.tiff"/></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tiff"/></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2.png"/><Relationship Id="rId4" Type="http://schemas.openxmlformats.org/officeDocument/2006/relationships/slideLayout" Target="../slideLayouts/slideLayout39.xml"/><Relationship Id="rId9" Type="http://schemas.openxmlformats.org/officeDocument/2006/relationships/image" Target="../media/image1.tiff"/></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2.png"/><Relationship Id="rId4" Type="http://schemas.openxmlformats.org/officeDocument/2006/relationships/slideLayout" Target="../slideLayouts/slideLayout46.xml"/><Relationship Id="rId9" Type="http://schemas.openxmlformats.org/officeDocument/2006/relationships/image" Target="../media/image1.tiff"/></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10" Type="http://schemas.openxmlformats.org/officeDocument/2006/relationships/image" Target="../media/image2.png"/><Relationship Id="rId4" Type="http://schemas.openxmlformats.org/officeDocument/2006/relationships/slideLayout" Target="../slideLayouts/slideLayout53.xml"/><Relationship Id="rId9" Type="http://schemas.openxmlformats.org/officeDocument/2006/relationships/image" Target="../media/image1.tiff"/></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10" Type="http://schemas.openxmlformats.org/officeDocument/2006/relationships/image" Target="../media/image2.png"/><Relationship Id="rId4" Type="http://schemas.openxmlformats.org/officeDocument/2006/relationships/slideLayout" Target="../slideLayouts/slideLayout60.xml"/><Relationship Id="rId9" Type="http://schemas.openxmlformats.org/officeDocument/2006/relationships/image" Target="../media/image1.tiff"/></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image" Target="../media/image2.png"/><Relationship Id="rId4" Type="http://schemas.openxmlformats.org/officeDocument/2006/relationships/slideLayout" Target="../slideLayouts/slideLayout67.xml"/><Relationship Id="rId9" Type="http://schemas.openxmlformats.org/officeDocument/2006/relationships/image" Target="../media/image1.tiff"/></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10" Type="http://schemas.openxmlformats.org/officeDocument/2006/relationships/image" Target="../media/image2.png"/><Relationship Id="rId4" Type="http://schemas.openxmlformats.org/officeDocument/2006/relationships/slideLayout" Target="../slideLayouts/slideLayout74.xml"/><Relationship Id="rId9" Type="http://schemas.openxmlformats.org/officeDocument/2006/relationships/image" Target="../media/image1.tiff"/></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10" Type="http://schemas.openxmlformats.org/officeDocument/2006/relationships/image" Target="../media/image2.png"/><Relationship Id="rId4" Type="http://schemas.openxmlformats.org/officeDocument/2006/relationships/slideLayout" Target="../slideLayouts/slideLayout81.xml"/><Relationship Id="rId9" Type="http://schemas.openxmlformats.org/officeDocument/2006/relationships/image" Target="../media/image1.tiff"/></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image" Target="../media/image2.png"/><Relationship Id="rId4" Type="http://schemas.openxmlformats.org/officeDocument/2006/relationships/slideLayout" Target="../slideLayouts/slideLayout88.xml"/><Relationship Id="rId9" Type="http://schemas.openxmlformats.org/officeDocument/2006/relationships/image" Target="../media/image1.tiff"/></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5" Type="http://schemas.openxmlformats.org/officeDocument/2006/relationships/slideLayout" Target="../slideLayouts/slideLayout96.xml"/><Relationship Id="rId10" Type="http://schemas.openxmlformats.org/officeDocument/2006/relationships/image" Target="../media/image2.png"/><Relationship Id="rId4" Type="http://schemas.openxmlformats.org/officeDocument/2006/relationships/slideLayout" Target="../slideLayouts/slideLayout95.xml"/><Relationship Id="rId9" Type="http://schemas.openxmlformats.org/officeDocument/2006/relationships/image" Target="../media/image1.tiff"/></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5" Type="http://schemas.openxmlformats.org/officeDocument/2006/relationships/slideLayout" Target="../slideLayouts/slideLayout103.xml"/><Relationship Id="rId10" Type="http://schemas.openxmlformats.org/officeDocument/2006/relationships/image" Target="../media/image2.png"/><Relationship Id="rId4" Type="http://schemas.openxmlformats.org/officeDocument/2006/relationships/slideLayout" Target="../slideLayouts/slideLayout102.xml"/><Relationship Id="rId9" Type="http://schemas.openxmlformats.org/officeDocument/2006/relationships/image" Target="../media/image1.tiff"/></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5" Type="http://schemas.openxmlformats.org/officeDocument/2006/relationships/slideLayout" Target="../slideLayouts/slideLayout110.xml"/><Relationship Id="rId10" Type="http://schemas.openxmlformats.org/officeDocument/2006/relationships/image" Target="../media/image2.png"/><Relationship Id="rId4" Type="http://schemas.openxmlformats.org/officeDocument/2006/relationships/slideLayout" Target="../slideLayouts/slideLayout109.xml"/><Relationship Id="rId9" Type="http://schemas.openxmlformats.org/officeDocument/2006/relationships/image" Target="../media/image1.tiff"/></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5" Type="http://schemas.openxmlformats.org/officeDocument/2006/relationships/slideLayout" Target="../slideLayouts/slideLayout117.xml"/><Relationship Id="rId10" Type="http://schemas.openxmlformats.org/officeDocument/2006/relationships/image" Target="../media/image2.png"/><Relationship Id="rId4" Type="http://schemas.openxmlformats.org/officeDocument/2006/relationships/slideLayout" Target="../slideLayouts/slideLayout116.xml"/><Relationship Id="rId9" Type="http://schemas.openxmlformats.org/officeDocument/2006/relationships/image" Target="../media/image1.tiff"/></Relationships>
</file>

<file path=ppt/slideMasters/_rels/slideMaster18.xml.rels><?xml version="1.0" encoding="UTF-8" standalone="yes"?>
<Relationships xmlns="http://schemas.openxmlformats.org/package/2006/relationships"><Relationship Id="rId8" Type="http://schemas.openxmlformats.org/officeDocument/2006/relationships/theme" Target="../theme/theme18.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5" Type="http://schemas.openxmlformats.org/officeDocument/2006/relationships/slideLayout" Target="../slideLayouts/slideLayout124.xml"/><Relationship Id="rId10" Type="http://schemas.openxmlformats.org/officeDocument/2006/relationships/image" Target="../media/image2.png"/><Relationship Id="rId4" Type="http://schemas.openxmlformats.org/officeDocument/2006/relationships/slideLayout" Target="../slideLayouts/slideLayout123.xml"/><Relationship Id="rId9" Type="http://schemas.openxmlformats.org/officeDocument/2006/relationships/image" Target="../media/image1.tiff"/></Relationships>
</file>

<file path=ppt/slideMasters/_rels/slideMaster19.xml.rels><?xml version="1.0" encoding="UTF-8" standalone="yes"?>
<Relationships xmlns="http://schemas.openxmlformats.org/package/2006/relationships"><Relationship Id="rId8" Type="http://schemas.openxmlformats.org/officeDocument/2006/relationships/theme" Target="../theme/theme19.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5" Type="http://schemas.openxmlformats.org/officeDocument/2006/relationships/slideLayout" Target="../slideLayouts/slideLayout131.xml"/><Relationship Id="rId10" Type="http://schemas.openxmlformats.org/officeDocument/2006/relationships/image" Target="../media/image2.png"/><Relationship Id="rId4" Type="http://schemas.openxmlformats.org/officeDocument/2006/relationships/slideLayout" Target="../slideLayouts/slideLayout130.xml"/><Relationship Id="rId9" Type="http://schemas.openxmlformats.org/officeDocument/2006/relationships/image" Target="../media/image1.tiff"/></Relationships>
</file>

<file path=ppt/slideMasters/_rels/slideMaster20.xml.rels><?xml version="1.0" encoding="UTF-8" standalone="yes"?>
<Relationships xmlns="http://schemas.openxmlformats.org/package/2006/relationships"><Relationship Id="rId8" Type="http://schemas.openxmlformats.org/officeDocument/2006/relationships/theme" Target="../theme/theme20.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5" Type="http://schemas.openxmlformats.org/officeDocument/2006/relationships/slideLayout" Target="../slideLayouts/slideLayout138.xml"/><Relationship Id="rId10" Type="http://schemas.openxmlformats.org/officeDocument/2006/relationships/image" Target="../media/image2.png"/><Relationship Id="rId4" Type="http://schemas.openxmlformats.org/officeDocument/2006/relationships/slideLayout" Target="../slideLayouts/slideLayout137.xml"/><Relationship Id="rId9" Type="http://schemas.openxmlformats.org/officeDocument/2006/relationships/image" Target="../media/image1.tiff"/></Relationships>
</file>

<file path=ppt/slideMasters/_rels/slideMaster21.xml.rels><?xml version="1.0" encoding="UTF-8" standalone="yes"?>
<Relationships xmlns="http://schemas.openxmlformats.org/package/2006/relationships"><Relationship Id="rId8" Type="http://schemas.openxmlformats.org/officeDocument/2006/relationships/theme" Target="../theme/theme21.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5" Type="http://schemas.openxmlformats.org/officeDocument/2006/relationships/slideLayout" Target="../slideLayouts/slideLayout145.xml"/><Relationship Id="rId10" Type="http://schemas.openxmlformats.org/officeDocument/2006/relationships/image" Target="../media/image2.png"/><Relationship Id="rId4" Type="http://schemas.openxmlformats.org/officeDocument/2006/relationships/slideLayout" Target="../slideLayouts/slideLayout144.xml"/><Relationship Id="rId9" Type="http://schemas.openxmlformats.org/officeDocument/2006/relationships/image" Target="../media/image1.tiff"/></Relationships>
</file>

<file path=ppt/slideMasters/_rels/slideMaster22.xml.rels><?xml version="1.0" encoding="UTF-8" standalone="yes"?>
<Relationships xmlns="http://schemas.openxmlformats.org/package/2006/relationships"><Relationship Id="rId8" Type="http://schemas.openxmlformats.org/officeDocument/2006/relationships/theme" Target="../theme/theme22.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5" Type="http://schemas.openxmlformats.org/officeDocument/2006/relationships/slideLayout" Target="../slideLayouts/slideLayout152.xml"/><Relationship Id="rId10" Type="http://schemas.openxmlformats.org/officeDocument/2006/relationships/image" Target="../media/image2.png"/><Relationship Id="rId4" Type="http://schemas.openxmlformats.org/officeDocument/2006/relationships/slideLayout" Target="../slideLayouts/slideLayout151.xml"/><Relationship Id="rId9" Type="http://schemas.openxmlformats.org/officeDocument/2006/relationships/image" Target="../media/image1.tiff"/></Relationships>
</file>

<file path=ppt/slideMasters/_rels/slideMaster23.xml.rels><?xml version="1.0" encoding="UTF-8" standalone="yes"?>
<Relationships xmlns="http://schemas.openxmlformats.org/package/2006/relationships"><Relationship Id="rId8" Type="http://schemas.openxmlformats.org/officeDocument/2006/relationships/theme" Target="../theme/theme23.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5" Type="http://schemas.openxmlformats.org/officeDocument/2006/relationships/slideLayout" Target="../slideLayouts/slideLayout159.xml"/><Relationship Id="rId10" Type="http://schemas.openxmlformats.org/officeDocument/2006/relationships/image" Target="../media/image2.png"/><Relationship Id="rId4" Type="http://schemas.openxmlformats.org/officeDocument/2006/relationships/slideLayout" Target="../slideLayouts/slideLayout158.xml"/><Relationship Id="rId9" Type="http://schemas.openxmlformats.org/officeDocument/2006/relationships/image" Target="../media/image1.tiff"/></Relationships>
</file>

<file path=ppt/slideMasters/_rels/slideMaster24.xml.rels><?xml version="1.0" encoding="UTF-8" standalone="yes"?>
<Relationships xmlns="http://schemas.openxmlformats.org/package/2006/relationships"><Relationship Id="rId8" Type="http://schemas.openxmlformats.org/officeDocument/2006/relationships/theme" Target="../theme/theme24.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5" Type="http://schemas.openxmlformats.org/officeDocument/2006/relationships/slideLayout" Target="../slideLayouts/slideLayout166.xml"/><Relationship Id="rId10" Type="http://schemas.openxmlformats.org/officeDocument/2006/relationships/image" Target="../media/image2.png"/><Relationship Id="rId4" Type="http://schemas.openxmlformats.org/officeDocument/2006/relationships/slideLayout" Target="../slideLayouts/slideLayout165.xml"/><Relationship Id="rId9" Type="http://schemas.openxmlformats.org/officeDocument/2006/relationships/image" Target="../media/image1.tiff"/></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5" Type="http://schemas.openxmlformats.org/officeDocument/2006/relationships/slideLayout" Target="../slideLayouts/slideLayout173.xml"/><Relationship Id="rId10" Type="http://schemas.openxmlformats.org/officeDocument/2006/relationships/image" Target="../media/image2.png"/><Relationship Id="rId4" Type="http://schemas.openxmlformats.org/officeDocument/2006/relationships/slideLayout" Target="../slideLayouts/slideLayout172.xml"/><Relationship Id="rId9" Type="http://schemas.openxmlformats.org/officeDocument/2006/relationships/image" Target="../media/image1.tiff"/></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178.xml"/><Relationship Id="rId7" Type="http://schemas.openxmlformats.org/officeDocument/2006/relationships/slideLayout" Target="../slideLayouts/slideLayout182.xml"/><Relationship Id="rId2" Type="http://schemas.openxmlformats.org/officeDocument/2006/relationships/slideLayout" Target="../slideLayouts/slideLayout177.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5" Type="http://schemas.openxmlformats.org/officeDocument/2006/relationships/slideLayout" Target="../slideLayouts/slideLayout180.xml"/><Relationship Id="rId10" Type="http://schemas.openxmlformats.org/officeDocument/2006/relationships/image" Target="../media/image2.png"/><Relationship Id="rId4" Type="http://schemas.openxmlformats.org/officeDocument/2006/relationships/slideLayout" Target="../slideLayouts/slideLayout179.xml"/><Relationship Id="rId9" Type="http://schemas.openxmlformats.org/officeDocument/2006/relationships/image" Target="../media/image1.tiff"/></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5" Type="http://schemas.openxmlformats.org/officeDocument/2006/relationships/slideLayout" Target="../slideLayouts/slideLayout187.xml"/><Relationship Id="rId10" Type="http://schemas.openxmlformats.org/officeDocument/2006/relationships/image" Target="../media/image2.png"/><Relationship Id="rId4" Type="http://schemas.openxmlformats.org/officeDocument/2006/relationships/slideLayout" Target="../slideLayouts/slideLayout186.xml"/><Relationship Id="rId9" Type="http://schemas.openxmlformats.org/officeDocument/2006/relationships/image" Target="../media/image1.tiff"/></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5" Type="http://schemas.openxmlformats.org/officeDocument/2006/relationships/slideLayout" Target="../slideLayouts/slideLayout194.xml"/><Relationship Id="rId10" Type="http://schemas.openxmlformats.org/officeDocument/2006/relationships/image" Target="../media/image2.png"/><Relationship Id="rId4" Type="http://schemas.openxmlformats.org/officeDocument/2006/relationships/slideLayout" Target="../slideLayouts/slideLayout193.xml"/><Relationship Id="rId9" Type="http://schemas.openxmlformats.org/officeDocument/2006/relationships/image" Target="../media/image1.tiff"/></Relationships>
</file>

<file path=ppt/slideMasters/_rels/slideMaster29.xml.rels><?xml version="1.0" encoding="UTF-8" standalone="yes"?>
<Relationships xmlns="http://schemas.openxmlformats.org/package/2006/relationships"><Relationship Id="rId8" Type="http://schemas.openxmlformats.org/officeDocument/2006/relationships/theme" Target="../theme/theme29.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5" Type="http://schemas.openxmlformats.org/officeDocument/2006/relationships/slideLayout" Target="../slideLayouts/slideLayout201.xml"/><Relationship Id="rId10" Type="http://schemas.openxmlformats.org/officeDocument/2006/relationships/image" Target="../media/image2.png"/><Relationship Id="rId4" Type="http://schemas.openxmlformats.org/officeDocument/2006/relationships/slideLayout" Target="../slideLayouts/slideLayout200.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1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t>1/18/2023</a:t>
            </a:fld>
            <a:endParaRPr lang="en-US"/>
          </a:p>
        </p:txBody>
      </p:sp>
      <p:sp>
        <p:nvSpPr>
          <p:cNvPr id="5" name="Footer Placeholder 4"/>
          <p:cNvSpPr>
            <a:spLocks noGrp="1"/>
          </p:cNvSpPr>
          <p:nvPr>
            <p:ph type="ftr" sz="quarter" idx="3"/>
          </p:nvPr>
        </p:nvSpPr>
        <p:spPr>
          <a:xfrm>
            <a:off x="4038600" y="63571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71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t>‹#›</a:t>
            </a:fld>
            <a:endParaRPr lang="en-US"/>
          </a:p>
        </p:txBody>
      </p:sp>
      <p:pic>
        <p:nvPicPr>
          <p:cNvPr id="7" name="Picture 6"/>
          <p:cNvPicPr>
            <a:picLocks noChangeAspect="1"/>
          </p:cNvPicPr>
          <p:nvPr/>
        </p:nvPicPr>
        <p:blipFill rotWithShape="1">
          <a:blip r:embed="rId9"/>
          <a:srcRect l="2106" r="3807"/>
          <a:stretch/>
        </p:blipFill>
        <p:spPr>
          <a:xfrm>
            <a:off x="-1" y="5969938"/>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305105" y="6542037"/>
            <a:ext cx="3067563" cy="161583"/>
          </a:xfrm>
          <a:prstGeom prst="rect">
            <a:avLst/>
          </a:prstGeom>
          <a:solidFill>
            <a:srgbClr val="006BA8"/>
          </a:solidFill>
        </p:spPr>
        <p:txBody>
          <a:bodyPr wrap="square" lIns="0" tIns="0" rIns="0" bIns="0" rtlCol="0">
            <a:spAutoFit/>
          </a:bodyPr>
          <a:lstStyle/>
          <a:p>
            <a:r>
              <a:rPr lang="en-US" sz="1050" dirty="0">
                <a:ln>
                  <a:noFill/>
                </a:ln>
                <a:solidFill>
                  <a:schemeClr val="bg1"/>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310" y="95126"/>
            <a:ext cx="938351" cy="1235262"/>
          </a:xfrm>
          <a:prstGeom prst="rect">
            <a:avLst/>
          </a:prstGeom>
        </p:spPr>
      </p:pic>
    </p:spTree>
    <p:extLst>
      <p:ext uri="{BB962C8B-B14F-4D97-AF65-F5344CB8AC3E}">
        <p14:creationId xmlns:p14="http://schemas.microsoft.com/office/powerpoint/2010/main" val="211601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2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2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2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034"/>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133"/>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374" y="95126"/>
            <a:ext cx="938351" cy="1235262"/>
          </a:xfrm>
          <a:prstGeom prst="rect">
            <a:avLst/>
          </a:prstGeom>
        </p:spPr>
      </p:pic>
    </p:spTree>
    <p:extLst>
      <p:ext uri="{BB962C8B-B14F-4D97-AF65-F5344CB8AC3E}">
        <p14:creationId xmlns:p14="http://schemas.microsoft.com/office/powerpoint/2010/main" val="246813222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19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19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19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98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07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338" y="95126"/>
            <a:ext cx="938351" cy="1235262"/>
          </a:xfrm>
          <a:prstGeom prst="rect">
            <a:avLst/>
          </a:prstGeom>
        </p:spPr>
      </p:pic>
    </p:spTree>
    <p:extLst>
      <p:ext uri="{BB962C8B-B14F-4D97-AF65-F5344CB8AC3E}">
        <p14:creationId xmlns:p14="http://schemas.microsoft.com/office/powerpoint/2010/main" val="198416700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14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14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14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922"/>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021"/>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299" y="95126"/>
            <a:ext cx="938351" cy="1235262"/>
          </a:xfrm>
          <a:prstGeom prst="rect">
            <a:avLst/>
          </a:prstGeom>
        </p:spPr>
      </p:pic>
    </p:spTree>
    <p:extLst>
      <p:ext uri="{BB962C8B-B14F-4D97-AF65-F5344CB8AC3E}">
        <p14:creationId xmlns:p14="http://schemas.microsoft.com/office/powerpoint/2010/main" val="28598006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82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82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82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1044"/>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3143"/>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6047" y="95126"/>
            <a:ext cx="938351" cy="1235262"/>
          </a:xfrm>
          <a:prstGeom prst="rect">
            <a:avLst/>
          </a:prstGeom>
        </p:spPr>
      </p:pic>
    </p:spTree>
    <p:extLst>
      <p:ext uri="{BB962C8B-B14F-4D97-AF65-F5344CB8AC3E}">
        <p14:creationId xmlns:p14="http://schemas.microsoft.com/office/powerpoint/2010/main" val="254808164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82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82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82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1044"/>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3143"/>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6047" y="95126"/>
            <a:ext cx="938351" cy="1235262"/>
          </a:xfrm>
          <a:prstGeom prst="rect">
            <a:avLst/>
          </a:prstGeom>
        </p:spPr>
      </p:pic>
    </p:spTree>
    <p:extLst>
      <p:ext uri="{BB962C8B-B14F-4D97-AF65-F5344CB8AC3E}">
        <p14:creationId xmlns:p14="http://schemas.microsoft.com/office/powerpoint/2010/main" val="333459355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8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8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8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63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73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775" y="95126"/>
            <a:ext cx="938351" cy="1235262"/>
          </a:xfrm>
          <a:prstGeom prst="rect">
            <a:avLst/>
          </a:prstGeom>
        </p:spPr>
      </p:pic>
    </p:spTree>
    <p:extLst>
      <p:ext uri="{BB962C8B-B14F-4D97-AF65-F5344CB8AC3E}">
        <p14:creationId xmlns:p14="http://schemas.microsoft.com/office/powerpoint/2010/main" val="420386966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79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79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79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57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67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735" y="95126"/>
            <a:ext cx="938351" cy="1235262"/>
          </a:xfrm>
          <a:prstGeom prst="rect">
            <a:avLst/>
          </a:prstGeom>
        </p:spPr>
      </p:pic>
    </p:spTree>
    <p:extLst>
      <p:ext uri="{BB962C8B-B14F-4D97-AF65-F5344CB8AC3E}">
        <p14:creationId xmlns:p14="http://schemas.microsoft.com/office/powerpoint/2010/main" val="26929131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73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73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73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512"/>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611"/>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693" y="95126"/>
            <a:ext cx="938351" cy="1235262"/>
          </a:xfrm>
          <a:prstGeom prst="rect">
            <a:avLst/>
          </a:prstGeom>
        </p:spPr>
      </p:pic>
    </p:spTree>
    <p:extLst>
      <p:ext uri="{BB962C8B-B14F-4D97-AF65-F5344CB8AC3E}">
        <p14:creationId xmlns:p14="http://schemas.microsoft.com/office/powerpoint/2010/main" val="188904150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6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6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6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444"/>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543"/>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647" y="95126"/>
            <a:ext cx="938351" cy="1235262"/>
          </a:xfrm>
          <a:prstGeom prst="rect">
            <a:avLst/>
          </a:prstGeom>
        </p:spPr>
      </p:pic>
    </p:spTree>
    <p:extLst>
      <p:ext uri="{BB962C8B-B14F-4D97-AF65-F5344CB8AC3E}">
        <p14:creationId xmlns:p14="http://schemas.microsoft.com/office/powerpoint/2010/main" val="9027539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59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59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59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372"/>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471"/>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599" y="95126"/>
            <a:ext cx="938351" cy="1235262"/>
          </a:xfrm>
          <a:prstGeom prst="rect">
            <a:avLst/>
          </a:prstGeom>
        </p:spPr>
      </p:pic>
    </p:spTree>
    <p:extLst>
      <p:ext uri="{BB962C8B-B14F-4D97-AF65-F5344CB8AC3E}">
        <p14:creationId xmlns:p14="http://schemas.microsoft.com/office/powerpoint/2010/main" val="375950472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51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51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51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29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39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549" y="95126"/>
            <a:ext cx="938351" cy="1235262"/>
          </a:xfrm>
          <a:prstGeom prst="rect">
            <a:avLst/>
          </a:prstGeom>
        </p:spPr>
      </p:pic>
    </p:spTree>
    <p:extLst>
      <p:ext uri="{BB962C8B-B14F-4D97-AF65-F5344CB8AC3E}">
        <p14:creationId xmlns:p14="http://schemas.microsoft.com/office/powerpoint/2010/main" val="317729277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43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43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4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21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31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495" y="95126"/>
            <a:ext cx="938351" cy="1235262"/>
          </a:xfrm>
          <a:prstGeom prst="rect">
            <a:avLst/>
          </a:prstGeom>
        </p:spPr>
      </p:pic>
    </p:spTree>
    <p:extLst>
      <p:ext uri="{BB962C8B-B14F-4D97-AF65-F5344CB8AC3E}">
        <p14:creationId xmlns:p14="http://schemas.microsoft.com/office/powerpoint/2010/main" val="422307117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132"/>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231"/>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439" y="95126"/>
            <a:ext cx="938351" cy="1235262"/>
          </a:xfrm>
          <a:prstGeom prst="rect">
            <a:avLst/>
          </a:prstGeom>
        </p:spPr>
      </p:pic>
    </p:spTree>
    <p:extLst>
      <p:ext uri="{BB962C8B-B14F-4D97-AF65-F5344CB8AC3E}">
        <p14:creationId xmlns:p14="http://schemas.microsoft.com/office/powerpoint/2010/main" val="327182640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2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2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2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044"/>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143"/>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381" y="95126"/>
            <a:ext cx="938351" cy="1235262"/>
          </a:xfrm>
          <a:prstGeom prst="rect">
            <a:avLst/>
          </a:prstGeom>
        </p:spPr>
      </p:pic>
    </p:spTree>
    <p:extLst>
      <p:ext uri="{BB962C8B-B14F-4D97-AF65-F5344CB8AC3E}">
        <p14:creationId xmlns:p14="http://schemas.microsoft.com/office/powerpoint/2010/main" val="84350342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10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10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10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89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98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278" y="95126"/>
            <a:ext cx="938351" cy="1235262"/>
          </a:xfrm>
          <a:prstGeom prst="rect">
            <a:avLst/>
          </a:prstGeom>
        </p:spPr>
      </p:pic>
    </p:spTree>
    <p:extLst>
      <p:ext uri="{BB962C8B-B14F-4D97-AF65-F5344CB8AC3E}">
        <p14:creationId xmlns:p14="http://schemas.microsoft.com/office/powerpoint/2010/main" val="94411675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01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01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01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792"/>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891"/>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213" y="95126"/>
            <a:ext cx="938351" cy="1235262"/>
          </a:xfrm>
          <a:prstGeom prst="rect">
            <a:avLst/>
          </a:prstGeom>
        </p:spPr>
      </p:pic>
    </p:spTree>
    <p:extLst>
      <p:ext uri="{BB962C8B-B14F-4D97-AF65-F5344CB8AC3E}">
        <p14:creationId xmlns:p14="http://schemas.microsoft.com/office/powerpoint/2010/main" val="400326826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90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90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90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69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78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145" y="95126"/>
            <a:ext cx="938351" cy="1235262"/>
          </a:xfrm>
          <a:prstGeom prst="rect">
            <a:avLst/>
          </a:prstGeom>
        </p:spPr>
      </p:pic>
    </p:spTree>
    <p:extLst>
      <p:ext uri="{BB962C8B-B14F-4D97-AF65-F5344CB8AC3E}">
        <p14:creationId xmlns:p14="http://schemas.microsoft.com/office/powerpoint/2010/main" val="199933332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80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8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80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584"/>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683"/>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074" y="95126"/>
            <a:ext cx="938351" cy="1235262"/>
          </a:xfrm>
          <a:prstGeom prst="rect">
            <a:avLst/>
          </a:prstGeom>
        </p:spPr>
      </p:pic>
    </p:spTree>
    <p:extLst>
      <p:ext uri="{BB962C8B-B14F-4D97-AF65-F5344CB8AC3E}">
        <p14:creationId xmlns:p14="http://schemas.microsoft.com/office/powerpoint/2010/main" val="42181466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8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80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80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582"/>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681"/>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073" y="95126"/>
            <a:ext cx="938351" cy="1235262"/>
          </a:xfrm>
          <a:prstGeom prst="rect">
            <a:avLst/>
          </a:prstGeom>
        </p:spPr>
      </p:pic>
    </p:spTree>
    <p:extLst>
      <p:ext uri="{BB962C8B-B14F-4D97-AF65-F5344CB8AC3E}">
        <p14:creationId xmlns:p14="http://schemas.microsoft.com/office/powerpoint/2010/main" val="60008919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24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24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24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7002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12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369" y="95126"/>
            <a:ext cx="938351" cy="1235262"/>
          </a:xfrm>
          <a:prstGeom prst="rect">
            <a:avLst/>
          </a:prstGeom>
        </p:spPr>
      </p:pic>
    </p:spTree>
    <p:extLst>
      <p:ext uri="{BB962C8B-B14F-4D97-AF65-F5344CB8AC3E}">
        <p14:creationId xmlns:p14="http://schemas.microsoft.com/office/powerpoint/2010/main" val="29611799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16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16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16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95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204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318" y="95126"/>
            <a:ext cx="938351" cy="1235262"/>
          </a:xfrm>
          <a:prstGeom prst="rect">
            <a:avLst/>
          </a:prstGeom>
        </p:spPr>
      </p:pic>
    </p:spTree>
    <p:extLst>
      <p:ext uri="{BB962C8B-B14F-4D97-AF65-F5344CB8AC3E}">
        <p14:creationId xmlns:p14="http://schemas.microsoft.com/office/powerpoint/2010/main" val="140787059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08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08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08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87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96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265" y="95126"/>
            <a:ext cx="938351" cy="1235262"/>
          </a:xfrm>
          <a:prstGeom prst="rect">
            <a:avLst/>
          </a:prstGeom>
        </p:spPr>
      </p:pic>
    </p:spTree>
    <p:extLst>
      <p:ext uri="{BB962C8B-B14F-4D97-AF65-F5344CB8AC3E}">
        <p14:creationId xmlns:p14="http://schemas.microsoft.com/office/powerpoint/2010/main" val="3897291680"/>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700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700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70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78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88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209" y="95126"/>
            <a:ext cx="938351" cy="1235262"/>
          </a:xfrm>
          <a:prstGeom prst="rect">
            <a:avLst/>
          </a:prstGeom>
        </p:spPr>
      </p:pic>
    </p:spTree>
    <p:extLst>
      <p:ext uri="{BB962C8B-B14F-4D97-AF65-F5344CB8AC3E}">
        <p14:creationId xmlns:p14="http://schemas.microsoft.com/office/powerpoint/2010/main" val="1031445396"/>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91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91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91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698"/>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797"/>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150" y="95126"/>
            <a:ext cx="938351" cy="1235262"/>
          </a:xfrm>
          <a:prstGeom prst="rect">
            <a:avLst/>
          </a:prstGeom>
        </p:spPr>
      </p:pic>
    </p:spTree>
    <p:extLst>
      <p:ext uri="{BB962C8B-B14F-4D97-AF65-F5344CB8AC3E}">
        <p14:creationId xmlns:p14="http://schemas.microsoft.com/office/powerpoint/2010/main" val="68850641"/>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82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82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82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60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70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089" y="95126"/>
            <a:ext cx="938351" cy="1235262"/>
          </a:xfrm>
          <a:prstGeom prst="rect">
            <a:avLst/>
          </a:prstGeom>
        </p:spPr>
      </p:pic>
    </p:spTree>
    <p:extLst>
      <p:ext uri="{BB962C8B-B14F-4D97-AF65-F5344CB8AC3E}">
        <p14:creationId xmlns:p14="http://schemas.microsoft.com/office/powerpoint/2010/main" val="412178090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7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72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72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51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60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5025" y="95126"/>
            <a:ext cx="938351" cy="1235262"/>
          </a:xfrm>
          <a:prstGeom prst="rect">
            <a:avLst/>
          </a:prstGeom>
        </p:spPr>
      </p:pic>
    </p:spTree>
    <p:extLst>
      <p:ext uri="{BB962C8B-B14F-4D97-AF65-F5344CB8AC3E}">
        <p14:creationId xmlns:p14="http://schemas.microsoft.com/office/powerpoint/2010/main" val="498835242"/>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6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62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62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410"/>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509"/>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4958" y="95126"/>
            <a:ext cx="938351" cy="1235262"/>
          </a:xfrm>
          <a:prstGeom prst="rect">
            <a:avLst/>
          </a:prstGeom>
        </p:spPr>
      </p:pic>
    </p:spTree>
    <p:extLst>
      <p:ext uri="{BB962C8B-B14F-4D97-AF65-F5344CB8AC3E}">
        <p14:creationId xmlns:p14="http://schemas.microsoft.com/office/powerpoint/2010/main" val="189135003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7"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7" y="1242379"/>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52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solidFill>
                  <a:prstClr val="black">
                    <a:tint val="75000"/>
                  </a:prstClr>
                </a:solidFill>
              </a:rPr>
              <a:pPr/>
              <a:t>1/18/2023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52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52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rotWithShape="1">
          <a:blip r:embed="rId9"/>
          <a:srcRect l="2106" r="3807"/>
          <a:stretch/>
        </p:blipFill>
        <p:spPr>
          <a:xfrm>
            <a:off x="-1" y="5969306"/>
            <a:ext cx="4917993" cy="888867"/>
          </a:xfrm>
          <a:prstGeom prst="rect">
            <a:avLst/>
          </a:prstGeom>
        </p:spPr>
      </p:pic>
      <p:sp>
        <p:nvSpPr>
          <p:cNvPr id="8" name="Rectangle 7"/>
          <p:cNvSpPr/>
          <p:nvPr/>
        </p:nvSpPr>
        <p:spPr>
          <a:xfrm>
            <a:off x="4629149" y="6216463"/>
            <a:ext cx="7562851"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1305105" y="6541405"/>
            <a:ext cx="3067563" cy="161583"/>
          </a:xfrm>
          <a:prstGeom prst="rect">
            <a:avLst/>
          </a:prstGeom>
          <a:solidFill>
            <a:srgbClr val="006BA8"/>
          </a:solidFill>
        </p:spPr>
        <p:txBody>
          <a:bodyPr wrap="square" lIns="0" tIns="0" rIns="0" bIns="0" rtlCol="0">
            <a:spAutoFit/>
          </a:bodyPr>
          <a:lstStyle/>
          <a:p>
            <a:r>
              <a:rPr lang="en-US" sz="1050" dirty="0">
                <a:solidFill>
                  <a:prstClr val="white"/>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p:nvPicPr>
        <p:blipFill>
          <a:blip r:embed="rId10"/>
          <a:srcRect/>
          <a:stretch/>
        </p:blipFill>
        <p:spPr>
          <a:xfrm>
            <a:off x="10704889" y="95126"/>
            <a:ext cx="938351" cy="1235262"/>
          </a:xfrm>
          <a:prstGeom prst="rect">
            <a:avLst/>
          </a:prstGeom>
        </p:spPr>
      </p:pic>
    </p:spTree>
    <p:extLst>
      <p:ext uri="{BB962C8B-B14F-4D97-AF65-F5344CB8AC3E}">
        <p14:creationId xmlns:p14="http://schemas.microsoft.com/office/powerpoint/2010/main" val="2037904000"/>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svpusa.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30.jpeg"/><Relationship Id="rId26" Type="http://schemas.openxmlformats.org/officeDocument/2006/relationships/image" Target="../media/image38.jpeg"/><Relationship Id="rId3" Type="http://schemas.openxmlformats.org/officeDocument/2006/relationships/image" Target="../media/image17.png"/><Relationship Id="rId21" Type="http://schemas.openxmlformats.org/officeDocument/2006/relationships/image" Target="../media/image33.png"/><Relationship Id="rId34" Type="http://schemas.openxmlformats.org/officeDocument/2006/relationships/image" Target="../media/image45.jpg"/><Relationship Id="rId7" Type="http://schemas.openxmlformats.org/officeDocument/2006/relationships/image" Target="../media/image21.png"/><Relationship Id="rId12" Type="http://schemas.microsoft.com/office/2007/relationships/hdphoto" Target="../media/hdphoto3.wdp"/><Relationship Id="rId17" Type="http://schemas.openxmlformats.org/officeDocument/2006/relationships/image" Target="../media/image29.jpeg"/><Relationship Id="rId25" Type="http://schemas.openxmlformats.org/officeDocument/2006/relationships/image" Target="../media/image37.png"/><Relationship Id="rId33" Type="http://schemas.openxmlformats.org/officeDocument/2006/relationships/image" Target="../media/image44.png"/><Relationship Id="rId2" Type="http://schemas.openxmlformats.org/officeDocument/2006/relationships/notesSlide" Target="../notesSlides/notesSlide21.xml"/><Relationship Id="rId16" Type="http://schemas.openxmlformats.org/officeDocument/2006/relationships/image" Target="../media/image28.png"/><Relationship Id="rId20" Type="http://schemas.openxmlformats.org/officeDocument/2006/relationships/image" Target="../media/image32.png"/><Relationship Id="rId29"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4.png"/><Relationship Id="rId24" Type="http://schemas.openxmlformats.org/officeDocument/2006/relationships/image" Target="../media/image36.png"/><Relationship Id="rId32" Type="http://schemas.openxmlformats.org/officeDocument/2006/relationships/image" Target="../media/image43.jpeg"/><Relationship Id="rId5" Type="http://schemas.openxmlformats.org/officeDocument/2006/relationships/image" Target="../media/image19.png"/><Relationship Id="rId15" Type="http://schemas.openxmlformats.org/officeDocument/2006/relationships/image" Target="../media/image27.tiff"/><Relationship Id="rId23" Type="http://schemas.openxmlformats.org/officeDocument/2006/relationships/image" Target="../media/image35.png"/><Relationship Id="rId28" Type="http://schemas.openxmlformats.org/officeDocument/2006/relationships/image" Target="../media/image40.png"/><Relationship Id="rId36" Type="http://schemas.openxmlformats.org/officeDocument/2006/relationships/image" Target="../media/image47.png"/><Relationship Id="rId10" Type="http://schemas.openxmlformats.org/officeDocument/2006/relationships/image" Target="../media/image23.png"/><Relationship Id="rId19" Type="http://schemas.openxmlformats.org/officeDocument/2006/relationships/image" Target="../media/image31.png"/><Relationship Id="rId31" Type="http://schemas.openxmlformats.org/officeDocument/2006/relationships/image" Target="../media/image42.png"/><Relationship Id="rId4" Type="http://schemas.openxmlformats.org/officeDocument/2006/relationships/image" Target="../media/image18.png"/><Relationship Id="rId9" Type="http://schemas.openxmlformats.org/officeDocument/2006/relationships/image" Target="../media/image22.jpe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1.jpg"/><Relationship Id="rId35" Type="http://schemas.openxmlformats.org/officeDocument/2006/relationships/image" Target="../media/image46.png"/><Relationship Id="rId8"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53.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microsoft.com/office/2007/relationships/hdphoto" Target="../media/hdphoto5.wdp"/><Relationship Id="rId9" Type="http://schemas.microsoft.com/office/2007/relationships/diagramDrawing" Target="../diagrams/drawing2.xml"/><Relationship Id="rId14" Type="http://schemas.microsoft.com/office/2007/relationships/diagramDrawing" Target="../diagrams/drawing3.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8.xml"/><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9.xml"/><Relationship Id="rId1" Type="http://schemas.openxmlformats.org/officeDocument/2006/relationships/slideLayout" Target="../slideLayouts/slideLayout30.xml"/><Relationship Id="rId5" Type="http://schemas.openxmlformats.org/officeDocument/2006/relationships/image" Target="../media/image69.JPG"/><Relationship Id="rId4" Type="http://schemas.openxmlformats.org/officeDocument/2006/relationships/image" Target="../media/image68.png"/></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37.xml"/><Relationship Id="rId4" Type="http://schemas.openxmlformats.org/officeDocument/2006/relationships/image" Target="../media/image69.JP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2.xml"/><Relationship Id="rId1" Type="http://schemas.openxmlformats.org/officeDocument/2006/relationships/slideLayout" Target="../slideLayouts/slideLayout3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7.xml"/></Relationships>
</file>

<file path=ppt/slides/_rels/slide75.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74.xml"/><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7.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7.xml"/><Relationship Id="rId1" Type="http://schemas.openxmlformats.org/officeDocument/2006/relationships/slideLayout" Target="../slideLayouts/slideLayout3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8.xml"/><Relationship Id="rId1" Type="http://schemas.openxmlformats.org/officeDocument/2006/relationships/slideLayout" Target="../slideLayouts/slideLayout3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9.xml"/><Relationship Id="rId1" Type="http://schemas.openxmlformats.org/officeDocument/2006/relationships/slideLayout" Target="../slideLayouts/slideLayout3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8.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3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9.xml"/><Relationship Id="rId1" Type="http://schemas.openxmlformats.org/officeDocument/2006/relationships/slideLayout" Target="../slideLayouts/slideLayout3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7.xml"/></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5.xml"/><Relationship Id="rId1" Type="http://schemas.openxmlformats.org/officeDocument/2006/relationships/slideLayout" Target="../slideLayouts/slideLayout3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7.xml"/></Relationships>
</file>

<file path=ppt/slides/_rels/slide10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2.xml"/><Relationship Id="rId1" Type="http://schemas.openxmlformats.org/officeDocument/2006/relationships/slideLayout" Target="../slideLayouts/slideLayout3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7.xml"/></Relationships>
</file>

<file path=ppt/slides/_rels/slide10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4.xml"/><Relationship Id="rId1" Type="http://schemas.openxmlformats.org/officeDocument/2006/relationships/slideLayout" Target="../slideLayouts/slideLayout3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8.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8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9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00.xml"/></Relationships>
</file>

<file path=ppt/slides/_rels/slide116.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15.xml"/><Relationship Id="rId1" Type="http://schemas.openxmlformats.org/officeDocument/2006/relationships/slideLayout" Target="../slideLayouts/slideLayout6.xml"/><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80.png"/></Relationships>
</file>

<file path=ppt/slides/_rels/slide11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16.xml"/><Relationship Id="rId1" Type="http://schemas.openxmlformats.org/officeDocument/2006/relationships/slideLayout" Target="../slideLayouts/slideLayout109.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14.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119.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18.xml"/><Relationship Id="rId1" Type="http://schemas.openxmlformats.org/officeDocument/2006/relationships/slideLayout" Target="../slideLayouts/slideLayout125.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28.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49.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42.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2.xml"/><Relationship Id="rId1" Type="http://schemas.openxmlformats.org/officeDocument/2006/relationships/slideLayout" Target="../slideLayouts/slideLayout156.xml"/><Relationship Id="rId4" Type="http://schemas.openxmlformats.org/officeDocument/2006/relationships/image" Target="../media/image95.emf"/></Relationships>
</file>

<file path=ppt/slides/_rels/slide1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63.xml"/><Relationship Id="rId5" Type="http://schemas.openxmlformats.org/officeDocument/2006/relationships/image" Target="../media/image99.emf"/><Relationship Id="rId4" Type="http://schemas.openxmlformats.org/officeDocument/2006/relationships/image" Target="../media/image98.emf"/></Relationships>
</file>

<file path=ppt/slides/_rels/slide125.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emf"/><Relationship Id="rId2" Type="http://schemas.openxmlformats.org/officeDocument/2006/relationships/notesSlide" Target="../notesSlides/notesSlide123.xml"/><Relationship Id="rId1" Type="http://schemas.openxmlformats.org/officeDocument/2006/relationships/slideLayout" Target="../slideLayouts/slideLayout170.xml"/><Relationship Id="rId6" Type="http://schemas.openxmlformats.org/officeDocument/2006/relationships/image" Target="../media/image103.emf"/><Relationship Id="rId5" Type="http://schemas.openxmlformats.org/officeDocument/2006/relationships/image" Target="../media/image102.png"/><Relationship Id="rId4" Type="http://schemas.openxmlformats.org/officeDocument/2006/relationships/image" Target="../media/image101.jpeg"/></Relationships>
</file>

<file path=ppt/slides/_rels/slide126.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6.emf"/><Relationship Id="rId2" Type="http://schemas.openxmlformats.org/officeDocument/2006/relationships/notesSlide" Target="../notesSlides/notesSlide124.xml"/><Relationship Id="rId1" Type="http://schemas.openxmlformats.org/officeDocument/2006/relationships/slideLayout" Target="../slideLayouts/slideLayout177.xml"/><Relationship Id="rId6" Type="http://schemas.openxmlformats.org/officeDocument/2006/relationships/image" Target="../media/image105.emf"/><Relationship Id="rId5" Type="http://schemas.openxmlformats.org/officeDocument/2006/relationships/image" Target="../media/image102.png"/><Relationship Id="rId4" Type="http://schemas.openxmlformats.org/officeDocument/2006/relationships/image" Target="../media/image101.jpeg"/></Relationships>
</file>

<file path=ppt/slides/_rels/slide127.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8.emf"/><Relationship Id="rId2" Type="http://schemas.openxmlformats.org/officeDocument/2006/relationships/notesSlide" Target="../notesSlides/notesSlide125.xml"/><Relationship Id="rId1" Type="http://schemas.openxmlformats.org/officeDocument/2006/relationships/slideLayout" Target="../slideLayouts/slideLayout184.xml"/><Relationship Id="rId6" Type="http://schemas.openxmlformats.org/officeDocument/2006/relationships/image" Target="../media/image107.emf"/><Relationship Id="rId5" Type="http://schemas.openxmlformats.org/officeDocument/2006/relationships/image" Target="../media/image102.png"/><Relationship Id="rId4" Type="http://schemas.openxmlformats.org/officeDocument/2006/relationships/image" Target="../media/image101.jpeg"/></Relationships>
</file>

<file path=ppt/slides/_rels/slide12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26.xml"/><Relationship Id="rId1" Type="http://schemas.openxmlformats.org/officeDocument/2006/relationships/slideLayout" Target="../slideLayouts/slideLayout191.xml"/><Relationship Id="rId5" Type="http://schemas.openxmlformats.org/officeDocument/2006/relationships/image" Target="../media/image111.png"/><Relationship Id="rId4" Type="http://schemas.openxmlformats.org/officeDocument/2006/relationships/image" Target="../media/image110.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9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hyperlink" Target="https://members.ssvpusa.org/growth-revitalization/spanish-language-resources/" TargetMode="External"/><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s-ES" sz="3602" dirty="0"/>
              <a:t>Orientación </a:t>
            </a:r>
            <a:r>
              <a:rPr lang="es-ES" sz="3602" dirty="0" err="1"/>
              <a:t>Ozanam</a:t>
            </a:r>
            <a:endParaRPr lang="es-ES" sz="3602" dirty="0"/>
          </a:p>
        </p:txBody>
      </p:sp>
      <p:sp>
        <p:nvSpPr>
          <p:cNvPr id="3" name="Subtitle 2"/>
          <p:cNvSpPr>
            <a:spLocks noGrp="1"/>
          </p:cNvSpPr>
          <p:nvPr>
            <p:ph type="subTitle" idx="1"/>
          </p:nvPr>
        </p:nvSpPr>
        <p:spPr/>
        <p:txBody>
          <a:bodyPr>
            <a:normAutofit/>
          </a:bodyPr>
          <a:lstStyle/>
          <a:p>
            <a:r>
              <a:rPr lang="es-ES" dirty="0"/>
              <a:t>Capacitación para el Formador y Presentador </a:t>
            </a:r>
          </a:p>
        </p:txBody>
      </p:sp>
    </p:spTree>
    <p:extLst>
      <p:ext uri="{BB962C8B-B14F-4D97-AF65-F5344CB8AC3E}">
        <p14:creationId xmlns:p14="http://schemas.microsoft.com/office/powerpoint/2010/main" val="241900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9" name="Picture 13" descr="The Dove: A Symbol of the Holy Spir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13110">
            <a:off x="7680545" y="2354411"/>
            <a:ext cx="3541115" cy="30453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C71918-9248-4CE9-B79F-30E3B772488B}"/>
              </a:ext>
            </a:extLst>
          </p:cNvPr>
          <p:cNvSpPr>
            <a:spLocks noGrp="1"/>
          </p:cNvSpPr>
          <p:nvPr>
            <p:ph type="title"/>
          </p:nvPr>
        </p:nvSpPr>
        <p:spPr>
          <a:xfrm>
            <a:off x="609601" y="338039"/>
            <a:ext cx="10300571" cy="779464"/>
          </a:xfrm>
        </p:spPr>
        <p:txBody>
          <a:bodyPr>
            <a:normAutofit/>
          </a:bodyPr>
          <a:lstStyle/>
          <a:p>
            <a:r>
              <a:rPr lang="en-US" altLang="en-US" dirty="0">
                <a:latin typeface="Arial" charset="0"/>
              </a:rPr>
              <a:t>Oración de </a:t>
            </a:r>
            <a:r>
              <a:rPr lang="es-ES" altLang="en-US" dirty="0">
                <a:latin typeface="Arial" charset="0"/>
              </a:rPr>
              <a:t>Apertura</a:t>
            </a:r>
            <a:endParaRPr lang="es-ES" dirty="0"/>
          </a:p>
        </p:txBody>
      </p:sp>
      <p:sp>
        <p:nvSpPr>
          <p:cNvPr id="3" name="Content Placeholder 2">
            <a:extLst>
              <a:ext uri="{FF2B5EF4-FFF2-40B4-BE49-F238E27FC236}">
                <a16:creationId xmlns:a16="http://schemas.microsoft.com/office/drawing/2014/main" id="{F47FA7DB-5F27-4CEE-9648-4450C218ED13}"/>
              </a:ext>
            </a:extLst>
          </p:cNvPr>
          <p:cNvSpPr>
            <a:spLocks noGrp="1"/>
          </p:cNvSpPr>
          <p:nvPr>
            <p:ph idx="1"/>
          </p:nvPr>
        </p:nvSpPr>
        <p:spPr/>
        <p:txBody>
          <a:bodyPr>
            <a:noAutofit/>
          </a:bodyPr>
          <a:lstStyle/>
          <a:p>
            <a:pPr marL="0" indent="0">
              <a:spcBef>
                <a:spcPct val="50000"/>
              </a:spcBef>
              <a:buNone/>
            </a:pPr>
            <a:r>
              <a:rPr lang="en-US" altLang="en-US" sz="3600" dirty="0"/>
              <a:t>“</a:t>
            </a:r>
            <a:r>
              <a:rPr lang="es-ES" altLang="en-US" sz="3600" dirty="0"/>
              <a:t>Ven Espíritu Santo llena los corazones de tus fieles, y enciende en ellos el fuego de Tu amor."</a:t>
            </a:r>
          </a:p>
          <a:p>
            <a:pPr marL="0" indent="0">
              <a:spcBef>
                <a:spcPct val="50000"/>
              </a:spcBef>
              <a:buNone/>
            </a:pPr>
            <a:r>
              <a:rPr lang="es-ES" altLang="en-US" sz="3600" dirty="0"/>
              <a:t>        "Envía Tu Espíritu,  </a:t>
            </a:r>
          </a:p>
          <a:p>
            <a:pPr marL="0" indent="0">
              <a:spcBef>
                <a:spcPct val="50000"/>
              </a:spcBef>
              <a:buNone/>
            </a:pPr>
            <a:r>
              <a:rPr lang="es-ES" altLang="en-US" sz="3600" dirty="0"/>
              <a:t>         y ellos serán creados".	</a:t>
            </a:r>
          </a:p>
          <a:p>
            <a:pPr marL="0" indent="0">
              <a:spcBef>
                <a:spcPct val="50000"/>
              </a:spcBef>
              <a:buNone/>
            </a:pPr>
            <a:r>
              <a:rPr lang="es-ES" altLang="en-US" sz="3600" dirty="0"/>
              <a:t>"Y toda la faz de la tierra será renovada".</a:t>
            </a:r>
            <a:endParaRPr lang="en-US" altLang="en-US" sz="3600" dirty="0"/>
          </a:p>
          <a:p>
            <a:pPr marL="0" indent="0" algn="r">
              <a:spcBef>
                <a:spcPct val="50000"/>
              </a:spcBef>
              <a:buNone/>
            </a:pPr>
            <a:r>
              <a:rPr lang="en-US" altLang="en-US" i="1" dirty="0"/>
              <a:t>- </a:t>
            </a:r>
            <a:r>
              <a:rPr lang="es-ES" altLang="en-US" sz="2400" i="1" dirty="0"/>
              <a:t>Oración de apertura por el E. </a:t>
            </a:r>
            <a:r>
              <a:rPr lang="es-ES" altLang="en-US" sz="2400" i="1" dirty="0" err="1"/>
              <a:t>Bailly</a:t>
            </a:r>
            <a:r>
              <a:rPr lang="es-ES" altLang="en-US" sz="2400" i="1" dirty="0"/>
              <a:t>  en su primera reunión </a:t>
            </a:r>
          </a:p>
        </p:txBody>
      </p:sp>
    </p:spTree>
    <p:extLst>
      <p:ext uri="{BB962C8B-B14F-4D97-AF65-F5344CB8AC3E}">
        <p14:creationId xmlns:p14="http://schemas.microsoft.com/office/powerpoint/2010/main" val="5473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Reflexión Espiritual </a:t>
            </a:r>
          </a:p>
        </p:txBody>
      </p:sp>
      <p:sp>
        <p:nvSpPr>
          <p:cNvPr id="3" name="Content Placeholder 2"/>
          <p:cNvSpPr>
            <a:spLocks noGrp="1"/>
          </p:cNvSpPr>
          <p:nvPr>
            <p:ph idx="1"/>
          </p:nvPr>
        </p:nvSpPr>
        <p:spPr>
          <a:xfrm>
            <a:off x="609600" y="1219205"/>
            <a:ext cx="11049000" cy="4553057"/>
          </a:xfrm>
        </p:spPr>
        <p:txBody>
          <a:bodyPr>
            <a:normAutofit fontScale="70000" lnSpcReduction="20000"/>
          </a:bodyPr>
          <a:lstStyle/>
          <a:p>
            <a:pPr marL="0" indent="0" algn="ctr">
              <a:buNone/>
            </a:pPr>
            <a:endParaRPr lang="es-ES" sz="4000" i="1" dirty="0"/>
          </a:p>
          <a:p>
            <a:pPr marL="0" indent="0" algn="ctr">
              <a:buNone/>
            </a:pPr>
            <a:r>
              <a:rPr lang="es-ES" sz="5100" i="1" dirty="0"/>
              <a:t>FESTIVIDAD DEL BEATO FEDERICO OZANAM</a:t>
            </a:r>
          </a:p>
          <a:p>
            <a:pPr marL="0" indent="0" algn="ctr">
              <a:buNone/>
            </a:pPr>
            <a:r>
              <a:rPr lang="es-ES" sz="5100" i="1" dirty="0"/>
              <a:t>Septiembre 9</a:t>
            </a:r>
            <a:endParaRPr lang="es-ES" sz="5100" dirty="0"/>
          </a:p>
          <a:p>
            <a:pPr marL="0" indent="0" algn="ctr">
              <a:buNone/>
            </a:pPr>
            <a:endParaRPr lang="es-ES" sz="3600" i="1" dirty="0"/>
          </a:p>
          <a:p>
            <a:pPr marL="0" indent="0" algn="ctr">
              <a:buNone/>
            </a:pPr>
            <a:endParaRPr lang="es-ES" sz="3600" i="1" dirty="0"/>
          </a:p>
          <a:p>
            <a:pPr marL="0" indent="0" algn="ctr">
              <a:buNone/>
            </a:pPr>
            <a:r>
              <a:rPr lang="es-ES" sz="5800" i="1" dirty="0"/>
              <a:t>Escuche atentamente la Palabra</a:t>
            </a:r>
            <a:endParaRPr lang="en-US" sz="3600" i="1" dirty="0"/>
          </a:p>
          <a:p>
            <a:pPr marL="0" indent="0" algn="ctr">
              <a:buNone/>
            </a:pPr>
            <a:r>
              <a:rPr lang="en-US" sz="5800" dirty="0"/>
              <a:t>Lucas 10: 25-37</a:t>
            </a:r>
          </a:p>
          <a:p>
            <a:pPr marL="0" indent="0" algn="ctr">
              <a:buNone/>
            </a:pPr>
            <a:r>
              <a:rPr lang="en-US" sz="3600" dirty="0">
                <a:latin typeface="Arial"/>
                <a:cs typeface="Arial"/>
              </a:rPr>
              <a:t> </a:t>
            </a:r>
          </a:p>
          <a:p>
            <a:pPr marL="0" indent="0" algn="ctr">
              <a:buNone/>
            </a:pPr>
            <a:endParaRPr lang="en-US" sz="3600" dirty="0"/>
          </a:p>
        </p:txBody>
      </p:sp>
    </p:spTree>
    <p:extLst>
      <p:ext uri="{BB962C8B-B14F-4D97-AF65-F5344CB8AC3E}">
        <p14:creationId xmlns:p14="http://schemas.microsoft.com/office/powerpoint/2010/main" val="280294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dirty="0"/>
              <a:t>Continuación de la Reflexión</a:t>
            </a:r>
          </a:p>
        </p:txBody>
      </p:sp>
      <p:sp>
        <p:nvSpPr>
          <p:cNvPr id="3" name="Content Placeholder 2"/>
          <p:cNvSpPr>
            <a:spLocks noGrp="1"/>
          </p:cNvSpPr>
          <p:nvPr>
            <p:ph idx="1"/>
          </p:nvPr>
        </p:nvSpPr>
        <p:spPr>
          <a:xfrm>
            <a:off x="609600" y="1875695"/>
            <a:ext cx="11049000" cy="3896565"/>
          </a:xfrm>
        </p:spPr>
        <p:txBody>
          <a:bodyPr>
            <a:normAutofit/>
          </a:bodyPr>
          <a:lstStyle/>
          <a:p>
            <a:pPr marL="0" indent="0">
              <a:buNone/>
            </a:pPr>
            <a:endParaRPr lang="es-ES" sz="3200" dirty="0"/>
          </a:p>
          <a:p>
            <a:pPr marL="0" indent="0">
              <a:buNone/>
            </a:pPr>
            <a:r>
              <a:rPr lang="es-ES" sz="3200" dirty="0"/>
              <a:t>“La humanidad de nuestros días parece comparable al viajero del que habla el Evangelio… Nuestra humanidad, Samaritanos débiles, mundanos y de poca fe que somos, atrevámonos no obstante a acercarnos a este gran enfermo. Quizá el no tendrá miedo de nosotros.</a:t>
            </a:r>
            <a:r>
              <a:rPr lang="en-US" sz="3200" dirty="0"/>
              <a:t>”</a:t>
            </a:r>
          </a:p>
        </p:txBody>
      </p:sp>
    </p:spTree>
    <p:extLst>
      <p:ext uri="{BB962C8B-B14F-4D97-AF65-F5344CB8AC3E}">
        <p14:creationId xmlns:p14="http://schemas.microsoft.com/office/powerpoint/2010/main" val="76252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6789D-FBA0-4C65-B931-3CB49DCE88A4}"/>
              </a:ext>
            </a:extLst>
          </p:cNvPr>
          <p:cNvSpPr>
            <a:spLocks noGrp="1"/>
          </p:cNvSpPr>
          <p:nvPr>
            <p:ph type="title"/>
          </p:nvPr>
        </p:nvSpPr>
        <p:spPr/>
        <p:txBody>
          <a:bodyPr>
            <a:normAutofit/>
          </a:bodyPr>
          <a:lstStyle/>
          <a:p>
            <a:r>
              <a:rPr lang="es-ES_tradnl" dirty="0"/>
              <a:t>Continuación de la Reflexión</a:t>
            </a:r>
            <a:endParaRPr lang="en-US" dirty="0"/>
          </a:p>
        </p:txBody>
      </p:sp>
      <p:sp>
        <p:nvSpPr>
          <p:cNvPr id="3" name="Content Placeholder 2">
            <a:extLst>
              <a:ext uri="{FF2B5EF4-FFF2-40B4-BE49-F238E27FC236}">
                <a16:creationId xmlns:a16="http://schemas.microsoft.com/office/drawing/2014/main" id="{E50D0B0E-ECE8-415A-9C70-24D1965ACDE9}"/>
              </a:ext>
            </a:extLst>
          </p:cNvPr>
          <p:cNvSpPr>
            <a:spLocks noGrp="1"/>
          </p:cNvSpPr>
          <p:nvPr>
            <p:ph idx="1"/>
          </p:nvPr>
        </p:nvSpPr>
        <p:spPr>
          <a:xfrm>
            <a:off x="609600" y="1219202"/>
            <a:ext cx="11049000" cy="4869873"/>
          </a:xfrm>
        </p:spPr>
        <p:txBody>
          <a:bodyPr>
            <a:noAutofit/>
          </a:bodyPr>
          <a:lstStyle/>
          <a:p>
            <a:pPr marL="0" indent="0">
              <a:buNone/>
            </a:pPr>
            <a:r>
              <a:rPr lang="en-US" dirty="0"/>
              <a:t>“</a:t>
            </a:r>
            <a:r>
              <a:rPr lang="es-ES" dirty="0"/>
              <a:t>Tratemos de tocar sus heridas y verter aceite, confortando su oído con palabras de consuelo y paz; después, cuando se abran sus ojos, lo pondremos en manos de aquellos a quienes Dios ha constituido como guardianes y médicos de las almas, que son también, en cierto modo, nuestros posaderos en nuestra peregrinación aquí abajo, para dar a nuestros espíritus errantes y hambrientos, la palabra santa por alimento y la esperanza de un mundo mejor por escudo.”                                   </a:t>
            </a:r>
          </a:p>
          <a:p>
            <a:pPr marL="0" indent="0">
              <a:buNone/>
            </a:pPr>
            <a:endParaRPr lang="es-ES" sz="1990" dirty="0"/>
          </a:p>
          <a:p>
            <a:pPr marL="0" indent="0">
              <a:buNone/>
            </a:pPr>
            <a:r>
              <a:rPr lang="es-ES" sz="1990" dirty="0"/>
              <a:t>							Beato Federico </a:t>
            </a:r>
            <a:r>
              <a:rPr lang="es-ES" sz="1990" dirty="0" err="1"/>
              <a:t>Ozanam</a:t>
            </a:r>
            <a:endParaRPr lang="es-ES" sz="1990" dirty="0"/>
          </a:p>
          <a:p>
            <a:pPr marL="0" indent="0">
              <a:buNone/>
            </a:pPr>
            <a:r>
              <a:rPr lang="es-ES" sz="1990" i="1" dirty="0"/>
              <a:t>						</a:t>
            </a:r>
            <a:r>
              <a:rPr lang="es-ES_tradnl" sz="1990" i="1" dirty="0"/>
              <a:t>(Carta para </a:t>
            </a:r>
            <a:r>
              <a:rPr lang="es-ES_tradnl" sz="1990" i="1" dirty="0" err="1"/>
              <a:t>Leonce</a:t>
            </a:r>
            <a:r>
              <a:rPr lang="es-ES_tradnl" sz="1990" i="1" dirty="0"/>
              <a:t> </a:t>
            </a:r>
            <a:r>
              <a:rPr lang="es-ES_tradnl" sz="1990" i="1" dirty="0" err="1"/>
              <a:t>Curnier</a:t>
            </a:r>
            <a:r>
              <a:rPr lang="es-ES_tradnl" sz="1990" i="1" dirty="0"/>
              <a:t>, 23 de  Febrero 1835)</a:t>
            </a:r>
          </a:p>
          <a:p>
            <a:pPr marL="0" indent="0">
              <a:buNone/>
            </a:pPr>
            <a:endParaRPr lang="en-US" sz="2000" dirty="0"/>
          </a:p>
          <a:p>
            <a:pPr marL="0" indent="0" algn="r">
              <a:spcBef>
                <a:spcPts val="0"/>
              </a:spcBef>
              <a:buNone/>
            </a:pPr>
            <a:endParaRPr lang="en-US" dirty="0"/>
          </a:p>
        </p:txBody>
      </p:sp>
    </p:spTree>
    <p:extLst>
      <p:ext uri="{BB962C8B-B14F-4D97-AF65-F5344CB8AC3E}">
        <p14:creationId xmlns:p14="http://schemas.microsoft.com/office/powerpoint/2010/main" val="411401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dirty="0"/>
              <a:t>Continuación de la Reflexión</a:t>
            </a:r>
            <a:endParaRPr lang="en-US" dirty="0"/>
          </a:p>
        </p:txBody>
      </p:sp>
      <p:sp>
        <p:nvSpPr>
          <p:cNvPr id="3" name="Content Placeholder 2"/>
          <p:cNvSpPr>
            <a:spLocks noGrp="1"/>
          </p:cNvSpPr>
          <p:nvPr>
            <p:ph idx="1"/>
          </p:nvPr>
        </p:nvSpPr>
        <p:spPr/>
        <p:txBody>
          <a:bodyPr>
            <a:noAutofit/>
          </a:bodyPr>
          <a:lstStyle/>
          <a:p>
            <a:pPr marL="0" indent="0">
              <a:buNone/>
            </a:pPr>
            <a:r>
              <a:rPr lang="es-ES" sz="2400" b="1" dirty="0"/>
              <a:t>Federico no llama a los Cristianos “buenos Samaritanos”, como podría esperarse, sino los llama “Samaritanos débiles”.</a:t>
            </a:r>
            <a:r>
              <a:rPr lang="en-US" sz="2600" b="1" dirty="0"/>
              <a:t> </a:t>
            </a:r>
            <a:r>
              <a:rPr lang="es-ES" sz="2400" b="1" dirty="0"/>
              <a:t>¿Cómo son ustedes  en su Conferencia, ciertamente, seres humanos débiles que atienden a otros seres humanos débiles con actos de compasión?</a:t>
            </a:r>
          </a:p>
          <a:p>
            <a:pPr marL="0" indent="0">
              <a:buNone/>
            </a:pPr>
            <a:endParaRPr lang="es-ES" sz="800" b="1" dirty="0"/>
          </a:p>
          <a:p>
            <a:pPr marL="0" indent="0">
              <a:buNone/>
            </a:pPr>
            <a:r>
              <a:rPr lang="en-US" sz="2400" dirty="0"/>
              <a:t>Federico Ozanam, </a:t>
            </a:r>
            <a:r>
              <a:rPr lang="es-ES" sz="2400" dirty="0"/>
              <a:t>defensor de la Fe, </a:t>
            </a:r>
            <a:r>
              <a:rPr lang="es-ES" sz="2400" b="1" dirty="0"/>
              <a:t>ruega por nosotros.</a:t>
            </a:r>
            <a:endParaRPr lang="es-ES" sz="2400" dirty="0"/>
          </a:p>
          <a:p>
            <a:pPr marL="0" indent="0">
              <a:buNone/>
            </a:pPr>
            <a:r>
              <a:rPr lang="es-ES" sz="2400" dirty="0"/>
              <a:t>Federico </a:t>
            </a:r>
            <a:r>
              <a:rPr lang="es-ES" sz="2400" dirty="0" err="1"/>
              <a:t>Ozanam</a:t>
            </a:r>
            <a:r>
              <a:rPr lang="es-ES" sz="2400" dirty="0"/>
              <a:t>, promotor de esperanza,</a:t>
            </a:r>
            <a:r>
              <a:rPr lang="es-ES" sz="2400" b="1" dirty="0"/>
              <a:t> ruega por nosotros.</a:t>
            </a:r>
            <a:endParaRPr lang="es-ES" sz="2400" dirty="0"/>
          </a:p>
          <a:p>
            <a:pPr marL="0" indent="0">
              <a:buNone/>
            </a:pPr>
            <a:r>
              <a:rPr lang="es-ES" sz="2400" dirty="0"/>
              <a:t>Federico </a:t>
            </a:r>
            <a:r>
              <a:rPr lang="es-ES" sz="2400" dirty="0" err="1"/>
              <a:t>Ozanam</a:t>
            </a:r>
            <a:r>
              <a:rPr lang="es-ES" sz="2400" dirty="0"/>
              <a:t>, apóstol de la caridad,</a:t>
            </a:r>
            <a:r>
              <a:rPr lang="es-ES" sz="2400" b="1" dirty="0"/>
              <a:t> ruega por nosotros.</a:t>
            </a:r>
            <a:endParaRPr lang="es-ES" sz="2400" dirty="0"/>
          </a:p>
          <a:p>
            <a:pPr marL="0" indent="0">
              <a:buNone/>
            </a:pPr>
            <a:r>
              <a:rPr lang="es-ES" sz="2400" dirty="0"/>
              <a:t>Federico </a:t>
            </a:r>
            <a:r>
              <a:rPr lang="es-ES" sz="2400" dirty="0" err="1"/>
              <a:t>Ozanam</a:t>
            </a:r>
            <a:r>
              <a:rPr lang="es-ES" sz="2400" dirty="0"/>
              <a:t>, esposo y padre ejemplar,</a:t>
            </a:r>
            <a:r>
              <a:rPr lang="es-ES" sz="2400" b="1" dirty="0"/>
              <a:t> ruega por nosotros.</a:t>
            </a:r>
          </a:p>
          <a:p>
            <a:pPr marL="0" indent="0">
              <a:buNone/>
            </a:pPr>
            <a:r>
              <a:rPr lang="es-ES" sz="2400" dirty="0"/>
              <a:t>Federico </a:t>
            </a:r>
            <a:r>
              <a:rPr lang="es-ES" sz="2400" dirty="0" err="1"/>
              <a:t>Ozanam</a:t>
            </a:r>
            <a:r>
              <a:rPr lang="es-ES" sz="2400" dirty="0"/>
              <a:t>, amante de la pobreza y de los pobres, </a:t>
            </a:r>
            <a:r>
              <a:rPr lang="es-ES" sz="2400" b="1" dirty="0"/>
              <a:t> ruega por nosotros.</a:t>
            </a:r>
            <a:endParaRPr lang="es-ES" sz="2400" dirty="0"/>
          </a:p>
          <a:p>
            <a:pPr marL="0" indent="0" algn="l">
              <a:buNone/>
            </a:pPr>
            <a:endParaRPr lang="es-ES" sz="2400" dirty="0"/>
          </a:p>
          <a:p>
            <a:pPr algn="l"/>
            <a:endParaRPr lang="en-US" sz="2600" dirty="0"/>
          </a:p>
        </p:txBody>
      </p:sp>
    </p:spTree>
    <p:extLst>
      <p:ext uri="{BB962C8B-B14F-4D97-AF65-F5344CB8AC3E}">
        <p14:creationId xmlns:p14="http://schemas.microsoft.com/office/powerpoint/2010/main" val="273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9F04-B3F1-4F51-A707-2A2521F5145E}"/>
              </a:ext>
            </a:extLst>
          </p:cNvPr>
          <p:cNvSpPr>
            <a:spLocks noGrp="1"/>
          </p:cNvSpPr>
          <p:nvPr>
            <p:ph type="title"/>
          </p:nvPr>
        </p:nvSpPr>
        <p:spPr/>
        <p:txBody>
          <a:bodyPr>
            <a:normAutofit/>
          </a:bodyPr>
          <a:lstStyle/>
          <a:p>
            <a:r>
              <a:rPr lang="es-ES_tradnl" dirty="0"/>
              <a:t>Continuación de la Reflexión</a:t>
            </a:r>
            <a:endParaRPr lang="en-US" dirty="0"/>
          </a:p>
        </p:txBody>
      </p:sp>
      <p:sp>
        <p:nvSpPr>
          <p:cNvPr id="3" name="Content Placeholder 2">
            <a:extLst>
              <a:ext uri="{FF2B5EF4-FFF2-40B4-BE49-F238E27FC236}">
                <a16:creationId xmlns:a16="http://schemas.microsoft.com/office/drawing/2014/main" id="{2B53F660-60CF-4236-A1B3-48AAC3584356}"/>
              </a:ext>
            </a:extLst>
          </p:cNvPr>
          <p:cNvSpPr>
            <a:spLocks noGrp="1"/>
          </p:cNvSpPr>
          <p:nvPr>
            <p:ph idx="1"/>
          </p:nvPr>
        </p:nvSpPr>
        <p:spPr/>
        <p:txBody>
          <a:bodyPr>
            <a:normAutofit/>
          </a:bodyPr>
          <a:lstStyle/>
          <a:p>
            <a:pPr marL="0" indent="0">
              <a:buNone/>
            </a:pPr>
            <a:r>
              <a:rPr lang="es-ES" sz="2400" dirty="0"/>
              <a:t>Federico </a:t>
            </a:r>
            <a:r>
              <a:rPr lang="es-ES" sz="2400" dirty="0" err="1"/>
              <a:t>Ozanam</a:t>
            </a:r>
            <a:r>
              <a:rPr lang="es-ES" sz="2400" dirty="0"/>
              <a:t>, defensor de la dignidad de la persona humana, </a:t>
            </a:r>
            <a:r>
              <a:rPr lang="es-ES" sz="2400" b="1" dirty="0"/>
              <a:t>ruega por nosotros</a:t>
            </a:r>
            <a:endParaRPr lang="es-ES" sz="2400" dirty="0"/>
          </a:p>
          <a:p>
            <a:pPr marL="0" indent="0">
              <a:buNone/>
            </a:pPr>
            <a:r>
              <a:rPr lang="es-ES" sz="2400" dirty="0"/>
              <a:t>Federico </a:t>
            </a:r>
            <a:r>
              <a:rPr lang="es-ES" sz="2400" dirty="0" err="1"/>
              <a:t>Ozanam</a:t>
            </a:r>
            <a:r>
              <a:rPr lang="es-ES" sz="2400" dirty="0"/>
              <a:t>, siervo de la verdad,</a:t>
            </a:r>
            <a:r>
              <a:rPr lang="es-ES" sz="2400" b="1" dirty="0"/>
              <a:t> ruega por nosotros.</a:t>
            </a:r>
            <a:endParaRPr lang="es-ES" sz="2400" dirty="0"/>
          </a:p>
          <a:p>
            <a:pPr marL="0" indent="0">
              <a:buNone/>
            </a:pPr>
            <a:r>
              <a:rPr lang="es-ES" sz="2400" dirty="0"/>
              <a:t>Federico </a:t>
            </a:r>
            <a:r>
              <a:rPr lang="es-ES" sz="2400" dirty="0" err="1"/>
              <a:t>Ozanam</a:t>
            </a:r>
            <a:r>
              <a:rPr lang="es-ES" sz="2400" dirty="0"/>
              <a:t>, modelo para los maestros y profesores Católicos,</a:t>
            </a:r>
            <a:r>
              <a:rPr lang="es-ES" sz="2400" b="1" dirty="0"/>
              <a:t> ruega por nosotros.</a:t>
            </a:r>
            <a:endParaRPr lang="es-ES" sz="2400" dirty="0"/>
          </a:p>
          <a:p>
            <a:pPr marL="0" indent="0">
              <a:buNone/>
            </a:pPr>
            <a:r>
              <a:rPr lang="es-ES" sz="2400" dirty="0"/>
              <a:t>Federico </a:t>
            </a:r>
            <a:r>
              <a:rPr lang="es-ES" sz="2400" dirty="0" err="1"/>
              <a:t>Ozanam</a:t>
            </a:r>
            <a:r>
              <a:rPr lang="es-ES" sz="2400" dirty="0"/>
              <a:t>, discípulo de San Vicente de Paul, </a:t>
            </a:r>
            <a:r>
              <a:rPr lang="es-ES" sz="2400" b="1" dirty="0"/>
              <a:t>ruega por nosotros.</a:t>
            </a:r>
            <a:endParaRPr lang="es-ES" sz="2400" dirty="0"/>
          </a:p>
          <a:p>
            <a:pPr marL="0" indent="0">
              <a:buNone/>
            </a:pPr>
            <a:r>
              <a:rPr lang="es-ES" sz="2400" dirty="0"/>
              <a:t>Federico </a:t>
            </a:r>
            <a:r>
              <a:rPr lang="es-ES" sz="2400" dirty="0" err="1"/>
              <a:t>Ozanam</a:t>
            </a:r>
            <a:r>
              <a:rPr lang="es-ES" sz="2400" dirty="0"/>
              <a:t>, hijo fiel de la Iglesia, </a:t>
            </a:r>
            <a:r>
              <a:rPr lang="es-ES" sz="2400" b="1" dirty="0"/>
              <a:t>ruega por nosotros.</a:t>
            </a:r>
            <a:r>
              <a:rPr lang="es-ES" sz="2400" dirty="0"/>
              <a:t> </a:t>
            </a:r>
          </a:p>
          <a:p>
            <a:pPr marL="0" indent="0">
              <a:buNone/>
            </a:pPr>
            <a:r>
              <a:rPr lang="es-ES" sz="2400" dirty="0"/>
              <a:t>Federico </a:t>
            </a:r>
            <a:r>
              <a:rPr lang="es-ES" sz="2400" dirty="0" err="1"/>
              <a:t>Ozanam</a:t>
            </a:r>
            <a:r>
              <a:rPr lang="es-ES" sz="2400" dirty="0"/>
              <a:t>, nuestro intercesor ante el trono de Dios,</a:t>
            </a:r>
            <a:r>
              <a:rPr lang="es-ES" sz="2400" b="1" dirty="0"/>
              <a:t> ruega por nosotros. </a:t>
            </a:r>
          </a:p>
          <a:p>
            <a:pPr marL="0" indent="0">
              <a:buNone/>
            </a:pPr>
            <a:r>
              <a:rPr lang="es-ES" sz="2400" b="1" dirty="0"/>
              <a:t>Amen</a:t>
            </a:r>
            <a:endParaRPr lang="es-ES" sz="2400" dirty="0"/>
          </a:p>
          <a:p>
            <a:pPr marL="0" indent="0">
              <a:buNone/>
            </a:pPr>
            <a:endParaRPr lang="es-ES" sz="2600" dirty="0"/>
          </a:p>
        </p:txBody>
      </p:sp>
    </p:spTree>
    <p:extLst>
      <p:ext uri="{BB962C8B-B14F-4D97-AF65-F5344CB8AC3E}">
        <p14:creationId xmlns:p14="http://schemas.microsoft.com/office/powerpoint/2010/main" val="236247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Presentaciones</a:t>
            </a:r>
          </a:p>
        </p:txBody>
      </p:sp>
      <p:sp>
        <p:nvSpPr>
          <p:cNvPr id="3" name="Content Placeholder 2"/>
          <p:cNvSpPr>
            <a:spLocks noGrp="1"/>
          </p:cNvSpPr>
          <p:nvPr>
            <p:ph idx="1"/>
          </p:nvPr>
        </p:nvSpPr>
        <p:spPr/>
        <p:txBody>
          <a:bodyPr>
            <a:normAutofit/>
          </a:bodyPr>
          <a:lstStyle/>
          <a:p>
            <a:r>
              <a:rPr lang="es-ES_tradnl" sz="3095" dirty="0"/>
              <a:t>Nombre</a:t>
            </a:r>
          </a:p>
          <a:p>
            <a:pPr marL="0" indent="0">
              <a:buNone/>
            </a:pPr>
            <a:endParaRPr lang="es-ES_tradnl" sz="800" dirty="0"/>
          </a:p>
          <a:p>
            <a:r>
              <a:rPr lang="es-ES_tradnl" sz="3095" dirty="0"/>
              <a:t>Nombre de la Conferencia y Distrito / Consejo Diocesano .</a:t>
            </a:r>
          </a:p>
          <a:p>
            <a:endParaRPr lang="es-ES_tradnl" sz="800" dirty="0"/>
          </a:p>
          <a:p>
            <a:r>
              <a:rPr lang="es-ES_tradnl" sz="3095" dirty="0"/>
              <a:t>¿</a:t>
            </a:r>
            <a:r>
              <a:rPr lang="es-419" sz="3095" dirty="0"/>
              <a:t>Cual es su objetivo? Formador o Presentador? </a:t>
            </a:r>
          </a:p>
          <a:p>
            <a:endParaRPr lang="en-US" sz="800" dirty="0"/>
          </a:p>
          <a:p>
            <a:r>
              <a:rPr lang="en-US" sz="3095" dirty="0"/>
              <a:t>¿</a:t>
            </a:r>
            <a:r>
              <a:rPr lang="es-ES_tradnl" sz="3095" dirty="0"/>
              <a:t>Que esperan llevar a casa de ésta capacitación</a:t>
            </a:r>
            <a:r>
              <a:rPr lang="en-US" sz="3095" dirty="0"/>
              <a:t>?</a:t>
            </a:r>
          </a:p>
        </p:txBody>
      </p:sp>
    </p:spTree>
    <p:extLst>
      <p:ext uri="{BB962C8B-B14F-4D97-AF65-F5344CB8AC3E}">
        <p14:creationId xmlns:p14="http://schemas.microsoft.com/office/powerpoint/2010/main" val="2028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s-ES_tradnl" sz="3600" dirty="0"/>
              <a:t>Agenda de Capacitación para Presentadores</a:t>
            </a:r>
            <a:endParaRPr lang="es-ES_tradnl" sz="3600" dirty="0">
              <a:solidFill>
                <a:srgbClr val="FFFF00"/>
              </a:solidFill>
            </a:endParaRPr>
          </a:p>
        </p:txBody>
      </p:sp>
      <p:sp>
        <p:nvSpPr>
          <p:cNvPr id="3" name="Content Placeholder 2"/>
          <p:cNvSpPr>
            <a:spLocks noGrp="1"/>
          </p:cNvSpPr>
          <p:nvPr>
            <p:ph sz="half" idx="1"/>
          </p:nvPr>
        </p:nvSpPr>
        <p:spPr/>
        <p:txBody>
          <a:bodyPr>
            <a:normAutofit fontScale="85000" lnSpcReduction="10000"/>
          </a:bodyPr>
          <a:lstStyle/>
          <a:p>
            <a:pPr marL="0" indent="0">
              <a:buNone/>
            </a:pPr>
            <a:r>
              <a:rPr lang="es-ES_tradnl" sz="3300" b="1" dirty="0"/>
              <a:t>Día 1</a:t>
            </a:r>
          </a:p>
          <a:p>
            <a:pPr>
              <a:lnSpc>
                <a:spcPct val="120000"/>
              </a:lnSpc>
            </a:pPr>
            <a:r>
              <a:rPr lang="es-ES_tradnl" dirty="0"/>
              <a:t>Presentaciones</a:t>
            </a:r>
          </a:p>
          <a:p>
            <a:pPr>
              <a:lnSpc>
                <a:spcPct val="120000"/>
              </a:lnSpc>
            </a:pPr>
            <a:r>
              <a:rPr lang="es-ES_tradnl" dirty="0"/>
              <a:t>Objetivos</a:t>
            </a:r>
          </a:p>
          <a:p>
            <a:pPr>
              <a:lnSpc>
                <a:spcPct val="120000"/>
              </a:lnSpc>
            </a:pPr>
            <a:r>
              <a:rPr lang="es-ES_tradnl" dirty="0"/>
              <a:t>Directrices </a:t>
            </a:r>
          </a:p>
          <a:p>
            <a:pPr>
              <a:lnSpc>
                <a:spcPct val="120000"/>
              </a:lnSpc>
            </a:pPr>
            <a:r>
              <a:rPr lang="es-ES_tradnl" dirty="0"/>
              <a:t>Formación Vicentina</a:t>
            </a:r>
          </a:p>
          <a:p>
            <a:pPr>
              <a:lnSpc>
                <a:spcPct val="120000"/>
              </a:lnSpc>
            </a:pPr>
            <a:r>
              <a:rPr lang="es-ES_tradnl" dirty="0"/>
              <a:t>Plan de Formación del Consejo</a:t>
            </a:r>
          </a:p>
          <a:p>
            <a:pPr>
              <a:lnSpc>
                <a:spcPct val="120000"/>
              </a:lnSpc>
            </a:pPr>
            <a:r>
              <a:rPr lang="es-ES_tradnl" dirty="0"/>
              <a:t>Organice y Presente la Orientación</a:t>
            </a:r>
          </a:p>
          <a:p>
            <a:pPr>
              <a:lnSpc>
                <a:spcPct val="120000"/>
              </a:lnSpc>
            </a:pPr>
            <a:r>
              <a:rPr lang="es-ES_tradnl" dirty="0"/>
              <a:t>Recomendaciones de sección por sección </a:t>
            </a:r>
          </a:p>
        </p:txBody>
      </p:sp>
      <p:sp>
        <p:nvSpPr>
          <p:cNvPr id="2" name="Content Placeholder 1">
            <a:extLst>
              <a:ext uri="{FF2B5EF4-FFF2-40B4-BE49-F238E27FC236}">
                <a16:creationId xmlns:a16="http://schemas.microsoft.com/office/drawing/2014/main" id="{BE334F75-124F-FC4E-0A51-84270BB32EB1}"/>
              </a:ext>
            </a:extLst>
          </p:cNvPr>
          <p:cNvSpPr>
            <a:spLocks noGrp="1"/>
          </p:cNvSpPr>
          <p:nvPr>
            <p:ph sz="half" idx="2"/>
          </p:nvPr>
        </p:nvSpPr>
        <p:spPr>
          <a:xfrm>
            <a:off x="6080760" y="1288953"/>
            <a:ext cx="5181600" cy="4716560"/>
          </a:xfrm>
        </p:spPr>
        <p:txBody>
          <a:bodyPr>
            <a:normAutofit fontScale="85000" lnSpcReduction="10000"/>
          </a:bodyPr>
          <a:lstStyle/>
          <a:p>
            <a:pPr marL="0" indent="0">
              <a:buNone/>
            </a:pPr>
            <a:r>
              <a:rPr lang="es-ES_tradnl" sz="3300" b="1" dirty="0">
                <a:solidFill>
                  <a:schemeClr val="tx1"/>
                </a:solidFill>
              </a:rPr>
              <a:t>Día 2</a:t>
            </a:r>
          </a:p>
          <a:p>
            <a:r>
              <a:rPr lang="es-ES_tradnl" dirty="0">
                <a:solidFill>
                  <a:schemeClr val="tx1"/>
                </a:solidFill>
              </a:rPr>
              <a:t>Orientación </a:t>
            </a:r>
            <a:r>
              <a:rPr lang="es-ES_tradnl" dirty="0" err="1">
                <a:solidFill>
                  <a:schemeClr val="tx1"/>
                </a:solidFill>
              </a:rPr>
              <a:t>Ozanam</a:t>
            </a:r>
            <a:r>
              <a:rPr lang="es-ES_tradnl" dirty="0">
                <a:solidFill>
                  <a:schemeClr val="tx1"/>
                </a:solidFill>
              </a:rPr>
              <a:t> 2020</a:t>
            </a:r>
          </a:p>
          <a:p>
            <a:r>
              <a:rPr lang="es-ES_tradnl" dirty="0">
                <a:solidFill>
                  <a:schemeClr val="tx1"/>
                </a:solidFill>
              </a:rPr>
              <a:t>Consejos generales al hablar</a:t>
            </a:r>
          </a:p>
          <a:p>
            <a:r>
              <a:rPr lang="es-ES_tradnl" dirty="0">
                <a:solidFill>
                  <a:schemeClr val="tx1"/>
                </a:solidFill>
              </a:rPr>
              <a:t>Sesión de Práctica </a:t>
            </a:r>
          </a:p>
          <a:p>
            <a:r>
              <a:rPr lang="es-ES_tradnl" dirty="0">
                <a:solidFill>
                  <a:schemeClr val="tx1"/>
                </a:solidFill>
              </a:rPr>
              <a:t>Presentaciones</a:t>
            </a:r>
          </a:p>
          <a:p>
            <a:pPr>
              <a:lnSpc>
                <a:spcPct val="120000"/>
              </a:lnSpc>
            </a:pPr>
            <a:r>
              <a:rPr lang="es-ES_tradnl" dirty="0"/>
              <a:t>Temas Adicionales</a:t>
            </a:r>
            <a:r>
              <a:rPr lang="es-ES_tradnl" dirty="0">
                <a:solidFill>
                  <a:schemeClr val="tx1"/>
                </a:solidFill>
              </a:rPr>
              <a:t> </a:t>
            </a:r>
          </a:p>
        </p:txBody>
      </p:sp>
      <p:sp>
        <p:nvSpPr>
          <p:cNvPr id="4" name="Slide Number Placeholder 3"/>
          <p:cNvSpPr>
            <a:spLocks noGrp="1"/>
          </p:cNvSpPr>
          <p:nvPr>
            <p:ph type="sldNum" sz="quarter" idx="4294967295"/>
          </p:nvPr>
        </p:nvSpPr>
        <p:spPr>
          <a:xfrm>
            <a:off x="9353550" y="6569075"/>
            <a:ext cx="2838450" cy="3778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600" b="1" i="1" kern="1200">
                <a:solidFill>
                  <a:schemeClr val="tx1">
                    <a:lumMod val="85000"/>
                    <a:lumOff val="15000"/>
                  </a:schemeClr>
                </a:solidFill>
                <a:latin typeface="Arial" charset="0"/>
                <a:ea typeface="+mn-ea"/>
                <a:cs typeface="+mn-cs"/>
              </a:defRPr>
            </a:lvl1pPr>
            <a:lvl2pPr marL="457200" algn="l" rtl="0" eaLnBrk="0" fontAlgn="base" hangingPunct="0">
              <a:spcBef>
                <a:spcPct val="0"/>
              </a:spcBef>
              <a:spcAft>
                <a:spcPct val="0"/>
              </a:spcAft>
              <a:defRPr sz="2400" b="1" i="1" kern="1200">
                <a:solidFill>
                  <a:schemeClr val="bg1"/>
                </a:solidFill>
                <a:latin typeface="Arial" charset="0"/>
                <a:ea typeface="+mn-ea"/>
                <a:cs typeface="+mn-cs"/>
              </a:defRPr>
            </a:lvl2pPr>
            <a:lvl3pPr marL="914400" algn="l" rtl="0" eaLnBrk="0" fontAlgn="base" hangingPunct="0">
              <a:spcBef>
                <a:spcPct val="0"/>
              </a:spcBef>
              <a:spcAft>
                <a:spcPct val="0"/>
              </a:spcAft>
              <a:defRPr sz="2400" b="1" i="1" kern="1200">
                <a:solidFill>
                  <a:schemeClr val="bg1"/>
                </a:solidFill>
                <a:latin typeface="Arial" charset="0"/>
                <a:ea typeface="+mn-ea"/>
                <a:cs typeface="+mn-cs"/>
              </a:defRPr>
            </a:lvl3pPr>
            <a:lvl4pPr marL="1371600" algn="l" rtl="0" eaLnBrk="0" fontAlgn="base" hangingPunct="0">
              <a:spcBef>
                <a:spcPct val="0"/>
              </a:spcBef>
              <a:spcAft>
                <a:spcPct val="0"/>
              </a:spcAft>
              <a:defRPr sz="2400" b="1" i="1" kern="1200">
                <a:solidFill>
                  <a:schemeClr val="bg1"/>
                </a:solidFill>
                <a:latin typeface="Arial" charset="0"/>
                <a:ea typeface="+mn-ea"/>
                <a:cs typeface="+mn-cs"/>
              </a:defRPr>
            </a:lvl4pPr>
            <a:lvl5pPr marL="1828800" algn="l" rtl="0" eaLnBrk="0" fontAlgn="base" hangingPunct="0">
              <a:spcBef>
                <a:spcPct val="0"/>
              </a:spcBef>
              <a:spcAft>
                <a:spcPct val="0"/>
              </a:spcAft>
              <a:defRPr sz="2400" b="1" i="1" kern="1200">
                <a:solidFill>
                  <a:schemeClr val="bg1"/>
                </a:solidFill>
                <a:latin typeface="Arial" charset="0"/>
                <a:ea typeface="+mn-ea"/>
                <a:cs typeface="+mn-cs"/>
              </a:defRPr>
            </a:lvl5pPr>
            <a:lvl6pPr marL="2286000" algn="l" defTabSz="914400" rtl="0" eaLnBrk="1" latinLnBrk="0" hangingPunct="1">
              <a:defRPr sz="2400" b="1" i="1" kern="1200">
                <a:solidFill>
                  <a:schemeClr val="bg1"/>
                </a:solidFill>
                <a:latin typeface="Arial" charset="0"/>
                <a:ea typeface="+mn-ea"/>
                <a:cs typeface="+mn-cs"/>
              </a:defRPr>
            </a:lvl6pPr>
            <a:lvl7pPr marL="2743200" algn="l" defTabSz="914400" rtl="0" eaLnBrk="1" latinLnBrk="0" hangingPunct="1">
              <a:defRPr sz="2400" b="1" i="1" kern="1200">
                <a:solidFill>
                  <a:schemeClr val="bg1"/>
                </a:solidFill>
                <a:latin typeface="Arial" charset="0"/>
                <a:ea typeface="+mn-ea"/>
                <a:cs typeface="+mn-cs"/>
              </a:defRPr>
            </a:lvl7pPr>
            <a:lvl8pPr marL="3200400" algn="l" defTabSz="914400" rtl="0" eaLnBrk="1" latinLnBrk="0" hangingPunct="1">
              <a:defRPr sz="2400" b="1" i="1" kern="1200">
                <a:solidFill>
                  <a:schemeClr val="bg1"/>
                </a:solidFill>
                <a:latin typeface="Arial" charset="0"/>
                <a:ea typeface="+mn-ea"/>
                <a:cs typeface="+mn-cs"/>
              </a:defRPr>
            </a:lvl8pPr>
            <a:lvl9pPr marL="3657600" algn="l" defTabSz="914400" rtl="0" eaLnBrk="1" latinLnBrk="0" hangingPunct="1">
              <a:defRPr sz="2400" b="1" i="1" kern="1200">
                <a:solidFill>
                  <a:schemeClr val="bg1"/>
                </a:solidFill>
                <a:latin typeface="Arial" charset="0"/>
                <a:ea typeface="+mn-ea"/>
                <a:cs typeface="+mn-cs"/>
              </a:defRPr>
            </a:lvl9pPr>
          </a:lstStyle>
          <a:p>
            <a:pPr eaLnBrk="1" fontAlgn="auto" hangingPunct="1">
              <a:spcBef>
                <a:spcPts val="0"/>
              </a:spcBef>
              <a:spcAft>
                <a:spcPts val="0"/>
              </a:spcAft>
              <a:defRPr/>
            </a:pPr>
            <a:fld id="{F5E83A9F-4943-46E7-889C-87777598F311}" type="slidenum">
              <a:rPr lang="en-US" sz="1800" b="0" i="0" kern="0" smtClean="0"/>
              <a:pPr eaLnBrk="1" fontAlgn="auto" hangingPunct="1">
                <a:spcBef>
                  <a:spcPts val="0"/>
                </a:spcBef>
                <a:spcAft>
                  <a:spcPts val="0"/>
                </a:spcAft>
                <a:defRPr/>
              </a:pPr>
              <a:t>9</a:t>
            </a:fld>
            <a:endParaRPr lang="en-US" dirty="0">
              <a:solidFill>
                <a:prstClr val="black">
                  <a:tint val="75000"/>
                </a:prstClr>
              </a:solidFill>
            </a:endParaRPr>
          </a:p>
        </p:txBody>
      </p:sp>
    </p:spTree>
    <p:extLst>
      <p:ext uri="{BB962C8B-B14F-4D97-AF65-F5344CB8AC3E}">
        <p14:creationId xmlns:p14="http://schemas.microsoft.com/office/powerpoint/2010/main" val="420621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sz="3600" dirty="0"/>
              <a:t>Propósito de esta Capacitación</a:t>
            </a:r>
          </a:p>
        </p:txBody>
      </p:sp>
      <p:sp>
        <p:nvSpPr>
          <p:cNvPr id="3" name="Content Placeholder 2"/>
          <p:cNvSpPr>
            <a:spLocks noGrp="1"/>
          </p:cNvSpPr>
          <p:nvPr>
            <p:ph idx="1"/>
          </p:nvPr>
        </p:nvSpPr>
        <p:spPr>
          <a:xfrm>
            <a:off x="610140" y="1096174"/>
            <a:ext cx="8000129" cy="5622886"/>
          </a:xfrm>
        </p:spPr>
        <p:txBody>
          <a:bodyPr>
            <a:normAutofit/>
          </a:bodyPr>
          <a:lstStyle/>
          <a:p>
            <a:pPr>
              <a:buFont typeface="Symbol" panose="05050102010706020507" pitchFamily="18" charset="2"/>
              <a:buNone/>
              <a:defRPr/>
            </a:pPr>
            <a:r>
              <a:rPr lang="es-ES_tradnl" dirty="0"/>
              <a:t>Capacitar a Formadores y Presentadores a dar la Orientación Ozanam.</a:t>
            </a:r>
          </a:p>
          <a:p>
            <a:pPr marL="0" indent="0">
              <a:spcBef>
                <a:spcPct val="70000"/>
              </a:spcBef>
              <a:buNone/>
              <a:defRPr/>
            </a:pPr>
            <a:r>
              <a:rPr lang="es-ES_tradnl" dirty="0"/>
              <a:t>Proporcionarles el conocimiento práctico de:</a:t>
            </a:r>
          </a:p>
          <a:p>
            <a:pPr lvl="1">
              <a:defRPr/>
            </a:pPr>
            <a:r>
              <a:rPr lang="es-ES_tradnl" sz="2000" dirty="0"/>
              <a:t>Organizar y conducir Orientaciones Ozanam</a:t>
            </a:r>
          </a:p>
          <a:p>
            <a:pPr lvl="1">
              <a:defRPr/>
            </a:pPr>
            <a:r>
              <a:rPr lang="es-ES_tradnl" sz="2000" dirty="0"/>
              <a:t>Enseñar el material efectivamente</a:t>
            </a:r>
          </a:p>
          <a:p>
            <a:pPr lvl="1">
              <a:defRPr/>
            </a:pPr>
            <a:r>
              <a:rPr lang="es-ES_tradnl" sz="2000" dirty="0"/>
              <a:t>Usar las herramientas proporcionadas</a:t>
            </a:r>
          </a:p>
          <a:p>
            <a:pPr lvl="1">
              <a:defRPr/>
            </a:pPr>
            <a:r>
              <a:rPr lang="es-ES_tradnl" sz="2000" dirty="0"/>
              <a:t>Desarrollar un plan del Consejo para Orientaciones Ozanam</a:t>
            </a:r>
          </a:p>
          <a:p>
            <a:pPr lvl="1">
              <a:defRPr/>
            </a:pPr>
            <a:r>
              <a:rPr lang="es-ES_tradnl" sz="2000" dirty="0"/>
              <a:t>Participar en un Comité de Formación del Consejo</a:t>
            </a:r>
          </a:p>
          <a:p>
            <a:endParaRPr lang="en-US" dirty="0">
              <a:solidFill>
                <a:schemeClr val="tx1"/>
              </a:solidFill>
            </a:endParaRPr>
          </a:p>
        </p:txBody>
      </p:sp>
      <p:sp>
        <p:nvSpPr>
          <p:cNvPr id="4" name="Slide Number Placeholder 3"/>
          <p:cNvSpPr>
            <a:spLocks noGrp="1"/>
          </p:cNvSpPr>
          <p:nvPr>
            <p:ph type="sldNum" sz="quarter" idx="4294967295"/>
          </p:nvPr>
        </p:nvSpPr>
        <p:spPr>
          <a:xfrm>
            <a:off x="8902701" y="6568295"/>
            <a:ext cx="2838451" cy="3778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600" b="1" i="1" kern="1200">
                <a:solidFill>
                  <a:schemeClr val="tx1">
                    <a:lumMod val="85000"/>
                    <a:lumOff val="15000"/>
                  </a:schemeClr>
                </a:solidFill>
                <a:latin typeface="Arial" charset="0"/>
                <a:ea typeface="+mn-ea"/>
                <a:cs typeface="+mn-cs"/>
              </a:defRPr>
            </a:lvl1pPr>
            <a:lvl2pPr marL="457200" algn="l" rtl="0" eaLnBrk="0" fontAlgn="base" hangingPunct="0">
              <a:spcBef>
                <a:spcPct val="0"/>
              </a:spcBef>
              <a:spcAft>
                <a:spcPct val="0"/>
              </a:spcAft>
              <a:defRPr sz="2400" b="1" i="1" kern="1200">
                <a:solidFill>
                  <a:schemeClr val="bg1"/>
                </a:solidFill>
                <a:latin typeface="Arial" charset="0"/>
                <a:ea typeface="+mn-ea"/>
                <a:cs typeface="+mn-cs"/>
              </a:defRPr>
            </a:lvl2pPr>
            <a:lvl3pPr marL="914400" algn="l" rtl="0" eaLnBrk="0" fontAlgn="base" hangingPunct="0">
              <a:spcBef>
                <a:spcPct val="0"/>
              </a:spcBef>
              <a:spcAft>
                <a:spcPct val="0"/>
              </a:spcAft>
              <a:defRPr sz="2400" b="1" i="1" kern="1200">
                <a:solidFill>
                  <a:schemeClr val="bg1"/>
                </a:solidFill>
                <a:latin typeface="Arial" charset="0"/>
                <a:ea typeface="+mn-ea"/>
                <a:cs typeface="+mn-cs"/>
              </a:defRPr>
            </a:lvl3pPr>
            <a:lvl4pPr marL="1371600" algn="l" rtl="0" eaLnBrk="0" fontAlgn="base" hangingPunct="0">
              <a:spcBef>
                <a:spcPct val="0"/>
              </a:spcBef>
              <a:spcAft>
                <a:spcPct val="0"/>
              </a:spcAft>
              <a:defRPr sz="2400" b="1" i="1" kern="1200">
                <a:solidFill>
                  <a:schemeClr val="bg1"/>
                </a:solidFill>
                <a:latin typeface="Arial" charset="0"/>
                <a:ea typeface="+mn-ea"/>
                <a:cs typeface="+mn-cs"/>
              </a:defRPr>
            </a:lvl4pPr>
            <a:lvl5pPr marL="1828800" algn="l" rtl="0" eaLnBrk="0" fontAlgn="base" hangingPunct="0">
              <a:spcBef>
                <a:spcPct val="0"/>
              </a:spcBef>
              <a:spcAft>
                <a:spcPct val="0"/>
              </a:spcAft>
              <a:defRPr sz="2400" b="1" i="1" kern="1200">
                <a:solidFill>
                  <a:schemeClr val="bg1"/>
                </a:solidFill>
                <a:latin typeface="Arial" charset="0"/>
                <a:ea typeface="+mn-ea"/>
                <a:cs typeface="+mn-cs"/>
              </a:defRPr>
            </a:lvl5pPr>
            <a:lvl6pPr marL="2286000" algn="l" defTabSz="914400" rtl="0" eaLnBrk="1" latinLnBrk="0" hangingPunct="1">
              <a:defRPr sz="2400" b="1" i="1" kern="1200">
                <a:solidFill>
                  <a:schemeClr val="bg1"/>
                </a:solidFill>
                <a:latin typeface="Arial" charset="0"/>
                <a:ea typeface="+mn-ea"/>
                <a:cs typeface="+mn-cs"/>
              </a:defRPr>
            </a:lvl6pPr>
            <a:lvl7pPr marL="2743200" algn="l" defTabSz="914400" rtl="0" eaLnBrk="1" latinLnBrk="0" hangingPunct="1">
              <a:defRPr sz="2400" b="1" i="1" kern="1200">
                <a:solidFill>
                  <a:schemeClr val="bg1"/>
                </a:solidFill>
                <a:latin typeface="Arial" charset="0"/>
                <a:ea typeface="+mn-ea"/>
                <a:cs typeface="+mn-cs"/>
              </a:defRPr>
            </a:lvl7pPr>
            <a:lvl8pPr marL="3200400" algn="l" defTabSz="914400" rtl="0" eaLnBrk="1" latinLnBrk="0" hangingPunct="1">
              <a:defRPr sz="2400" b="1" i="1" kern="1200">
                <a:solidFill>
                  <a:schemeClr val="bg1"/>
                </a:solidFill>
                <a:latin typeface="Arial" charset="0"/>
                <a:ea typeface="+mn-ea"/>
                <a:cs typeface="+mn-cs"/>
              </a:defRPr>
            </a:lvl8pPr>
            <a:lvl9pPr marL="3657600" algn="l" defTabSz="914400" rtl="0" eaLnBrk="1" latinLnBrk="0" hangingPunct="1">
              <a:defRPr sz="2400" b="1" i="1" kern="1200">
                <a:solidFill>
                  <a:schemeClr val="bg1"/>
                </a:solidFill>
                <a:latin typeface="Arial" charset="0"/>
                <a:ea typeface="+mn-ea"/>
                <a:cs typeface="+mn-cs"/>
              </a:defRPr>
            </a:lvl9pPr>
          </a:lstStyle>
          <a:p>
            <a:pPr eaLnBrk="1" fontAlgn="auto" hangingPunct="1">
              <a:spcBef>
                <a:spcPts val="0"/>
              </a:spcBef>
              <a:spcAft>
                <a:spcPts val="0"/>
              </a:spcAft>
              <a:defRPr/>
            </a:pPr>
            <a:fld id="{F5E83A9F-4943-46E7-889C-87777598F311}" type="slidenum">
              <a:rPr lang="en-US" sz="1800" b="0" i="0" kern="0" smtClean="0"/>
              <a:pPr eaLnBrk="1" fontAlgn="auto" hangingPunct="1">
                <a:spcBef>
                  <a:spcPts val="0"/>
                </a:spcBef>
                <a:spcAft>
                  <a:spcPts val="0"/>
                </a:spcAft>
                <a:defRPr/>
              </a:pPr>
              <a:t>10</a:t>
            </a:fld>
            <a:endParaRPr lang="en-US" dirty="0">
              <a:solidFill>
                <a:prstClr val="black">
                  <a:tint val="75000"/>
                </a:prstClr>
              </a:solidFill>
            </a:endParaRPr>
          </a:p>
        </p:txBody>
      </p:sp>
      <p:pic>
        <p:nvPicPr>
          <p:cNvPr id="5" name="Picture 3" descr="ozan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9640" y="1241959"/>
            <a:ext cx="1660580" cy="2303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stvincen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9641" y="3670258"/>
            <a:ext cx="1660580" cy="22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DC68-2702-4C35-A749-F8002DA84EC9}"/>
              </a:ext>
            </a:extLst>
          </p:cNvPr>
          <p:cNvSpPr>
            <a:spLocks noGrp="1"/>
          </p:cNvSpPr>
          <p:nvPr>
            <p:ph type="title"/>
          </p:nvPr>
        </p:nvSpPr>
        <p:spPr/>
        <p:txBody>
          <a:bodyPr>
            <a:normAutofit/>
          </a:bodyPr>
          <a:lstStyle/>
          <a:p>
            <a:r>
              <a:rPr lang="es-419" dirty="0"/>
              <a:t>Objetivos de esta Capacitación</a:t>
            </a:r>
            <a:endParaRPr lang="en-US" dirty="0"/>
          </a:p>
        </p:txBody>
      </p:sp>
      <p:sp>
        <p:nvSpPr>
          <p:cNvPr id="3" name="Content Placeholder 2">
            <a:extLst>
              <a:ext uri="{FF2B5EF4-FFF2-40B4-BE49-F238E27FC236}">
                <a16:creationId xmlns:a16="http://schemas.microsoft.com/office/drawing/2014/main" id="{11C476CA-310B-472A-8B5F-1B948EE46E9B}"/>
              </a:ext>
            </a:extLst>
          </p:cNvPr>
          <p:cNvSpPr>
            <a:spLocks noGrp="1"/>
          </p:cNvSpPr>
          <p:nvPr>
            <p:ph idx="1"/>
          </p:nvPr>
        </p:nvSpPr>
        <p:spPr/>
        <p:txBody>
          <a:bodyPr>
            <a:normAutofit/>
          </a:bodyPr>
          <a:lstStyle/>
          <a:p>
            <a:pPr marL="0" indent="0" algn="l">
              <a:buNone/>
            </a:pPr>
            <a:r>
              <a:rPr lang="es-419" sz="3600" b="1" dirty="0"/>
              <a:t>Los participantes podrán:</a:t>
            </a:r>
          </a:p>
          <a:p>
            <a:r>
              <a:rPr lang="es-419" sz="3600" dirty="0"/>
              <a:t>Describir la Formación Espiritual en la Sociedad.</a:t>
            </a:r>
          </a:p>
          <a:p>
            <a:r>
              <a:rPr lang="es-419" sz="3600" dirty="0"/>
              <a:t>Discutir las Directrices de Formación Vicentina</a:t>
            </a:r>
          </a:p>
          <a:p>
            <a:r>
              <a:rPr lang="es-419" sz="3600" dirty="0"/>
              <a:t>Proporcionar una experiencia de educación, Capacitación y Formación para nuevos miembros de la Sociedad.</a:t>
            </a:r>
            <a:endParaRPr lang="en-US" sz="3600" dirty="0"/>
          </a:p>
          <a:p>
            <a:pPr marL="442432" indent="-442432" algn="l">
              <a:buFont typeface="Arial" panose="020B0604020202020204" pitchFamily="34" charset="0"/>
              <a:buChar char="•"/>
            </a:pPr>
            <a:endParaRPr lang="en-US" sz="4000" dirty="0"/>
          </a:p>
          <a:p>
            <a:pPr marL="442432" indent="-442432" algn="l">
              <a:buFont typeface="Arial" panose="020B0604020202020204" pitchFamily="34" charset="0"/>
              <a:buChar char="•"/>
            </a:pPr>
            <a:endParaRPr lang="en-US" sz="3600" dirty="0"/>
          </a:p>
        </p:txBody>
      </p:sp>
    </p:spTree>
    <p:extLst>
      <p:ext uri="{BB962C8B-B14F-4D97-AF65-F5344CB8AC3E}">
        <p14:creationId xmlns:p14="http://schemas.microsoft.com/office/powerpoint/2010/main" val="396303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AF0B6-AD8B-4AEE-B862-11C76140BF2B}"/>
              </a:ext>
            </a:extLst>
          </p:cNvPr>
          <p:cNvSpPr>
            <a:spLocks noGrp="1"/>
          </p:cNvSpPr>
          <p:nvPr>
            <p:ph type="title"/>
          </p:nvPr>
        </p:nvSpPr>
        <p:spPr/>
        <p:txBody>
          <a:bodyPr>
            <a:normAutofit/>
          </a:bodyPr>
          <a:lstStyle/>
          <a:p>
            <a:r>
              <a:rPr lang="es-419" dirty="0"/>
              <a:t>Objetivos de esta Capacitación</a:t>
            </a:r>
          </a:p>
        </p:txBody>
      </p:sp>
      <p:sp>
        <p:nvSpPr>
          <p:cNvPr id="3" name="Content Placeholder 2">
            <a:extLst>
              <a:ext uri="{FF2B5EF4-FFF2-40B4-BE49-F238E27FC236}">
                <a16:creationId xmlns:a16="http://schemas.microsoft.com/office/drawing/2014/main" id="{6584409C-D1CC-4A46-815D-B5A2C35BEE38}"/>
              </a:ext>
            </a:extLst>
          </p:cNvPr>
          <p:cNvSpPr>
            <a:spLocks noGrp="1"/>
          </p:cNvSpPr>
          <p:nvPr>
            <p:ph idx="1"/>
          </p:nvPr>
        </p:nvSpPr>
        <p:spPr/>
        <p:txBody>
          <a:bodyPr>
            <a:normAutofit/>
          </a:bodyPr>
          <a:lstStyle/>
          <a:p>
            <a:pPr marL="442432" indent="-442432" algn="l">
              <a:buFont typeface="Arial" panose="020B0604020202020204" pitchFamily="34" charset="0"/>
              <a:buChar char="•"/>
            </a:pPr>
            <a:r>
              <a:rPr lang="es-419" sz="3200" dirty="0"/>
              <a:t>Utilice los recursos necesarios para presentar todas las secciones de la Orientación </a:t>
            </a:r>
            <a:r>
              <a:rPr lang="es-419" sz="3200" dirty="0" err="1"/>
              <a:t>Ozanam</a:t>
            </a:r>
            <a:endParaRPr lang="es-419" sz="3200" dirty="0"/>
          </a:p>
          <a:p>
            <a:pPr marL="442432" indent="-442432" algn="l">
              <a:buFont typeface="Arial" panose="020B0604020202020204" pitchFamily="34" charset="0"/>
              <a:buChar char="•"/>
            </a:pPr>
            <a:endParaRPr lang="es-419" sz="1600" dirty="0"/>
          </a:p>
          <a:p>
            <a:pPr marL="442432" indent="-442432" algn="l">
              <a:buFont typeface="Arial" panose="020B0604020202020204" pitchFamily="34" charset="0"/>
              <a:buChar char="•"/>
            </a:pPr>
            <a:r>
              <a:rPr lang="es-419" sz="3200" dirty="0"/>
              <a:t>Comience a desarrollar historias personales y ejemplos que den vida al material formativo de una manera que sea consistente con los temas y objetivos establecidos.</a:t>
            </a:r>
            <a:endParaRPr lang="en-US" sz="3200" dirty="0"/>
          </a:p>
        </p:txBody>
      </p:sp>
    </p:spTree>
    <p:extLst>
      <p:ext uri="{BB962C8B-B14F-4D97-AF65-F5344CB8AC3E}">
        <p14:creationId xmlns:p14="http://schemas.microsoft.com/office/powerpoint/2010/main" val="81077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1798B-5C82-4254-A942-7227480C714C}"/>
              </a:ext>
            </a:extLst>
          </p:cNvPr>
          <p:cNvSpPr>
            <a:spLocks noGrp="1"/>
          </p:cNvSpPr>
          <p:nvPr>
            <p:ph type="title"/>
          </p:nvPr>
        </p:nvSpPr>
        <p:spPr/>
        <p:txBody>
          <a:bodyPr>
            <a:normAutofit/>
          </a:bodyPr>
          <a:lstStyle/>
          <a:p>
            <a:r>
              <a:rPr lang="es-419" altLang="en-US" dirty="0"/>
              <a:t>¿Qué es Formación?</a:t>
            </a:r>
            <a:endParaRPr lang="es-419" dirty="0"/>
          </a:p>
        </p:txBody>
      </p:sp>
      <p:sp>
        <p:nvSpPr>
          <p:cNvPr id="3" name="Content Placeholder 2">
            <a:extLst>
              <a:ext uri="{FF2B5EF4-FFF2-40B4-BE49-F238E27FC236}">
                <a16:creationId xmlns:a16="http://schemas.microsoft.com/office/drawing/2014/main" id="{7E27C244-41E0-43C1-A17F-BBC8BB0E9E0F}"/>
              </a:ext>
            </a:extLst>
          </p:cNvPr>
          <p:cNvSpPr>
            <a:spLocks noGrp="1"/>
          </p:cNvSpPr>
          <p:nvPr>
            <p:ph idx="1"/>
          </p:nvPr>
        </p:nvSpPr>
        <p:spPr>
          <a:xfrm>
            <a:off x="406400" y="1295402"/>
            <a:ext cx="11379200" cy="4553057"/>
          </a:xfrm>
        </p:spPr>
        <p:txBody>
          <a:bodyPr>
            <a:normAutofit/>
          </a:bodyPr>
          <a:lstStyle/>
          <a:p>
            <a:pPr algn="l"/>
            <a:r>
              <a:rPr lang="es-419" sz="3600" dirty="0"/>
              <a:t>La Formación Vicentina es el proceso inicial y continuo de crecimiento y desarrollo en la tradición, carisma y espiritualidad de la Sociedad de San Vicente de Paúl.</a:t>
            </a:r>
          </a:p>
          <a:p>
            <a:pPr algn="l"/>
            <a:r>
              <a:rPr lang="es-419" sz="3600" dirty="0"/>
              <a:t>La Formación Vicentina habilita el cumplimiento de los tres elementos esenciales de la Sociedad:</a:t>
            </a:r>
          </a:p>
          <a:p>
            <a:pPr marL="0" indent="0" algn="l">
              <a:buNone/>
            </a:pPr>
            <a:r>
              <a:rPr lang="es-419" sz="3600" dirty="0"/>
              <a:t>	- Espiritualidad, Servicio y Amistad</a:t>
            </a:r>
            <a:endParaRPr lang="en-US" sz="3600" dirty="0"/>
          </a:p>
          <a:p>
            <a:pPr algn="l"/>
            <a:endParaRPr lang="en-US" sz="3600" dirty="0"/>
          </a:p>
        </p:txBody>
      </p:sp>
    </p:spTree>
    <p:extLst>
      <p:ext uri="{BB962C8B-B14F-4D97-AF65-F5344CB8AC3E}">
        <p14:creationId xmlns:p14="http://schemas.microsoft.com/office/powerpoint/2010/main" val="110471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CFD2-A36A-4DB8-BBE2-D14E0F4EF156}"/>
              </a:ext>
            </a:extLst>
          </p:cNvPr>
          <p:cNvSpPr>
            <a:spLocks noGrp="1"/>
          </p:cNvSpPr>
          <p:nvPr>
            <p:ph type="title"/>
          </p:nvPr>
        </p:nvSpPr>
        <p:spPr/>
        <p:txBody>
          <a:bodyPr/>
          <a:lstStyle/>
          <a:p>
            <a:r>
              <a:rPr lang="es-419" dirty="0"/>
              <a:t>Un Proceso de Cambio de por Vida</a:t>
            </a:r>
            <a:endParaRPr lang="en-US" dirty="0"/>
          </a:p>
        </p:txBody>
      </p:sp>
      <p:graphicFrame>
        <p:nvGraphicFramePr>
          <p:cNvPr id="3" name="Diagram 2">
            <a:extLst>
              <a:ext uri="{FF2B5EF4-FFF2-40B4-BE49-F238E27FC236}">
                <a16:creationId xmlns:a16="http://schemas.microsoft.com/office/drawing/2014/main" id="{FED04FAE-1DFC-43F0-BE83-7A0650931D32}"/>
              </a:ext>
            </a:extLst>
          </p:cNvPr>
          <p:cNvGraphicFramePr/>
          <p:nvPr/>
        </p:nvGraphicFramePr>
        <p:xfrm>
          <a:off x="717007" y="1554409"/>
          <a:ext cx="6702697" cy="38799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CC37D7C2-0D27-4306-A479-698687559963}"/>
              </a:ext>
            </a:extLst>
          </p:cNvPr>
          <p:cNvPicPr>
            <a:picLocks noChangeAspect="1"/>
          </p:cNvPicPr>
          <p:nvPr/>
        </p:nvPicPr>
        <p:blipFill rotWithShape="1">
          <a:blip r:embed="rId8"/>
          <a:srcRect l="12583" r="8466"/>
          <a:stretch/>
        </p:blipFill>
        <p:spPr>
          <a:xfrm>
            <a:off x="794657" y="1423639"/>
            <a:ext cx="4221977" cy="4010721"/>
          </a:xfrm>
          <a:prstGeom prst="rect">
            <a:avLst/>
          </a:prstGeom>
        </p:spPr>
      </p:pic>
      <p:pic>
        <p:nvPicPr>
          <p:cNvPr id="5" name="Content Placeholder 2">
            <a:extLst>
              <a:ext uri="{FF2B5EF4-FFF2-40B4-BE49-F238E27FC236}">
                <a16:creationId xmlns:a16="http://schemas.microsoft.com/office/drawing/2014/main" id="{E06083AF-BA2E-4811-BEA3-022106EFA56F}"/>
              </a:ext>
            </a:extLst>
          </p:cNvPr>
          <p:cNvPicPr>
            <a:picLocks noChangeAspect="1"/>
          </p:cNvPicPr>
          <p:nvPr/>
        </p:nvPicPr>
        <p:blipFill>
          <a:blip r:embed="rId9"/>
          <a:srcRect/>
          <a:stretch/>
        </p:blipFill>
        <p:spPr>
          <a:xfrm>
            <a:off x="7781497" y="1423639"/>
            <a:ext cx="3689446" cy="4375150"/>
          </a:xfrm>
          <a:prstGeom prst="rect">
            <a:avLst/>
          </a:prstGeom>
        </p:spPr>
      </p:pic>
    </p:spTree>
    <p:extLst>
      <p:ext uri="{BB962C8B-B14F-4D97-AF65-F5344CB8AC3E}">
        <p14:creationId xmlns:p14="http://schemas.microsoft.com/office/powerpoint/2010/main" val="297619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80E7C0B7-3BE2-44E6-B496-5621B6E7FE99}"/>
                                            </p:graphicEl>
                                          </p:spTgt>
                                        </p:tgtEl>
                                        <p:attrNameLst>
                                          <p:attrName>style.visibility</p:attrName>
                                        </p:attrNameLst>
                                      </p:cBhvr>
                                      <p:to>
                                        <p:strVal val="visible"/>
                                      </p:to>
                                    </p:set>
                                    <p:animEffect transition="in" filter="wipe(left)">
                                      <p:cBhvr>
                                        <p:cTn id="7" dur="2000"/>
                                        <p:tgtEl>
                                          <p:spTgt spid="3">
                                            <p:graphicEl>
                                              <a:dgm id="{80E7C0B7-3BE2-44E6-B496-5621B6E7FE99}"/>
                                            </p:graphicEl>
                                          </p:spTgt>
                                        </p:tgtEl>
                                      </p:cBhvr>
                                    </p:animEffect>
                                  </p:childTnLst>
                                </p:cTn>
                              </p:par>
                              <p:par>
                                <p:cTn id="8" presetID="63" presetClass="path" presetSubtype="0" fill="hold" nodeType="withEffect">
                                  <p:stCondLst>
                                    <p:cond delay="0"/>
                                  </p:stCondLst>
                                  <p:childTnLst>
                                    <p:animMotion origin="layout" path="M -1.25E-6 0 L 0.13203 0 " pathEditMode="relative" rAng="0" ptsTypes="AA">
                                      <p:cBhvr>
                                        <p:cTn id="9" dur="2000" fill="hold"/>
                                        <p:tgtEl>
                                          <p:spTgt spid="7"/>
                                        </p:tgtEl>
                                        <p:attrNameLst>
                                          <p:attrName>ppt_x</p:attrName>
                                          <p:attrName>ppt_y</p:attrName>
                                        </p:attrNameLst>
                                      </p:cBhvr>
                                      <p:rCtr x="6602" y="0"/>
                                    </p:animMotion>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dgm id="{19B85183-2261-459A-8D81-B4D003F4AB96}"/>
                                            </p:graphicEl>
                                          </p:spTgt>
                                        </p:tgtEl>
                                        <p:attrNameLst>
                                          <p:attrName>style.visibility</p:attrName>
                                        </p:attrNameLst>
                                      </p:cBhvr>
                                      <p:to>
                                        <p:strVal val="visible"/>
                                      </p:to>
                                    </p:set>
                                    <p:animEffect transition="in" filter="wipe(left)">
                                      <p:cBhvr>
                                        <p:cTn id="14" dur="2000"/>
                                        <p:tgtEl>
                                          <p:spTgt spid="3">
                                            <p:graphicEl>
                                              <a:dgm id="{19B85183-2261-459A-8D81-B4D003F4AB96}"/>
                                            </p:graphicEl>
                                          </p:spTgt>
                                        </p:tgtEl>
                                      </p:cBhvr>
                                    </p:animEffect>
                                  </p:childTnLst>
                                </p:cTn>
                              </p:par>
                              <p:par>
                                <p:cTn id="15" presetID="63" presetClass="path" presetSubtype="0" fill="hold" nodeType="withEffect">
                                  <p:stCondLst>
                                    <p:cond delay="0"/>
                                  </p:stCondLst>
                                  <p:childTnLst>
                                    <p:animMotion origin="layout" path="M 0.13203 0 L 0.25 0 " pathEditMode="relative" rAng="0" ptsTypes="AA">
                                      <p:cBhvr>
                                        <p:cTn id="16" dur="2000" fill="hold"/>
                                        <p:tgtEl>
                                          <p:spTgt spid="7"/>
                                        </p:tgtEl>
                                        <p:attrNameLst>
                                          <p:attrName>ppt_x</p:attrName>
                                          <p:attrName>ppt_y</p:attrName>
                                        </p:attrNameLst>
                                      </p:cBhvr>
                                      <p:rCtr x="6302" y="0"/>
                                    </p:animMotion>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graphicEl>
                                              <a:dgm id="{3A5737B7-45EF-4BC6-A573-926B02DA6DA1}"/>
                                            </p:graphicEl>
                                          </p:spTgt>
                                        </p:tgtEl>
                                        <p:attrNameLst>
                                          <p:attrName>style.visibility</p:attrName>
                                        </p:attrNameLst>
                                      </p:cBhvr>
                                      <p:to>
                                        <p:strVal val="visible"/>
                                      </p:to>
                                    </p:set>
                                    <p:animEffect transition="in" filter="wipe(left)">
                                      <p:cBhvr>
                                        <p:cTn id="21" dur="2000"/>
                                        <p:tgtEl>
                                          <p:spTgt spid="3">
                                            <p:graphicEl>
                                              <a:dgm id="{3A5737B7-45EF-4BC6-A573-926B02DA6DA1}"/>
                                            </p:graphicEl>
                                          </p:spTgt>
                                        </p:tgtEl>
                                      </p:cBhvr>
                                    </p:animEffect>
                                  </p:childTnLst>
                                </p:cTn>
                              </p:par>
                              <p:par>
                                <p:cTn id="22" presetID="63" presetClass="path" presetSubtype="0" fill="hold" nodeType="withEffect">
                                  <p:stCondLst>
                                    <p:cond delay="0"/>
                                  </p:stCondLst>
                                  <p:childTnLst>
                                    <p:animMotion origin="layout" path="M 0.25 0 L 0.39258 0 " pathEditMode="relative" rAng="0" ptsTypes="AA">
                                      <p:cBhvr>
                                        <p:cTn id="23" dur="2000" fill="hold"/>
                                        <p:tgtEl>
                                          <p:spTgt spid="7"/>
                                        </p:tgtEl>
                                        <p:attrNameLst>
                                          <p:attrName>ppt_x</p:attrName>
                                          <p:attrName>ppt_y</p:attrName>
                                        </p:attrNameLst>
                                      </p:cBhvr>
                                      <p:rCtr x="7122" y="0"/>
                                    </p:animMotion>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graphicEl>
                                              <a:dgm id="{BE183A9A-3662-47EF-AB45-2677866E4FF8}"/>
                                            </p:graphicEl>
                                          </p:spTgt>
                                        </p:tgtEl>
                                        <p:attrNameLst>
                                          <p:attrName>style.visibility</p:attrName>
                                        </p:attrNameLst>
                                      </p:cBhvr>
                                      <p:to>
                                        <p:strVal val="visible"/>
                                      </p:to>
                                    </p:set>
                                    <p:animEffect transition="in" filter="wipe(left)">
                                      <p:cBhvr>
                                        <p:cTn id="28" dur="2000"/>
                                        <p:tgtEl>
                                          <p:spTgt spid="3">
                                            <p:graphicEl>
                                              <a:dgm id="{BE183A9A-3662-47EF-AB45-2677866E4FF8}"/>
                                            </p:graphicEl>
                                          </p:spTgt>
                                        </p:tgtEl>
                                      </p:cBhvr>
                                    </p:animEffect>
                                  </p:childTnLst>
                                </p:cTn>
                              </p:par>
                              <p:par>
                                <p:cTn id="29" presetID="42" presetClass="path" presetSubtype="0" fill="hold" nodeType="withEffect">
                                  <p:stCondLst>
                                    <p:cond delay="0"/>
                                  </p:stCondLst>
                                  <p:childTnLst>
                                    <p:animMotion origin="layout" path="M 0.39258 0 L 0.53451 0 " pathEditMode="relative" rAng="0" ptsTypes="AA">
                                      <p:cBhvr>
                                        <p:cTn id="30" dur="2000" fill="hold"/>
                                        <p:tgtEl>
                                          <p:spTgt spid="7"/>
                                        </p:tgtEl>
                                        <p:attrNameLst>
                                          <p:attrName>ppt_x</p:attrName>
                                          <p:attrName>ppt_y</p:attrName>
                                        </p:attrNameLst>
                                      </p:cBhvr>
                                      <p:rCtr x="7096" y="0"/>
                                    </p:animMotion>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188D-575C-402F-BD97-300ADED0B543}"/>
              </a:ext>
            </a:extLst>
          </p:cNvPr>
          <p:cNvSpPr>
            <a:spLocks noGrp="1"/>
          </p:cNvSpPr>
          <p:nvPr>
            <p:ph type="title"/>
          </p:nvPr>
        </p:nvSpPr>
        <p:spPr/>
        <p:txBody>
          <a:bodyPr/>
          <a:lstStyle/>
          <a:p>
            <a:r>
              <a:rPr lang="es-419" dirty="0"/>
              <a:t>En Términos Prácticos</a:t>
            </a:r>
          </a:p>
        </p:txBody>
      </p:sp>
      <p:sp>
        <p:nvSpPr>
          <p:cNvPr id="4" name="Arrow: Pentagon 3">
            <a:extLst>
              <a:ext uri="{FF2B5EF4-FFF2-40B4-BE49-F238E27FC236}">
                <a16:creationId xmlns:a16="http://schemas.microsoft.com/office/drawing/2014/main" id="{46B0C88F-7024-4584-A121-BE812225088F}"/>
              </a:ext>
            </a:extLst>
          </p:cNvPr>
          <p:cNvSpPr/>
          <p:nvPr/>
        </p:nvSpPr>
        <p:spPr>
          <a:xfrm>
            <a:off x="2238157" y="159375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b="1" dirty="0">
                <a:solidFill>
                  <a:prstClr val="white"/>
                </a:solidFill>
                <a:latin typeface="Arial" panose="020B0604020202020204" pitchFamily="34" charset="0"/>
                <a:cs typeface="Arial" panose="020B0604020202020204" pitchFamily="34" charset="0"/>
              </a:rPr>
              <a:t>Formación</a:t>
            </a:r>
          </a:p>
        </p:txBody>
      </p:sp>
      <p:pic>
        <p:nvPicPr>
          <p:cNvPr id="6" name="Graphic 5" descr="Teacher with solid fill">
            <a:extLst>
              <a:ext uri="{FF2B5EF4-FFF2-40B4-BE49-F238E27FC236}">
                <a16:creationId xmlns:a16="http://schemas.microsoft.com/office/drawing/2014/main" id="{25751BF9-F9B3-4260-B129-6D5EB57714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63770" y="1752354"/>
            <a:ext cx="3662975" cy="3662975"/>
          </a:xfrm>
          <a:prstGeom prst="rect">
            <a:avLst/>
          </a:prstGeom>
        </p:spPr>
      </p:pic>
      <p:sp>
        <p:nvSpPr>
          <p:cNvPr id="7" name="Arrow: Pentagon 6">
            <a:extLst>
              <a:ext uri="{FF2B5EF4-FFF2-40B4-BE49-F238E27FC236}">
                <a16:creationId xmlns:a16="http://schemas.microsoft.com/office/drawing/2014/main" id="{36C4441F-905F-49B9-82D8-6B4D5EC0D6D9}"/>
              </a:ext>
            </a:extLst>
          </p:cNvPr>
          <p:cNvSpPr/>
          <p:nvPr/>
        </p:nvSpPr>
        <p:spPr>
          <a:xfrm>
            <a:off x="2238153" y="2793460"/>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b="1" dirty="0">
                <a:solidFill>
                  <a:prstClr val="white"/>
                </a:solidFill>
                <a:latin typeface="Arial" panose="020B0604020202020204" pitchFamily="34" charset="0"/>
                <a:cs typeface="Arial" panose="020B0604020202020204" pitchFamily="34" charset="0"/>
              </a:rPr>
              <a:t>Formación</a:t>
            </a:r>
          </a:p>
        </p:txBody>
      </p:sp>
      <p:sp>
        <p:nvSpPr>
          <p:cNvPr id="8" name="Arrow: Pentagon 7">
            <a:extLst>
              <a:ext uri="{FF2B5EF4-FFF2-40B4-BE49-F238E27FC236}">
                <a16:creationId xmlns:a16="http://schemas.microsoft.com/office/drawing/2014/main" id="{A976486C-AD67-4638-AC7D-384CD075E272}"/>
              </a:ext>
            </a:extLst>
          </p:cNvPr>
          <p:cNvSpPr/>
          <p:nvPr/>
        </p:nvSpPr>
        <p:spPr>
          <a:xfrm>
            <a:off x="2238152" y="3991770"/>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b="1" dirty="0">
                <a:solidFill>
                  <a:prstClr val="white"/>
                </a:solidFill>
                <a:latin typeface="Arial" panose="020B0604020202020204" pitchFamily="34" charset="0"/>
                <a:cs typeface="Arial" panose="020B0604020202020204" pitchFamily="34" charset="0"/>
              </a:rPr>
              <a:t>Formación</a:t>
            </a:r>
          </a:p>
        </p:txBody>
      </p:sp>
      <p:sp>
        <p:nvSpPr>
          <p:cNvPr id="9" name="Arrow: Pentagon 8">
            <a:extLst>
              <a:ext uri="{FF2B5EF4-FFF2-40B4-BE49-F238E27FC236}">
                <a16:creationId xmlns:a16="http://schemas.microsoft.com/office/drawing/2014/main" id="{60506B53-BE1E-406E-8296-3ABC509F57EC}"/>
              </a:ext>
            </a:extLst>
          </p:cNvPr>
          <p:cNvSpPr/>
          <p:nvPr/>
        </p:nvSpPr>
        <p:spPr>
          <a:xfrm>
            <a:off x="2238152" y="5190080"/>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2800" b="1" dirty="0">
                <a:solidFill>
                  <a:prstClr val="white"/>
                </a:solidFill>
                <a:latin typeface="Arial" panose="020B0604020202020204" pitchFamily="34" charset="0"/>
                <a:cs typeface="Arial" panose="020B0604020202020204" pitchFamily="34" charset="0"/>
              </a:rPr>
              <a:t>Formación</a:t>
            </a:r>
          </a:p>
        </p:txBody>
      </p:sp>
      <p:pic>
        <p:nvPicPr>
          <p:cNvPr id="15" name="Graphic 14" descr="Books with solid fill">
            <a:extLst>
              <a:ext uri="{FF2B5EF4-FFF2-40B4-BE49-F238E27FC236}">
                <a16:creationId xmlns:a16="http://schemas.microsoft.com/office/drawing/2014/main" id="{A4A5AF86-22CA-4A91-8005-4169FA093D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7266" y="2674760"/>
            <a:ext cx="2630783" cy="2630782"/>
          </a:xfrm>
          <a:prstGeom prst="rect">
            <a:avLst/>
          </a:prstGeom>
        </p:spPr>
      </p:pic>
      <p:pic>
        <p:nvPicPr>
          <p:cNvPr id="17" name="Graphic 16" descr="Handshake with solid fill">
            <a:extLst>
              <a:ext uri="{FF2B5EF4-FFF2-40B4-BE49-F238E27FC236}">
                <a16:creationId xmlns:a16="http://schemas.microsoft.com/office/drawing/2014/main" id="{A5D353DE-506F-4B00-B4FD-83D33700B6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7266" y="3991770"/>
            <a:ext cx="2910083" cy="2910082"/>
          </a:xfrm>
          <a:prstGeom prst="rect">
            <a:avLst/>
          </a:prstGeom>
        </p:spPr>
      </p:pic>
      <p:pic>
        <p:nvPicPr>
          <p:cNvPr id="19" name="Graphic 18" descr="Clapping hands with solid fill">
            <a:extLst>
              <a:ext uri="{FF2B5EF4-FFF2-40B4-BE49-F238E27FC236}">
                <a16:creationId xmlns:a16="http://schemas.microsoft.com/office/drawing/2014/main" id="{9354FB9E-6274-43F8-8091-AFE89F0C24C0}"/>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11254" t="23510" r="10659"/>
          <a:stretch/>
        </p:blipFill>
        <p:spPr>
          <a:xfrm>
            <a:off x="3376559" y="3753063"/>
            <a:ext cx="2361860" cy="2313527"/>
          </a:xfrm>
          <a:prstGeom prst="rect">
            <a:avLst/>
          </a:prstGeom>
        </p:spPr>
      </p:pic>
    </p:spTree>
    <p:extLst>
      <p:ext uri="{BB962C8B-B14F-4D97-AF65-F5344CB8AC3E}">
        <p14:creationId xmlns:p14="http://schemas.microsoft.com/office/powerpoint/2010/main" val="288508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nodeType="clickEffect">
                                  <p:stCondLst>
                                    <p:cond delay="0"/>
                                  </p:stCondLst>
                                  <p:childTnLst>
                                    <p:animMotion origin="layout" path="M 4.58333E-6 -3.7037E-6 L 0.2207 -0.26689 " pathEditMode="relative" rAng="0" ptsTypes="AA">
                                      <p:cBhvr>
                                        <p:cTn id="11" dur="2000" fill="hold"/>
                                        <p:tgtEl>
                                          <p:spTgt spid="6"/>
                                        </p:tgtEl>
                                        <p:attrNameLst>
                                          <p:attrName>ppt_x</p:attrName>
                                          <p:attrName>ppt_y</p:attrName>
                                        </p:attrNameLst>
                                      </p:cBhvr>
                                      <p:rCtr x="11029" y="-13356"/>
                                    </p:animMotion>
                                  </p:childTnLst>
                                </p:cTn>
                              </p:par>
                              <p:par>
                                <p:cTn id="12" presetID="6" presetClass="emph" presetSubtype="0" fill="hold" nodeType="withEffect">
                                  <p:stCondLst>
                                    <p:cond delay="0"/>
                                  </p:stCondLst>
                                  <p:childTnLst>
                                    <p:animScale>
                                      <p:cBhvr>
                                        <p:cTn id="13" dur="2000" fill="hold"/>
                                        <p:tgtEl>
                                          <p:spTgt spid="6"/>
                                        </p:tgtEl>
                                      </p:cBhvr>
                                      <p:by x="45000" y="45000"/>
                                    </p:animScale>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000" fill="hold"/>
                                        <p:tgtEl>
                                          <p:spTgt spid="4"/>
                                        </p:tgtEl>
                                        <p:attrNameLst>
                                          <p:attrName>ppt_x</p:attrName>
                                        </p:attrNameLst>
                                      </p:cBhvr>
                                      <p:tavLst>
                                        <p:tav tm="0">
                                          <p:val>
                                            <p:strVal val="0-#ppt_w/2"/>
                                          </p:val>
                                        </p:tav>
                                        <p:tav tm="100000">
                                          <p:val>
                                            <p:strVal val="#ppt_x"/>
                                          </p:val>
                                        </p:tav>
                                      </p:tavLst>
                                    </p:anim>
                                    <p:anim calcmode="lin" valueType="num">
                                      <p:cBhvr additive="base">
                                        <p:cTn id="17"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fill="hold" nodeType="clickEffect">
                                  <p:stCondLst>
                                    <p:cond delay="0"/>
                                  </p:stCondLst>
                                  <p:childTnLst>
                                    <p:animMotion origin="layout" path="M 2.70833E-6 -2.96296E-6 L 0.28841 -0.13541 " pathEditMode="relative" rAng="0" ptsTypes="AA">
                                      <p:cBhvr>
                                        <p:cTn id="26" dur="2000" fill="hold"/>
                                        <p:tgtEl>
                                          <p:spTgt spid="15"/>
                                        </p:tgtEl>
                                        <p:attrNameLst>
                                          <p:attrName>ppt_x</p:attrName>
                                          <p:attrName>ppt_y</p:attrName>
                                        </p:attrNameLst>
                                      </p:cBhvr>
                                      <p:rCtr x="14414" y="-6782"/>
                                    </p:animMotion>
                                  </p:childTnLst>
                                </p:cTn>
                              </p:par>
                              <p:par>
                                <p:cTn id="27" presetID="6" presetClass="emph" presetSubtype="0" fill="hold" nodeType="withEffect">
                                  <p:stCondLst>
                                    <p:cond delay="0"/>
                                  </p:stCondLst>
                                  <p:childTnLst>
                                    <p:animScale>
                                      <p:cBhvr>
                                        <p:cTn id="28" dur="2000" fill="hold"/>
                                        <p:tgtEl>
                                          <p:spTgt spid="15"/>
                                        </p:tgtEl>
                                      </p:cBhvr>
                                      <p:by x="45000" y="45000"/>
                                    </p:animScale>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000" fill="hold"/>
                                        <p:tgtEl>
                                          <p:spTgt spid="7"/>
                                        </p:tgtEl>
                                        <p:attrNameLst>
                                          <p:attrName>ppt_x</p:attrName>
                                        </p:attrNameLst>
                                      </p:cBhvr>
                                      <p:tavLst>
                                        <p:tav tm="0">
                                          <p:val>
                                            <p:strVal val="0-#ppt_w/2"/>
                                          </p:val>
                                        </p:tav>
                                        <p:tav tm="100000">
                                          <p:val>
                                            <p:strVal val="#ppt_x"/>
                                          </p:val>
                                        </p:tav>
                                      </p:tavLst>
                                    </p:anim>
                                    <p:anim calcmode="lin" valueType="num">
                                      <p:cBhvr additive="base">
                                        <p:cTn id="32"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fill="hold" nodeType="clickEffect">
                                  <p:stCondLst>
                                    <p:cond delay="0"/>
                                  </p:stCondLst>
                                  <p:childTnLst>
                                    <p:animMotion origin="layout" path="M 1.875E-6 -7.40741E-7 L 0.28359 -0.10069 " pathEditMode="relative" rAng="0" ptsTypes="AA">
                                      <p:cBhvr>
                                        <p:cTn id="41" dur="2000" fill="hold"/>
                                        <p:tgtEl>
                                          <p:spTgt spid="19"/>
                                        </p:tgtEl>
                                        <p:attrNameLst>
                                          <p:attrName>ppt_x</p:attrName>
                                          <p:attrName>ppt_y</p:attrName>
                                        </p:attrNameLst>
                                      </p:cBhvr>
                                      <p:rCtr x="14180" y="-5046"/>
                                    </p:animMotion>
                                  </p:childTnLst>
                                </p:cTn>
                              </p:par>
                              <p:par>
                                <p:cTn id="42" presetID="6" presetClass="emph" presetSubtype="0" fill="hold" nodeType="withEffect">
                                  <p:stCondLst>
                                    <p:cond delay="0"/>
                                  </p:stCondLst>
                                  <p:childTnLst>
                                    <p:animScale>
                                      <p:cBhvr>
                                        <p:cTn id="43" dur="2000" fill="hold"/>
                                        <p:tgtEl>
                                          <p:spTgt spid="19"/>
                                        </p:tgtEl>
                                      </p:cBhvr>
                                      <p:by x="50000" y="50000"/>
                                    </p:animScale>
                                  </p:childTnLst>
                                </p:cTn>
                              </p:par>
                              <p:par>
                                <p:cTn id="44" presetID="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2000" fill="hold"/>
                                        <p:tgtEl>
                                          <p:spTgt spid="8"/>
                                        </p:tgtEl>
                                        <p:attrNameLst>
                                          <p:attrName>ppt_x</p:attrName>
                                        </p:attrNameLst>
                                      </p:cBhvr>
                                      <p:tavLst>
                                        <p:tav tm="0">
                                          <p:val>
                                            <p:strVal val="0-#ppt_w/2"/>
                                          </p:val>
                                        </p:tav>
                                        <p:tav tm="100000">
                                          <p:val>
                                            <p:strVal val="#ppt_x"/>
                                          </p:val>
                                        </p:tav>
                                      </p:tavLst>
                                    </p:anim>
                                    <p:anim calcmode="lin" valueType="num">
                                      <p:cBhvr additive="base">
                                        <p:cTn id="47"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path" presetSubtype="0" fill="hold" nodeType="clickEffect">
                                  <p:stCondLst>
                                    <p:cond delay="0"/>
                                  </p:stCondLst>
                                  <p:childTnLst>
                                    <p:animMotion origin="layout" path="M 4.58333E-6 -2.96296E-6 L 0.29244 0.01181 " pathEditMode="relative" rAng="0" ptsTypes="AA">
                                      <p:cBhvr>
                                        <p:cTn id="56" dur="2000" fill="hold"/>
                                        <p:tgtEl>
                                          <p:spTgt spid="17"/>
                                        </p:tgtEl>
                                        <p:attrNameLst>
                                          <p:attrName>ppt_x</p:attrName>
                                          <p:attrName>ppt_y</p:attrName>
                                        </p:attrNameLst>
                                      </p:cBhvr>
                                      <p:rCtr x="14622" y="579"/>
                                    </p:animMotion>
                                  </p:childTnLst>
                                </p:cTn>
                              </p:par>
                              <p:par>
                                <p:cTn id="57" presetID="6" presetClass="emph" presetSubtype="0" fill="hold" nodeType="withEffect">
                                  <p:stCondLst>
                                    <p:cond delay="0"/>
                                  </p:stCondLst>
                                  <p:childTnLst>
                                    <p:animScale>
                                      <p:cBhvr>
                                        <p:cTn id="58" dur="2000" fill="hold"/>
                                        <p:tgtEl>
                                          <p:spTgt spid="17"/>
                                        </p:tgtEl>
                                      </p:cBhvr>
                                      <p:by x="50000" y="50000"/>
                                    </p:animScale>
                                  </p:childTnLst>
                                </p:cTn>
                              </p:par>
                              <p:par>
                                <p:cTn id="59" presetID="2" presetClass="entr" presetSubtype="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2000" fill="hold"/>
                                        <p:tgtEl>
                                          <p:spTgt spid="9"/>
                                        </p:tgtEl>
                                        <p:attrNameLst>
                                          <p:attrName>ppt_x</p:attrName>
                                        </p:attrNameLst>
                                      </p:cBhvr>
                                      <p:tavLst>
                                        <p:tav tm="0">
                                          <p:val>
                                            <p:strVal val="0-#ppt_w/2"/>
                                          </p:val>
                                        </p:tav>
                                        <p:tav tm="100000">
                                          <p:val>
                                            <p:strVal val="#ppt_x"/>
                                          </p:val>
                                        </p:tav>
                                      </p:tavLst>
                                    </p:anim>
                                    <p:anim calcmode="lin" valueType="num">
                                      <p:cBhvr additive="base">
                                        <p:cTn id="62"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a:bodyPr>
          <a:lstStyle/>
          <a:p>
            <a:pPr eaLnBrk="1" hangingPunct="1">
              <a:defRPr/>
            </a:pPr>
            <a:r>
              <a:rPr lang="es-ES_tradnl" altLang="en-US" dirty="0"/>
              <a:t>Reflexión</a:t>
            </a:r>
            <a:r>
              <a:rPr lang="en-US" altLang="en-US" dirty="0"/>
              <a:t> 1</a:t>
            </a:r>
          </a:p>
        </p:txBody>
      </p:sp>
      <p:sp>
        <p:nvSpPr>
          <p:cNvPr id="185347" name="Rectangle 3"/>
          <p:cNvSpPr>
            <a:spLocks noGrp="1" noChangeArrowheads="1"/>
          </p:cNvSpPr>
          <p:nvPr>
            <p:ph idx="1"/>
          </p:nvPr>
        </p:nvSpPr>
        <p:spPr>
          <a:xfrm>
            <a:off x="978852" y="1096174"/>
            <a:ext cx="10517544" cy="5079404"/>
          </a:xfrm>
        </p:spPr>
        <p:txBody>
          <a:bodyPr>
            <a:normAutofit lnSpcReduction="10000"/>
          </a:bodyPr>
          <a:lstStyle/>
          <a:p>
            <a:pPr algn="ctr">
              <a:buNone/>
            </a:pPr>
            <a:r>
              <a:rPr lang="es-ES_tradnl" altLang="en-US" i="1" dirty="0"/>
              <a:t>Algo de nuestra formación es positivo y algo es negativo.  Pero sigue siendo formación.</a:t>
            </a:r>
          </a:p>
          <a:p>
            <a:pPr eaLnBrk="1" hangingPunct="1">
              <a:buFontTx/>
              <a:buNone/>
            </a:pPr>
            <a:endParaRPr lang="en-US" altLang="en-US" dirty="0"/>
          </a:p>
          <a:p>
            <a:pPr algn="ctr" eaLnBrk="1" hangingPunct="1">
              <a:buFontTx/>
              <a:buNone/>
            </a:pPr>
            <a:r>
              <a:rPr lang="es-ES_tradnl" altLang="en-US" dirty="0"/>
              <a:t>Tome unos  pocos minutos para reflexionar sobre un</a:t>
            </a:r>
          </a:p>
          <a:p>
            <a:pPr algn="ctr" eaLnBrk="1" hangingPunct="1">
              <a:buFontTx/>
              <a:buNone/>
            </a:pPr>
            <a:r>
              <a:rPr lang="es-ES_tradnl" altLang="en-US" dirty="0"/>
              <a:t> evento en su vida que le ayudó a ser la persona </a:t>
            </a:r>
          </a:p>
          <a:p>
            <a:pPr algn="ctr" eaLnBrk="1" hangingPunct="1">
              <a:buFontTx/>
              <a:buNone/>
            </a:pPr>
            <a:r>
              <a:rPr lang="es-ES_tradnl" altLang="en-US" dirty="0"/>
              <a:t>que usted es ahora. </a:t>
            </a:r>
          </a:p>
          <a:p>
            <a:pPr algn="ctr" eaLnBrk="1" hangingPunct="1">
              <a:buFontTx/>
              <a:buNone/>
            </a:pPr>
            <a:endParaRPr lang="en-US" altLang="en-US" dirty="0"/>
          </a:p>
          <a:p>
            <a:pPr algn="ctr" eaLnBrk="1" hangingPunct="1">
              <a:buFontTx/>
              <a:buNone/>
            </a:pPr>
            <a:r>
              <a:rPr lang="es-ES_tradnl" altLang="en-US" dirty="0"/>
              <a:t>Comparta brevemente con la persona enseguida a usted.</a:t>
            </a:r>
          </a:p>
          <a:p>
            <a:pPr algn="ctr" eaLnBrk="1" hangingPunct="1">
              <a:buFontTx/>
              <a:buNone/>
            </a:pPr>
            <a:r>
              <a:rPr lang="en-US" altLang="en-US" dirty="0"/>
              <a:t>¿</a:t>
            </a:r>
            <a:r>
              <a:rPr lang="es-ES_tradnl" altLang="en-US" dirty="0"/>
              <a:t>Cuál fue ese evento?</a:t>
            </a:r>
          </a:p>
          <a:p>
            <a:pPr algn="ctr" eaLnBrk="1" hangingPunct="1">
              <a:buFontTx/>
              <a:buNone/>
            </a:pPr>
            <a:r>
              <a:rPr lang="es-ES_tradnl" altLang="en-US" dirty="0"/>
              <a:t>¿Cómo le formó</a:t>
            </a:r>
          </a:p>
        </p:txBody>
      </p:sp>
    </p:spTree>
    <p:extLst>
      <p:ext uri="{BB962C8B-B14F-4D97-AF65-F5344CB8AC3E}">
        <p14:creationId xmlns:p14="http://schemas.microsoft.com/office/powerpoint/2010/main" val="223728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pPr eaLnBrk="1" hangingPunct="1">
              <a:defRPr/>
            </a:pPr>
            <a:r>
              <a:rPr lang="es-ES_tradnl" altLang="en-US" dirty="0"/>
              <a:t>Reflexión 2</a:t>
            </a:r>
          </a:p>
        </p:txBody>
      </p:sp>
      <p:sp>
        <p:nvSpPr>
          <p:cNvPr id="184323" name="Rectangle 3"/>
          <p:cNvSpPr>
            <a:spLocks noGrp="1" noChangeArrowheads="1"/>
          </p:cNvSpPr>
          <p:nvPr>
            <p:ph idx="1"/>
          </p:nvPr>
        </p:nvSpPr>
        <p:spPr/>
        <p:txBody>
          <a:bodyPr>
            <a:noAutofit/>
          </a:bodyPr>
          <a:lstStyle/>
          <a:p>
            <a:pPr algn="ctr">
              <a:buNone/>
            </a:pPr>
            <a:r>
              <a:rPr lang="es-ES_tradnl" altLang="en-US" i="1" dirty="0"/>
              <a:t>Estamos formados como Vicentinos</a:t>
            </a:r>
            <a:r>
              <a:rPr lang="en-US" altLang="en-US" i="1" dirty="0"/>
              <a:t>.</a:t>
            </a:r>
          </a:p>
          <a:p>
            <a:pPr algn="ctr" eaLnBrk="1" hangingPunct="1">
              <a:lnSpc>
                <a:spcPct val="90000"/>
              </a:lnSpc>
              <a:buFontTx/>
              <a:buNone/>
            </a:pPr>
            <a:endParaRPr lang="en-US" altLang="en-US" dirty="0"/>
          </a:p>
          <a:p>
            <a:pPr algn="ctr">
              <a:buNone/>
            </a:pPr>
            <a:r>
              <a:rPr lang="es-ES_tradnl" altLang="en-US" dirty="0"/>
              <a:t>Tome unos minutos para reflexionar acerca de un evento de su vida que le ayudó a ser el Vicentino que es usted ahora.</a:t>
            </a:r>
          </a:p>
          <a:p>
            <a:pPr algn="ctr">
              <a:buNone/>
            </a:pPr>
            <a:endParaRPr lang="en-US" altLang="en-US" dirty="0"/>
          </a:p>
          <a:p>
            <a:pPr algn="ctr">
              <a:buNone/>
            </a:pPr>
            <a:r>
              <a:rPr lang="es-ES_tradnl" altLang="en-US" dirty="0"/>
              <a:t>Comparta brevemente con la persona enseguida a usted.</a:t>
            </a:r>
          </a:p>
          <a:p>
            <a:pPr algn="ctr">
              <a:buNone/>
            </a:pPr>
            <a:r>
              <a:rPr lang="en-US" altLang="en-US" dirty="0"/>
              <a:t>¿</a:t>
            </a:r>
            <a:r>
              <a:rPr lang="es-ES_tradnl" altLang="en-US" dirty="0"/>
              <a:t>Cuál fue ese evento</a:t>
            </a:r>
            <a:r>
              <a:rPr lang="en-US" altLang="en-US" dirty="0"/>
              <a:t>?</a:t>
            </a:r>
          </a:p>
          <a:p>
            <a:pPr algn="ctr">
              <a:buNone/>
            </a:pPr>
            <a:r>
              <a:rPr lang="es-ES_tradnl" altLang="en-US" dirty="0"/>
              <a:t>Cómo le “¿formó?</a:t>
            </a:r>
          </a:p>
          <a:p>
            <a:pPr algn="ctr">
              <a:buNone/>
            </a:pPr>
            <a:r>
              <a:rPr lang="en-US" altLang="en-US" sz="3200" dirty="0"/>
              <a:t>  </a:t>
            </a:r>
          </a:p>
        </p:txBody>
      </p:sp>
    </p:spTree>
    <p:extLst>
      <p:ext uri="{BB962C8B-B14F-4D97-AF65-F5344CB8AC3E}">
        <p14:creationId xmlns:p14="http://schemas.microsoft.com/office/powerpoint/2010/main" val="18508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4FBB-6CBD-4530-BFD9-E58D3FDFF1C6}"/>
              </a:ext>
            </a:extLst>
          </p:cNvPr>
          <p:cNvSpPr>
            <a:spLocks noGrp="1"/>
          </p:cNvSpPr>
          <p:nvPr>
            <p:ph type="title"/>
          </p:nvPr>
        </p:nvSpPr>
        <p:spPr/>
        <p:txBody>
          <a:bodyPr>
            <a:noAutofit/>
          </a:bodyPr>
          <a:lstStyle/>
          <a:p>
            <a:r>
              <a:rPr lang="es-419" sz="3200" dirty="0"/>
              <a:t>Plan Estratégico Nacional </a:t>
            </a:r>
            <a:r>
              <a:rPr lang="en-US" sz="3200" dirty="0"/>
              <a:t>(</a:t>
            </a:r>
            <a:r>
              <a:rPr lang="en-US" sz="3200" dirty="0">
                <a:solidFill>
                  <a:srgbClr val="0070C0"/>
                </a:solidFill>
              </a:rPr>
              <a:t>2022-2024) </a:t>
            </a:r>
          </a:p>
        </p:txBody>
      </p:sp>
      <p:sp>
        <p:nvSpPr>
          <p:cNvPr id="3" name="Content Placeholder 2">
            <a:extLst>
              <a:ext uri="{FF2B5EF4-FFF2-40B4-BE49-F238E27FC236}">
                <a16:creationId xmlns:a16="http://schemas.microsoft.com/office/drawing/2014/main" id="{007412FF-2E9C-4B34-B106-CE18F6D352BF}"/>
              </a:ext>
            </a:extLst>
          </p:cNvPr>
          <p:cNvSpPr>
            <a:spLocks noGrp="1"/>
          </p:cNvSpPr>
          <p:nvPr>
            <p:ph idx="1"/>
          </p:nvPr>
        </p:nvSpPr>
        <p:spPr/>
        <p:txBody>
          <a:bodyPr>
            <a:noAutofit/>
          </a:bodyPr>
          <a:lstStyle/>
          <a:p>
            <a:pPr marL="0" indent="0">
              <a:buNone/>
            </a:pPr>
            <a:r>
              <a:rPr lang="es-419" u="sng" dirty="0"/>
              <a:t>El Área de Enfoque II del Plan Estratégico llama al Consejo Nacional a:</a:t>
            </a:r>
          </a:p>
          <a:p>
            <a:pPr marL="0" indent="0">
              <a:buNone/>
            </a:pPr>
            <a:r>
              <a:rPr lang="es-419" dirty="0"/>
              <a:t>“Animar y apoyar a los Vicentinos en su Camino Espiritual”</a:t>
            </a:r>
          </a:p>
          <a:p>
            <a:pPr marL="0" indent="0">
              <a:buNone/>
            </a:pPr>
            <a:r>
              <a:rPr lang="es-419" b="1" dirty="0"/>
              <a:t>2-1</a:t>
            </a:r>
            <a:r>
              <a:rPr lang="es-419" dirty="0"/>
              <a:t> Fomentar un mayor sentido de pertenencia a la Sociedad como      Vocación</a:t>
            </a:r>
          </a:p>
          <a:p>
            <a:pPr marL="0" indent="0">
              <a:buNone/>
            </a:pPr>
            <a:r>
              <a:rPr lang="es-419" b="1" dirty="0"/>
              <a:t>2-2</a:t>
            </a:r>
            <a:r>
              <a:rPr lang="es-419" dirty="0"/>
              <a:t> Identificar y desarrollar formadores más versátiles</a:t>
            </a:r>
          </a:p>
          <a:p>
            <a:pPr marL="0" indent="0">
              <a:buNone/>
            </a:pPr>
            <a:r>
              <a:rPr lang="es-419" b="1" dirty="0"/>
              <a:t>2-3</a:t>
            </a:r>
            <a:r>
              <a:rPr lang="es-419" dirty="0"/>
              <a:t> Aumentar la accesibilidad y las oportunidades para la Formación Espiritual Vicentina</a:t>
            </a:r>
          </a:p>
          <a:p>
            <a:pPr marL="0" indent="0" algn="r">
              <a:buNone/>
            </a:pPr>
            <a:r>
              <a:rPr lang="es-419" dirty="0"/>
              <a:t>Próximamente: Instituto Ozanam (relacionado con la Meta 2-2</a:t>
            </a:r>
            <a:r>
              <a:rPr lang="es-419" sz="2400" dirty="0"/>
              <a:t>)</a:t>
            </a:r>
            <a:endParaRPr lang="en-US" sz="2400" i="0" dirty="0">
              <a:solidFill>
                <a:srgbClr val="222222"/>
              </a:solidFill>
              <a:effectLst/>
            </a:endParaRPr>
          </a:p>
        </p:txBody>
      </p:sp>
    </p:spTree>
    <p:extLst>
      <p:ext uri="{BB962C8B-B14F-4D97-AF65-F5344CB8AC3E}">
        <p14:creationId xmlns:p14="http://schemas.microsoft.com/office/powerpoint/2010/main" val="290677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4802-3BBF-482E-BC82-63437203E37F}"/>
              </a:ext>
            </a:extLst>
          </p:cNvPr>
          <p:cNvSpPr>
            <a:spLocks noGrp="1"/>
          </p:cNvSpPr>
          <p:nvPr>
            <p:ph type="title"/>
          </p:nvPr>
        </p:nvSpPr>
        <p:spPr/>
        <p:txBody>
          <a:bodyPr>
            <a:normAutofit/>
          </a:bodyPr>
          <a:lstStyle/>
          <a:p>
            <a:r>
              <a:rPr lang="es-419" dirty="0"/>
              <a:t>Recursos</a:t>
            </a:r>
            <a:endParaRPr lang="en-US" dirty="0"/>
          </a:p>
        </p:txBody>
      </p:sp>
      <p:sp>
        <p:nvSpPr>
          <p:cNvPr id="3" name="Content Placeholder 2">
            <a:extLst>
              <a:ext uri="{FF2B5EF4-FFF2-40B4-BE49-F238E27FC236}">
                <a16:creationId xmlns:a16="http://schemas.microsoft.com/office/drawing/2014/main" id="{12301319-5B99-43D3-BB8A-FF5EFC3ABCA1}"/>
              </a:ext>
            </a:extLst>
          </p:cNvPr>
          <p:cNvSpPr>
            <a:spLocks noGrp="1"/>
          </p:cNvSpPr>
          <p:nvPr>
            <p:ph idx="1"/>
          </p:nvPr>
        </p:nvSpPr>
        <p:spPr/>
        <p:txBody>
          <a:bodyPr>
            <a:normAutofit/>
          </a:bodyPr>
          <a:lstStyle/>
          <a:p>
            <a:pPr marL="442432" indent="-442432" algn="l">
              <a:buFont typeface="Arial" panose="020B0604020202020204" pitchFamily="34" charset="0"/>
              <a:buChar char="•"/>
            </a:pPr>
            <a:r>
              <a:rPr lang="es-419" sz="3200" b="1" dirty="0"/>
              <a:t>Módulos Sirviendo en Esperanza: </a:t>
            </a:r>
            <a:r>
              <a:rPr lang="es-419" sz="3200" dirty="0"/>
              <a:t>Guías de formación y recursos de video</a:t>
            </a:r>
          </a:p>
          <a:p>
            <a:pPr marL="442432" indent="-442432" algn="l">
              <a:buFont typeface="Arial" panose="020B0604020202020204" pitchFamily="34" charset="0"/>
              <a:buChar char="•"/>
            </a:pPr>
            <a:r>
              <a:rPr lang="es-419" sz="3200" dirty="0"/>
              <a:t>Formación  y recursos de espirituales para </a:t>
            </a:r>
            <a:r>
              <a:rPr lang="es-419" sz="3200" b="1" dirty="0"/>
              <a:t>Consejeros Espirituales</a:t>
            </a:r>
          </a:p>
          <a:p>
            <a:pPr marL="442432" indent="-442432" algn="l">
              <a:buFont typeface="Arial" panose="020B0604020202020204" pitchFamily="34" charset="0"/>
              <a:buChar char="•"/>
            </a:pPr>
            <a:r>
              <a:rPr lang="es-419" sz="3200" b="1" dirty="0"/>
              <a:t>Programa Nacional de Orientación Ozanam, </a:t>
            </a:r>
            <a:r>
              <a:rPr lang="es-419" sz="3200" dirty="0"/>
              <a:t>el programa de formación básica para todos los Vicentinos ofrecido a todos los miembros activos y asociados de la sociedad.</a:t>
            </a:r>
            <a:endParaRPr lang="en-US" sz="3200" dirty="0"/>
          </a:p>
        </p:txBody>
      </p:sp>
    </p:spTree>
    <p:extLst>
      <p:ext uri="{BB962C8B-B14F-4D97-AF65-F5344CB8AC3E}">
        <p14:creationId xmlns:p14="http://schemas.microsoft.com/office/powerpoint/2010/main" val="215457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4101-BBD4-4A71-A747-15E5151C41D9}"/>
              </a:ext>
            </a:extLst>
          </p:cNvPr>
          <p:cNvSpPr>
            <a:spLocks noGrp="1"/>
          </p:cNvSpPr>
          <p:nvPr>
            <p:ph type="title"/>
          </p:nvPr>
        </p:nvSpPr>
        <p:spPr/>
        <p:txBody>
          <a:bodyPr>
            <a:normAutofit/>
          </a:bodyPr>
          <a:lstStyle/>
          <a:p>
            <a:r>
              <a:rPr lang="es-419" dirty="0"/>
              <a:t>Recursos</a:t>
            </a:r>
          </a:p>
        </p:txBody>
      </p:sp>
      <p:sp>
        <p:nvSpPr>
          <p:cNvPr id="3" name="Content Placeholder 2">
            <a:extLst>
              <a:ext uri="{FF2B5EF4-FFF2-40B4-BE49-F238E27FC236}">
                <a16:creationId xmlns:a16="http://schemas.microsoft.com/office/drawing/2014/main" id="{F2BE039C-B0E0-477D-848B-7A89CDC12818}"/>
              </a:ext>
            </a:extLst>
          </p:cNvPr>
          <p:cNvSpPr>
            <a:spLocks noGrp="1"/>
          </p:cNvSpPr>
          <p:nvPr>
            <p:ph idx="1"/>
          </p:nvPr>
        </p:nvSpPr>
        <p:spPr/>
        <p:txBody>
          <a:bodyPr>
            <a:noAutofit/>
          </a:bodyPr>
          <a:lstStyle/>
          <a:p>
            <a:pPr marL="442432" indent="-442432" algn="l">
              <a:spcBef>
                <a:spcPts val="1800"/>
              </a:spcBef>
              <a:buFont typeface="Arial" panose="020B0604020202020204" pitchFamily="34" charset="0"/>
              <a:buChar char="•"/>
            </a:pPr>
            <a:r>
              <a:rPr lang="es-ES" sz="3200" dirty="0"/>
              <a:t>El Sendero Vicentino: el </a:t>
            </a:r>
            <a:r>
              <a:rPr lang="es-ES" sz="3200" b="1" dirty="0"/>
              <a:t>Sendero Vicentino </a:t>
            </a:r>
            <a:r>
              <a:rPr lang="es-ES" sz="3200" dirty="0"/>
              <a:t>se ofrece como una oportunidad para que cada Vicentino participe en un proceso continuo de formación. Este proceso de formación se basa en los Elementos Esenciales de la Sociedad (Espiritualidad-Amistad-Servicio) y Liderazgo de Servicio.</a:t>
            </a:r>
          </a:p>
          <a:p>
            <a:pPr marL="442432" indent="-442432" algn="l">
              <a:spcBef>
                <a:spcPts val="1800"/>
              </a:spcBef>
              <a:buFont typeface="Arial" panose="020B0604020202020204" pitchFamily="34" charset="0"/>
              <a:buChar char="•"/>
            </a:pPr>
            <a:r>
              <a:rPr lang="es-ES" sz="3200" dirty="0"/>
              <a:t>Recursos de Espiritualidad Vicentina para Consejeros Espirituales y Formadores están disponibles a través del catálogo en </a:t>
            </a:r>
            <a:r>
              <a:rPr lang="es-ES" sz="3200" b="1" dirty="0">
                <a:hlinkClick r:id="rId3"/>
              </a:rPr>
              <a:t>www.ssvpusa.org</a:t>
            </a:r>
            <a:endParaRPr lang="es-ES" sz="3200" b="1" dirty="0"/>
          </a:p>
          <a:p>
            <a:pPr marL="442432" indent="-442432" algn="l">
              <a:spcBef>
                <a:spcPts val="1800"/>
              </a:spcBef>
              <a:buFont typeface="Arial" panose="020B0604020202020204" pitchFamily="34" charset="0"/>
              <a:buChar char="•"/>
            </a:pPr>
            <a:endParaRPr lang="en-US" sz="3200" dirty="0"/>
          </a:p>
        </p:txBody>
      </p:sp>
    </p:spTree>
    <p:extLst>
      <p:ext uri="{BB962C8B-B14F-4D97-AF65-F5344CB8AC3E}">
        <p14:creationId xmlns:p14="http://schemas.microsoft.com/office/powerpoint/2010/main" val="35556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3453-21AF-489E-AA00-A3B7E7ACA9D3}"/>
              </a:ext>
            </a:extLst>
          </p:cNvPr>
          <p:cNvSpPr>
            <a:spLocks noGrp="1"/>
          </p:cNvSpPr>
          <p:nvPr>
            <p:ph type="title"/>
          </p:nvPr>
        </p:nvSpPr>
        <p:spPr/>
        <p:txBody>
          <a:bodyPr/>
          <a:lstStyle/>
          <a:p>
            <a:r>
              <a:rPr lang="es-419" dirty="0"/>
              <a:t>Recursos de Formación</a:t>
            </a:r>
          </a:p>
        </p:txBody>
      </p:sp>
      <p:pic>
        <p:nvPicPr>
          <p:cNvPr id="5" name="Content Placeholder 4" descr="Table&#10;&#10;Description automatically generated">
            <a:extLst>
              <a:ext uri="{FF2B5EF4-FFF2-40B4-BE49-F238E27FC236}">
                <a16:creationId xmlns:a16="http://schemas.microsoft.com/office/drawing/2014/main" id="{6F10CAB9-1C39-4E79-906F-C471E64A972F}"/>
              </a:ext>
            </a:extLst>
          </p:cNvPr>
          <p:cNvPicPr>
            <a:picLocks noGrp="1" noChangeAspect="1"/>
          </p:cNvPicPr>
          <p:nvPr>
            <p:ph idx="1"/>
          </p:nvPr>
        </p:nvPicPr>
        <p:blipFill>
          <a:blip r:embed="rId3"/>
          <a:stretch>
            <a:fillRect/>
          </a:stretch>
        </p:blipFill>
        <p:spPr>
          <a:xfrm>
            <a:off x="3958533" y="1042557"/>
            <a:ext cx="3755640" cy="4843519"/>
          </a:xfrm>
          <a:ln>
            <a:solidFill>
              <a:schemeClr val="tx1"/>
            </a:solidFill>
          </a:ln>
        </p:spPr>
      </p:pic>
      <p:pic>
        <p:nvPicPr>
          <p:cNvPr id="4" name="Picture 3" descr="A picture containing text, building, window&#10;&#10;Description automatically generated">
            <a:extLst>
              <a:ext uri="{FF2B5EF4-FFF2-40B4-BE49-F238E27FC236}">
                <a16:creationId xmlns:a16="http://schemas.microsoft.com/office/drawing/2014/main" id="{6D79D563-CDD3-4A2E-AE15-A73840CEF1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9782" y="3029057"/>
            <a:ext cx="2136271" cy="2743200"/>
          </a:xfrm>
          <a:prstGeom prst="rect">
            <a:avLst/>
          </a:prstGeom>
          <a:effectLst>
            <a:outerShdw blurRad="50800" dist="38100" dir="2700000" algn="tl" rotWithShape="0">
              <a:prstClr val="black">
                <a:alpha val="40000"/>
              </a:prstClr>
            </a:outerShdw>
          </a:effectLst>
        </p:spPr>
      </p:pic>
      <p:pic>
        <p:nvPicPr>
          <p:cNvPr id="6" name="Picture 5" descr="A picture containing text&#10;&#10;Description automatically generated">
            <a:extLst>
              <a:ext uri="{FF2B5EF4-FFF2-40B4-BE49-F238E27FC236}">
                <a16:creationId xmlns:a16="http://schemas.microsoft.com/office/drawing/2014/main" id="{FF32E4B7-1E84-4FF8-B0CB-291DF977D8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37385" y="2858261"/>
            <a:ext cx="2111072" cy="2743200"/>
          </a:xfrm>
          <a:prstGeom prst="rect">
            <a:avLst/>
          </a:prstGeom>
          <a:effectLst>
            <a:outerShdw blurRad="50800" dist="38100" dir="2700000" algn="tl" rotWithShape="0">
              <a:prstClr val="black">
                <a:alpha val="40000"/>
              </a:prstClr>
            </a:outerShdw>
          </a:effectLst>
        </p:spPr>
      </p:pic>
      <p:pic>
        <p:nvPicPr>
          <p:cNvPr id="7" name="Picture 6" descr="A close - up of a book&#10;&#10;Description automatically generated with low confidence">
            <a:extLst>
              <a:ext uri="{FF2B5EF4-FFF2-40B4-BE49-F238E27FC236}">
                <a16:creationId xmlns:a16="http://schemas.microsoft.com/office/drawing/2014/main" id="{6780A192-E9C6-4EB3-B5B6-650B5E4ADA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7854" y="2724469"/>
            <a:ext cx="2093145" cy="2743200"/>
          </a:xfrm>
          <a:prstGeom prst="rect">
            <a:avLst/>
          </a:prstGeom>
          <a:effectLst>
            <a:outerShdw blurRad="50800" dist="38100" dir="2700000" algn="tl" rotWithShape="0">
              <a:prstClr val="black">
                <a:alpha val="40000"/>
              </a:prstClr>
            </a:outerShdw>
          </a:effectLst>
        </p:spPr>
      </p:pic>
      <p:pic>
        <p:nvPicPr>
          <p:cNvPr id="8" name="Picture 7" descr="A picture containing diagram&#10;&#10;Description automatically generated">
            <a:extLst>
              <a:ext uri="{FF2B5EF4-FFF2-40B4-BE49-F238E27FC236}">
                <a16:creationId xmlns:a16="http://schemas.microsoft.com/office/drawing/2014/main" id="{A1731291-7827-4C46-B47E-8FC1C10D0BFB}"/>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904719" y="2456883"/>
            <a:ext cx="2165975" cy="2743200"/>
          </a:xfrm>
          <a:prstGeom prst="rect">
            <a:avLst/>
          </a:prstGeom>
          <a:effectLst>
            <a:outerShdw blurRad="50800" dist="38100" dir="2700000" algn="tl" rotWithShape="0">
              <a:prstClr val="black">
                <a:alpha val="40000"/>
              </a:prstClr>
            </a:outerShdw>
          </a:effectLst>
        </p:spPr>
      </p:pic>
      <p:pic>
        <p:nvPicPr>
          <p:cNvPr id="9" name="Picture 8" descr="A picture containing text&#10;&#10;Description automatically generated">
            <a:extLst>
              <a:ext uri="{FF2B5EF4-FFF2-40B4-BE49-F238E27FC236}">
                <a16:creationId xmlns:a16="http://schemas.microsoft.com/office/drawing/2014/main" id="{55E5D298-BF75-4924-A312-C1DA8B96CF4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97816" y="2323090"/>
            <a:ext cx="2119745" cy="2743200"/>
          </a:xfrm>
          <a:prstGeom prst="rect">
            <a:avLst/>
          </a:prstGeom>
          <a:effectLst>
            <a:outerShdw blurRad="50800" dist="38100" dir="2700000" algn="tl" rotWithShape="0">
              <a:prstClr val="black">
                <a:alpha val="40000"/>
              </a:prstClr>
            </a:outerShdw>
          </a:effectLst>
        </p:spPr>
      </p:pic>
      <p:pic>
        <p:nvPicPr>
          <p:cNvPr id="10" name="Picture 9" descr="A picture containing text, yellow&#10;&#10;Description automatically generated">
            <a:extLst>
              <a:ext uri="{FF2B5EF4-FFF2-40B4-BE49-F238E27FC236}">
                <a16:creationId xmlns:a16="http://schemas.microsoft.com/office/drawing/2014/main" id="{698D2854-0F16-4D64-A4AE-FAA541F4807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09153" y="2189297"/>
            <a:ext cx="2100731" cy="2743200"/>
          </a:xfrm>
          <a:prstGeom prst="rect">
            <a:avLst/>
          </a:prstGeom>
          <a:effectLst>
            <a:outerShdw blurRad="50800" dist="38100" dir="2700000" algn="tl" rotWithShape="0">
              <a:prstClr val="black">
                <a:alpha val="40000"/>
              </a:prstClr>
            </a:outerShdw>
          </a:effectLst>
        </p:spPr>
      </p:pic>
      <p:pic>
        <p:nvPicPr>
          <p:cNvPr id="11" name="Picture 2">
            <a:extLst>
              <a:ext uri="{FF2B5EF4-FFF2-40B4-BE49-F238E27FC236}">
                <a16:creationId xmlns:a16="http://schemas.microsoft.com/office/drawing/2014/main" id="{83964BBC-C6F0-4E45-802F-2E9EDE31BA43}"/>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303879" y="2055504"/>
            <a:ext cx="2118887"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84F38D2-628E-4ED4-B8AA-D19EEF3047F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0720" y="1913963"/>
            <a:ext cx="1437261" cy="2232511"/>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D5309C47-54CA-497D-AF50-C66A3D1BA01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21555210">
            <a:off x="883376" y="2386647"/>
            <a:ext cx="1443431" cy="2232510"/>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573C291C-E21D-40C9-ABBA-62A1AAB6257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093">
            <a:off x="1102160" y="2860495"/>
            <a:ext cx="1460943" cy="2230373"/>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14" descr="A person and person posing for a picture&#10;&#10;Description automatically generated with low confidence">
            <a:extLst>
              <a:ext uri="{FF2B5EF4-FFF2-40B4-BE49-F238E27FC236}">
                <a16:creationId xmlns:a16="http://schemas.microsoft.com/office/drawing/2014/main" id="{F7CC97DE-FA5B-4FFC-AE70-C0F4D79B454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38410" y="3333362"/>
            <a:ext cx="1479908" cy="2232511"/>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2">
            <a:extLst>
              <a:ext uri="{FF2B5EF4-FFF2-40B4-BE49-F238E27FC236}">
                <a16:creationId xmlns:a16="http://schemas.microsoft.com/office/drawing/2014/main" id="{91B19911-793F-444A-8FE5-D7EDBBE8C6B3}"/>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594442" y="3807210"/>
            <a:ext cx="1521327" cy="2232535"/>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BDB64DD3-87A9-4E95-BF17-43C6BDECCF90}"/>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322075" y="1480605"/>
            <a:ext cx="1732049" cy="2686303"/>
          </a:xfrm>
          <a:prstGeom prst="rect">
            <a:avLst/>
          </a:prstGeom>
          <a:ln>
            <a:solidFill>
              <a:schemeClr val="accent1"/>
            </a:solidFill>
          </a:ln>
          <a:effectLst>
            <a:outerShdw blurRad="50800" dist="38100" dir="2700000" algn="tl" rotWithShape="0">
              <a:prstClr val="black">
                <a:alpha val="40000"/>
              </a:prstClr>
            </a:outerShdw>
          </a:effectLst>
        </p:spPr>
      </p:pic>
      <p:pic>
        <p:nvPicPr>
          <p:cNvPr id="18" name="Picture 17" descr="A picture containing text, person&#10;&#10;Description automatically generated">
            <a:extLst>
              <a:ext uri="{FF2B5EF4-FFF2-40B4-BE49-F238E27FC236}">
                <a16:creationId xmlns:a16="http://schemas.microsoft.com/office/drawing/2014/main" id="{D7884069-63EE-453F-B6CC-0E6C10A4C2C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046941" y="1183337"/>
            <a:ext cx="2593199" cy="3372303"/>
          </a:xfrm>
          <a:prstGeom prst="rect">
            <a:avLst/>
          </a:prstGeom>
          <a:effectLst>
            <a:outerShdw blurRad="50800" dist="38100" dir="2700000" algn="tl" rotWithShape="0">
              <a:prstClr val="black">
                <a:alpha val="40000"/>
              </a:prstClr>
            </a:outerShdw>
          </a:effectLst>
        </p:spPr>
      </p:pic>
      <p:pic>
        <p:nvPicPr>
          <p:cNvPr id="19" name="Picture 18" descr="Text&#10;&#10;Description automatically generated">
            <a:extLst>
              <a:ext uri="{FF2B5EF4-FFF2-40B4-BE49-F238E27FC236}">
                <a16:creationId xmlns:a16="http://schemas.microsoft.com/office/drawing/2014/main" id="{B5445D2F-0422-48FC-B09A-AE27CA00840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349833" y="2251342"/>
            <a:ext cx="2559136" cy="3333266"/>
          </a:xfrm>
          <a:prstGeom prst="rect">
            <a:avLst/>
          </a:prstGeom>
          <a:ln>
            <a:solidFill>
              <a:schemeClr val="tx1"/>
            </a:solidFill>
          </a:ln>
          <a:effectLst>
            <a:outerShdw blurRad="50800" dist="38100" dir="2700000" algn="tl" rotWithShape="0">
              <a:prstClr val="black">
                <a:alpha val="40000"/>
              </a:prstClr>
            </a:outerShdw>
          </a:effectLst>
        </p:spPr>
      </p:pic>
      <p:pic>
        <p:nvPicPr>
          <p:cNvPr id="20" name="Picture 19" descr="Text&#10;&#10;Description automatically generated">
            <a:extLst>
              <a:ext uri="{FF2B5EF4-FFF2-40B4-BE49-F238E27FC236}">
                <a16:creationId xmlns:a16="http://schemas.microsoft.com/office/drawing/2014/main" id="{1AF5DB5E-BB9A-44BB-87CF-0B2EDF51098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563432" y="2823756"/>
            <a:ext cx="2528081" cy="3298297"/>
          </a:xfrm>
          <a:prstGeom prst="rect">
            <a:avLst/>
          </a:prstGeom>
          <a:ln>
            <a:solidFill>
              <a:schemeClr val="tx1"/>
            </a:solidFill>
          </a:ln>
          <a:effectLst>
            <a:outerShdw blurRad="50800" dist="38100" dir="2700000" algn="tl" rotWithShape="0">
              <a:prstClr val="black">
                <a:alpha val="40000"/>
              </a:prstClr>
            </a:outerShdw>
          </a:effectLst>
        </p:spPr>
      </p:pic>
      <p:pic>
        <p:nvPicPr>
          <p:cNvPr id="21" name="Content Placeholder 27" descr="Text, letter&#10;&#10;Description automatically generated">
            <a:extLst>
              <a:ext uri="{FF2B5EF4-FFF2-40B4-BE49-F238E27FC236}">
                <a16:creationId xmlns:a16="http://schemas.microsoft.com/office/drawing/2014/main" id="{D2B6338D-1B44-4385-BBB8-57D3CB9CE2A3}"/>
              </a:ext>
            </a:extLst>
          </p:cNvPr>
          <p:cNvPicPr>
            <a:picLocks noChangeAspect="1"/>
          </p:cNvPicPr>
          <p:nvPr/>
        </p:nvPicPr>
        <p:blipFill>
          <a:blip r:embed="rId22"/>
          <a:stretch>
            <a:fillRect/>
          </a:stretch>
        </p:blipFill>
        <p:spPr>
          <a:xfrm>
            <a:off x="7035127" y="1118665"/>
            <a:ext cx="2619448" cy="3446119"/>
          </a:xfrm>
          <a:prstGeom prst="rect">
            <a:avLst/>
          </a:prstGeom>
          <a:ln>
            <a:solidFill>
              <a:schemeClr val="tx1"/>
            </a:solidFill>
          </a:ln>
          <a:effectLst>
            <a:outerShdw blurRad="50800" dist="38100" dir="2700000" algn="tl" rotWithShape="0">
              <a:prstClr val="black">
                <a:alpha val="40000"/>
              </a:prstClr>
            </a:outerShdw>
          </a:effectLst>
        </p:spPr>
      </p:pic>
      <p:pic>
        <p:nvPicPr>
          <p:cNvPr id="22" name="Picture 21" descr="Text, letter&#10;&#10;Description automatically generated">
            <a:extLst>
              <a:ext uri="{FF2B5EF4-FFF2-40B4-BE49-F238E27FC236}">
                <a16:creationId xmlns:a16="http://schemas.microsoft.com/office/drawing/2014/main" id="{CA78174A-45ED-427F-AFE9-9581B325E07B}"/>
              </a:ext>
            </a:extLst>
          </p:cNvPr>
          <p:cNvPicPr>
            <a:picLocks noChangeAspect="1"/>
          </p:cNvPicPr>
          <p:nvPr/>
        </p:nvPicPr>
        <p:blipFill>
          <a:blip r:embed="rId23"/>
          <a:stretch>
            <a:fillRect/>
          </a:stretch>
        </p:blipFill>
        <p:spPr>
          <a:xfrm>
            <a:off x="6442220" y="2386647"/>
            <a:ext cx="2696623" cy="3517333"/>
          </a:xfrm>
          <a:prstGeom prst="rect">
            <a:avLst/>
          </a:prstGeom>
          <a:ln>
            <a:solidFill>
              <a:schemeClr val="tx1"/>
            </a:solidFill>
          </a:ln>
          <a:effectLst>
            <a:outerShdw blurRad="50800" dist="38100" dir="2700000" algn="tl" rotWithShape="0">
              <a:prstClr val="black">
                <a:alpha val="40000"/>
              </a:prstClr>
            </a:outerShdw>
          </a:effectLst>
        </p:spPr>
      </p:pic>
      <p:pic>
        <p:nvPicPr>
          <p:cNvPr id="23" name="Picture 22" descr="Text&#10;&#10;Description automatically generated">
            <a:extLst>
              <a:ext uri="{FF2B5EF4-FFF2-40B4-BE49-F238E27FC236}">
                <a16:creationId xmlns:a16="http://schemas.microsoft.com/office/drawing/2014/main" id="{654EAB13-7555-47E1-9303-CB05248A472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79160" y="4357675"/>
            <a:ext cx="982205" cy="1417230"/>
          </a:xfrm>
          <a:prstGeom prst="rect">
            <a:avLst/>
          </a:prstGeom>
          <a:effectLst>
            <a:outerShdw blurRad="50800" dist="38100" dir="2700000" algn="tl" rotWithShape="0">
              <a:prstClr val="black">
                <a:alpha val="40000"/>
              </a:prstClr>
            </a:outerShdw>
          </a:effectLst>
        </p:spPr>
      </p:pic>
      <p:pic>
        <p:nvPicPr>
          <p:cNvPr id="24" name="Picture 23" descr="Text&#10;&#10;Description automatically generated with medium confidence">
            <a:extLst>
              <a:ext uri="{FF2B5EF4-FFF2-40B4-BE49-F238E27FC236}">
                <a16:creationId xmlns:a16="http://schemas.microsoft.com/office/drawing/2014/main" id="{9F2AF7B1-4702-4FC4-824C-A85A82F70822}"/>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293587" y="1146556"/>
            <a:ext cx="1235548" cy="1884588"/>
          </a:xfrm>
          <a:prstGeom prst="rect">
            <a:avLst/>
          </a:prstGeom>
          <a:effectLst>
            <a:outerShdw blurRad="50800" dist="38100" dir="2700000" algn="tl" rotWithShape="0">
              <a:prstClr val="black">
                <a:alpha val="40000"/>
              </a:prstClr>
            </a:outerShdw>
          </a:effectLst>
        </p:spPr>
      </p:pic>
      <p:pic>
        <p:nvPicPr>
          <p:cNvPr id="25" name="Picture 2">
            <a:extLst>
              <a:ext uri="{FF2B5EF4-FFF2-40B4-BE49-F238E27FC236}">
                <a16:creationId xmlns:a16="http://schemas.microsoft.com/office/drawing/2014/main" id="{81F0BA18-8EED-4536-AF0B-E54CCA3E50C5}"/>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850178" y="1772826"/>
            <a:ext cx="1249972" cy="18845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Logo&#10;&#10;Description automatically generated with medium confidence">
            <a:extLst>
              <a:ext uri="{FF2B5EF4-FFF2-40B4-BE49-F238E27FC236}">
                <a16:creationId xmlns:a16="http://schemas.microsoft.com/office/drawing/2014/main" id="{D45EC6E2-F2BD-44A1-9B6C-97251953B968}"/>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969501" y="2415297"/>
            <a:ext cx="1227755" cy="1897440"/>
          </a:xfrm>
          <a:prstGeom prst="rect">
            <a:avLst/>
          </a:prstGeom>
          <a:effectLst>
            <a:outerShdw blurRad="50800" dist="38100" dir="2700000" algn="tl" rotWithShape="0">
              <a:prstClr val="black">
                <a:alpha val="40000"/>
              </a:prstClr>
            </a:outerShdw>
          </a:effectLst>
        </p:spPr>
      </p:pic>
      <p:pic>
        <p:nvPicPr>
          <p:cNvPr id="27" name="Picture 26" descr="A picture containing logo&#10;&#10;Description automatically generated">
            <a:extLst>
              <a:ext uri="{FF2B5EF4-FFF2-40B4-BE49-F238E27FC236}">
                <a16:creationId xmlns:a16="http://schemas.microsoft.com/office/drawing/2014/main" id="{106AB2FB-F04C-473C-85DD-BA46BDB33AD1}"/>
              </a:ext>
            </a:extLst>
          </p:cNvPr>
          <p:cNvPicPr>
            <a:picLocks noChangeAspect="1"/>
          </p:cNvPicPr>
          <p:nvPr/>
        </p:nvPicPr>
        <p:blipFill rotWithShape="1">
          <a:blip r:embed="rId28" cstate="print">
            <a:extLst>
              <a:ext uri="{BEBA8EAE-BF5A-486C-A8C5-ECC9F3942E4B}">
                <a14:imgProps xmlns:a14="http://schemas.microsoft.com/office/drawing/2010/main">
                  <a14:imgLayer r:embed="rId29">
                    <a14:imgEffect>
                      <a14:brightnessContrast contrast="20000"/>
                    </a14:imgEffect>
                  </a14:imgLayer>
                </a14:imgProps>
              </a:ext>
              <a:ext uri="{28A0092B-C50C-407E-A947-70E740481C1C}">
                <a14:useLocalDpi xmlns:a14="http://schemas.microsoft.com/office/drawing/2010/main" val="0"/>
              </a:ext>
            </a:extLst>
          </a:blip>
          <a:srcRect l="269" r="-36"/>
          <a:stretch/>
        </p:blipFill>
        <p:spPr>
          <a:xfrm>
            <a:off x="2497761" y="3387017"/>
            <a:ext cx="1385080" cy="2125199"/>
          </a:xfrm>
          <a:prstGeom prst="rect">
            <a:avLst/>
          </a:prstGeom>
          <a:effectLst>
            <a:outerShdw blurRad="50800" dist="38100" dir="2700000" algn="tl" rotWithShape="0">
              <a:prstClr val="black">
                <a:alpha val="40000"/>
              </a:prstClr>
            </a:outerShdw>
          </a:effectLst>
        </p:spPr>
      </p:pic>
      <p:pic>
        <p:nvPicPr>
          <p:cNvPr id="28" name="Picture 27" descr="A picture containing text&#10;&#10;Description automatically generated">
            <a:extLst>
              <a:ext uri="{FF2B5EF4-FFF2-40B4-BE49-F238E27FC236}">
                <a16:creationId xmlns:a16="http://schemas.microsoft.com/office/drawing/2014/main" id="{4D12DDCB-251B-4792-B1AA-AED386D7165E}"/>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252745" y="2323094"/>
            <a:ext cx="1842571" cy="2791773"/>
          </a:xfrm>
          <a:prstGeom prst="rect">
            <a:avLst/>
          </a:prstGeom>
          <a:effectLst>
            <a:outerShdw blurRad="50800" dist="38100" dir="2700000" algn="tl" rotWithShape="0">
              <a:prstClr val="black">
                <a:alpha val="40000"/>
              </a:prstClr>
            </a:outerShdw>
          </a:effectLst>
        </p:spPr>
      </p:pic>
      <p:pic>
        <p:nvPicPr>
          <p:cNvPr id="29" name="Picture 28" descr="Text&#10;&#10;Description automatically generated">
            <a:extLst>
              <a:ext uri="{FF2B5EF4-FFF2-40B4-BE49-F238E27FC236}">
                <a16:creationId xmlns:a16="http://schemas.microsoft.com/office/drawing/2014/main" id="{8EEF5CA8-09CE-4707-A9F7-CDBFFEB4AE51}"/>
              </a:ext>
            </a:extLst>
          </p:cNvPr>
          <p:cNvPicPr>
            <a:picLocks noChangeAspect="1"/>
          </p:cNvPicPr>
          <p:nvPr/>
        </p:nvPicPr>
        <p:blipFill rotWithShape="1">
          <a:blip r:embed="rId31">
            <a:extLst>
              <a:ext uri="{28A0092B-C50C-407E-A947-70E740481C1C}">
                <a14:useLocalDpi xmlns:a14="http://schemas.microsoft.com/office/drawing/2010/main" val="0"/>
              </a:ext>
            </a:extLst>
          </a:blip>
          <a:srcRect l="17954" r="18665"/>
          <a:stretch/>
        </p:blipFill>
        <p:spPr>
          <a:xfrm>
            <a:off x="1064037" y="1966043"/>
            <a:ext cx="1699531" cy="2681424"/>
          </a:xfrm>
          <a:prstGeom prst="rect">
            <a:avLst/>
          </a:prstGeom>
          <a:effectLst>
            <a:outerShdw blurRad="50800" dist="38100" dir="2700000" algn="tl" rotWithShape="0">
              <a:prstClr val="black">
                <a:alpha val="40000"/>
              </a:prstClr>
            </a:outerShdw>
          </a:effectLst>
        </p:spPr>
      </p:pic>
      <p:pic>
        <p:nvPicPr>
          <p:cNvPr id="30" name="Picture 29" descr="Graphical user interface, application&#10;&#10;Description automatically generated">
            <a:extLst>
              <a:ext uri="{FF2B5EF4-FFF2-40B4-BE49-F238E27FC236}">
                <a16:creationId xmlns:a16="http://schemas.microsoft.com/office/drawing/2014/main" id="{6F507617-CCDC-444B-964C-5716541E420F}"/>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7914179" y="892059"/>
            <a:ext cx="1472484" cy="2460684"/>
          </a:xfrm>
          <a:prstGeom prst="rect">
            <a:avLst/>
          </a:prstGeom>
          <a:effectLst>
            <a:outerShdw blurRad="50800" dist="38100" dir="2700000" algn="tl" rotWithShape="0">
              <a:prstClr val="black">
                <a:alpha val="40000"/>
              </a:prstClr>
            </a:outerShdw>
          </a:effectLst>
        </p:spPr>
      </p:pic>
      <p:pic>
        <p:nvPicPr>
          <p:cNvPr id="31" name="Picture 30" descr="A picture containing text&#10;&#10;Description automatically generated">
            <a:extLst>
              <a:ext uri="{FF2B5EF4-FFF2-40B4-BE49-F238E27FC236}">
                <a16:creationId xmlns:a16="http://schemas.microsoft.com/office/drawing/2014/main" id="{700E8431-B94A-4C48-93E7-8973B0F89BD2}"/>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rot="21540000">
            <a:off x="8895128" y="1172794"/>
            <a:ext cx="2239141" cy="3078234"/>
          </a:xfrm>
          <a:prstGeom prst="rect">
            <a:avLst/>
          </a:prstGeom>
          <a:ln>
            <a:noFill/>
          </a:ln>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D3D44936-9F8D-4A8B-9CB0-3B8022FD9D2C}"/>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8053009" y="3241698"/>
            <a:ext cx="1896883" cy="2842474"/>
          </a:xfrm>
          <a:prstGeom prst="rect">
            <a:avLst/>
          </a:prstGeom>
          <a:effectLst>
            <a:outerShdw blurRad="50800" dist="38100" dir="2700000" algn="tl" rotWithShape="0">
              <a:prstClr val="black">
                <a:alpha val="40000"/>
              </a:prstClr>
            </a:outerShdw>
          </a:effectLst>
        </p:spPr>
      </p:pic>
      <p:pic>
        <p:nvPicPr>
          <p:cNvPr id="33" name="Picture 32" descr="A picture containing text, book&#10;&#10;Description automatically generated">
            <a:extLst>
              <a:ext uri="{FF2B5EF4-FFF2-40B4-BE49-F238E27FC236}">
                <a16:creationId xmlns:a16="http://schemas.microsoft.com/office/drawing/2014/main" id="{69F838C5-C786-4A2F-AEB2-FE7C50D53CB6}"/>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5816017" y="1710217"/>
            <a:ext cx="1896883" cy="2952718"/>
          </a:xfrm>
          <a:prstGeom prst="rect">
            <a:avLst/>
          </a:prstGeom>
          <a:ln>
            <a:solidFill>
              <a:schemeClr val="tx1"/>
            </a:solidFill>
          </a:ln>
          <a:effectLst>
            <a:outerShdw blurRad="50800" dist="38100" dir="2700000" algn="tl" rotWithShape="0">
              <a:prstClr val="black">
                <a:alpha val="40000"/>
              </a:prstClr>
            </a:outerShdw>
          </a:effectLst>
        </p:spPr>
      </p:pic>
      <p:pic>
        <p:nvPicPr>
          <p:cNvPr id="34" name="Picture 33" descr="A person with a beard&#10;&#10;Description automatically generated with medium confidence">
            <a:extLst>
              <a:ext uri="{FF2B5EF4-FFF2-40B4-BE49-F238E27FC236}">
                <a16:creationId xmlns:a16="http://schemas.microsoft.com/office/drawing/2014/main" id="{C8FBCCA4-5AD7-4BF2-8360-36761C1889F7}"/>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3094476" y="1332453"/>
            <a:ext cx="1491719" cy="236582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185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5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5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nodeType="afterEffect">
                                  <p:stCondLst>
                                    <p:cond delay="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2" fill="hold" nodeType="after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500"/>
                            </p:stCondLst>
                            <p:childTnLst>
                              <p:par>
                                <p:cTn id="35" presetID="2" presetClass="entr" presetSubtype="2" fill="hold" nodeType="afterEffect">
                                  <p:stCondLst>
                                    <p:cond delay="5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6500"/>
                            </p:stCondLst>
                            <p:childTnLst>
                              <p:par>
                                <p:cTn id="40" presetID="2" presetClass="entr" presetSubtype="8" fill="hold" nodeType="afterEffect">
                                  <p:stCondLst>
                                    <p:cond delay="10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par>
                          <p:cTn id="44" fill="hold">
                            <p:stCondLst>
                              <p:cond delay="8000"/>
                            </p:stCondLst>
                            <p:childTnLst>
                              <p:par>
                                <p:cTn id="45" presetID="2" presetClass="entr" presetSubtype="8" fill="hold" nodeType="afterEffect">
                                  <p:stCondLst>
                                    <p:cond delay="1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9500"/>
                            </p:stCondLst>
                            <p:childTnLst>
                              <p:par>
                                <p:cTn id="50" presetID="2" presetClass="entr" presetSubtype="8"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0-#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11000"/>
                            </p:stCondLst>
                            <p:childTnLst>
                              <p:par>
                                <p:cTn id="55" presetID="2" presetClass="entr" presetSubtype="8" fill="hold" nodeType="afterEffect">
                                  <p:stCondLst>
                                    <p:cond delay="100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12500"/>
                            </p:stCondLst>
                            <p:childTnLst>
                              <p:par>
                                <p:cTn id="60" presetID="2" presetClass="entr" presetSubtype="8" fill="hold" nodeType="afterEffect">
                                  <p:stCondLst>
                                    <p:cond delay="100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0-#ppt_w/2"/>
                                          </p:val>
                                        </p:tav>
                                        <p:tav tm="100000">
                                          <p:val>
                                            <p:strVal val="#ppt_x"/>
                                          </p:val>
                                        </p:tav>
                                      </p:tavLst>
                                    </p:anim>
                                    <p:anim calcmode="lin" valueType="num">
                                      <p:cBhvr additive="base">
                                        <p:cTn id="63" dur="500" fill="hold"/>
                                        <p:tgtEl>
                                          <p:spTgt spid="16"/>
                                        </p:tgtEl>
                                        <p:attrNameLst>
                                          <p:attrName>ppt_y</p:attrName>
                                        </p:attrNameLst>
                                      </p:cBhvr>
                                      <p:tavLst>
                                        <p:tav tm="0">
                                          <p:val>
                                            <p:strVal val="#ppt_y"/>
                                          </p:val>
                                        </p:tav>
                                        <p:tav tm="100000">
                                          <p:val>
                                            <p:strVal val="#ppt_y"/>
                                          </p:val>
                                        </p:tav>
                                      </p:tavLst>
                                    </p:anim>
                                  </p:childTnLst>
                                </p:cTn>
                              </p:par>
                            </p:childTnLst>
                          </p:cTn>
                        </p:par>
                        <p:par>
                          <p:cTn id="64" fill="hold">
                            <p:stCondLst>
                              <p:cond delay="14000"/>
                            </p:stCondLst>
                            <p:childTnLst>
                              <p:par>
                                <p:cTn id="65" presetID="2" presetClass="entr" presetSubtype="4" fill="hold" nodeType="afterEffect">
                                  <p:stCondLst>
                                    <p:cond delay="15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par>
                          <p:cTn id="69" fill="hold">
                            <p:stCondLst>
                              <p:cond delay="16000"/>
                            </p:stCondLst>
                            <p:childTnLst>
                              <p:par>
                                <p:cTn id="70" presetID="2" presetClass="entr" presetSubtype="1" fill="hold" nodeType="afterEffect">
                                  <p:stCondLst>
                                    <p:cond delay="100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0-#ppt_h/2"/>
                                          </p:val>
                                        </p:tav>
                                        <p:tav tm="100000">
                                          <p:val>
                                            <p:strVal val="#ppt_y"/>
                                          </p:val>
                                        </p:tav>
                                      </p:tavLst>
                                    </p:anim>
                                  </p:childTnLst>
                                </p:cTn>
                              </p:par>
                            </p:childTnLst>
                          </p:cTn>
                        </p:par>
                        <p:par>
                          <p:cTn id="74" fill="hold">
                            <p:stCondLst>
                              <p:cond delay="17500"/>
                            </p:stCondLst>
                            <p:childTnLst>
                              <p:par>
                                <p:cTn id="75" presetID="2" presetClass="entr" presetSubtype="1" fill="hold" nodeType="afterEffect">
                                  <p:stCondLst>
                                    <p:cond delay="10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0-#ppt_h/2"/>
                                          </p:val>
                                        </p:tav>
                                        <p:tav tm="100000">
                                          <p:val>
                                            <p:strVal val="#ppt_y"/>
                                          </p:val>
                                        </p:tav>
                                      </p:tavLst>
                                    </p:anim>
                                  </p:childTnLst>
                                </p:cTn>
                              </p:par>
                            </p:childTnLst>
                          </p:cTn>
                        </p:par>
                        <p:par>
                          <p:cTn id="79" fill="hold">
                            <p:stCondLst>
                              <p:cond delay="19000"/>
                            </p:stCondLst>
                            <p:childTnLst>
                              <p:par>
                                <p:cTn id="80" presetID="2" presetClass="entr" presetSubtype="1" fill="hold" nodeType="afterEffect">
                                  <p:stCondLst>
                                    <p:cond delay="100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ppt_x"/>
                                          </p:val>
                                        </p:tav>
                                        <p:tav tm="100000">
                                          <p:val>
                                            <p:strVal val="#ppt_x"/>
                                          </p:val>
                                        </p:tav>
                                      </p:tavLst>
                                    </p:anim>
                                    <p:anim calcmode="lin" valueType="num">
                                      <p:cBhvr additive="base">
                                        <p:cTn id="83" dur="500" fill="hold"/>
                                        <p:tgtEl>
                                          <p:spTgt spid="20"/>
                                        </p:tgtEl>
                                        <p:attrNameLst>
                                          <p:attrName>ppt_y</p:attrName>
                                        </p:attrNameLst>
                                      </p:cBhvr>
                                      <p:tavLst>
                                        <p:tav tm="0">
                                          <p:val>
                                            <p:strVal val="0-#ppt_h/2"/>
                                          </p:val>
                                        </p:tav>
                                        <p:tav tm="100000">
                                          <p:val>
                                            <p:strVal val="#ppt_y"/>
                                          </p:val>
                                        </p:tav>
                                      </p:tavLst>
                                    </p:anim>
                                  </p:childTnLst>
                                </p:cTn>
                              </p:par>
                            </p:childTnLst>
                          </p:cTn>
                        </p:par>
                        <p:par>
                          <p:cTn id="84" fill="hold">
                            <p:stCondLst>
                              <p:cond delay="20500"/>
                            </p:stCondLst>
                            <p:childTnLst>
                              <p:par>
                                <p:cTn id="85" presetID="2" presetClass="entr" presetSubtype="3" fill="hold" nodeType="afterEffect">
                                  <p:stCondLst>
                                    <p:cond delay="100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0-#ppt_h/2"/>
                                          </p:val>
                                        </p:tav>
                                        <p:tav tm="100000">
                                          <p:val>
                                            <p:strVal val="#ppt_y"/>
                                          </p:val>
                                        </p:tav>
                                      </p:tavLst>
                                    </p:anim>
                                  </p:childTnLst>
                                </p:cTn>
                              </p:par>
                            </p:childTnLst>
                          </p:cTn>
                        </p:par>
                        <p:par>
                          <p:cTn id="89" fill="hold">
                            <p:stCondLst>
                              <p:cond delay="22000"/>
                            </p:stCondLst>
                            <p:childTnLst>
                              <p:par>
                                <p:cTn id="90" presetID="2" presetClass="entr" presetSubtype="3" fill="hold" nodeType="afterEffect">
                                  <p:stCondLst>
                                    <p:cond delay="100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500" fill="hold"/>
                                        <p:tgtEl>
                                          <p:spTgt spid="22"/>
                                        </p:tgtEl>
                                        <p:attrNameLst>
                                          <p:attrName>ppt_x</p:attrName>
                                        </p:attrNameLst>
                                      </p:cBhvr>
                                      <p:tavLst>
                                        <p:tav tm="0">
                                          <p:val>
                                            <p:strVal val="1+#ppt_w/2"/>
                                          </p:val>
                                        </p:tav>
                                        <p:tav tm="100000">
                                          <p:val>
                                            <p:strVal val="#ppt_x"/>
                                          </p:val>
                                        </p:tav>
                                      </p:tavLst>
                                    </p:anim>
                                    <p:anim calcmode="lin" valueType="num">
                                      <p:cBhvr additive="base">
                                        <p:cTn id="93" dur="500" fill="hold"/>
                                        <p:tgtEl>
                                          <p:spTgt spid="22"/>
                                        </p:tgtEl>
                                        <p:attrNameLst>
                                          <p:attrName>ppt_y</p:attrName>
                                        </p:attrNameLst>
                                      </p:cBhvr>
                                      <p:tavLst>
                                        <p:tav tm="0">
                                          <p:val>
                                            <p:strVal val="0-#ppt_h/2"/>
                                          </p:val>
                                        </p:tav>
                                        <p:tav tm="100000">
                                          <p:val>
                                            <p:strVal val="#ppt_y"/>
                                          </p:val>
                                        </p:tav>
                                      </p:tavLst>
                                    </p:anim>
                                  </p:childTnLst>
                                </p:cTn>
                              </p:par>
                            </p:childTnLst>
                          </p:cTn>
                        </p:par>
                        <p:par>
                          <p:cTn id="94" fill="hold">
                            <p:stCondLst>
                              <p:cond delay="23500"/>
                            </p:stCondLst>
                            <p:childTnLst>
                              <p:par>
                                <p:cTn id="95" presetID="2" presetClass="entr" presetSubtype="9" fill="hold" nodeType="afterEffect">
                                  <p:stCondLst>
                                    <p:cond delay="100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0-#ppt_w/2"/>
                                          </p:val>
                                        </p:tav>
                                        <p:tav tm="100000">
                                          <p:val>
                                            <p:strVal val="#ppt_x"/>
                                          </p:val>
                                        </p:tav>
                                      </p:tavLst>
                                    </p:anim>
                                    <p:anim calcmode="lin" valueType="num">
                                      <p:cBhvr additive="base">
                                        <p:cTn id="98" dur="500" fill="hold"/>
                                        <p:tgtEl>
                                          <p:spTgt spid="24"/>
                                        </p:tgtEl>
                                        <p:attrNameLst>
                                          <p:attrName>ppt_y</p:attrName>
                                        </p:attrNameLst>
                                      </p:cBhvr>
                                      <p:tavLst>
                                        <p:tav tm="0">
                                          <p:val>
                                            <p:strVal val="0-#ppt_h/2"/>
                                          </p:val>
                                        </p:tav>
                                        <p:tav tm="100000">
                                          <p:val>
                                            <p:strVal val="#ppt_y"/>
                                          </p:val>
                                        </p:tav>
                                      </p:tavLst>
                                    </p:anim>
                                  </p:childTnLst>
                                </p:cTn>
                              </p:par>
                              <p:par>
                                <p:cTn id="99" presetID="2" presetClass="entr" presetSubtype="3" fill="hold" nodeType="withEffect">
                                  <p:stCondLst>
                                    <p:cond delay="100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500" fill="hold"/>
                                        <p:tgtEl>
                                          <p:spTgt spid="25"/>
                                        </p:tgtEl>
                                        <p:attrNameLst>
                                          <p:attrName>ppt_x</p:attrName>
                                        </p:attrNameLst>
                                      </p:cBhvr>
                                      <p:tavLst>
                                        <p:tav tm="0">
                                          <p:val>
                                            <p:strVal val="1+#ppt_w/2"/>
                                          </p:val>
                                        </p:tav>
                                        <p:tav tm="100000">
                                          <p:val>
                                            <p:strVal val="#ppt_x"/>
                                          </p:val>
                                        </p:tav>
                                      </p:tavLst>
                                    </p:anim>
                                    <p:anim calcmode="lin" valueType="num">
                                      <p:cBhvr additive="base">
                                        <p:cTn id="102" dur="500" fill="hold"/>
                                        <p:tgtEl>
                                          <p:spTgt spid="25"/>
                                        </p:tgtEl>
                                        <p:attrNameLst>
                                          <p:attrName>ppt_y</p:attrName>
                                        </p:attrNameLst>
                                      </p:cBhvr>
                                      <p:tavLst>
                                        <p:tav tm="0">
                                          <p:val>
                                            <p:strVal val="0-#ppt_h/2"/>
                                          </p:val>
                                        </p:tav>
                                        <p:tav tm="100000">
                                          <p:val>
                                            <p:strVal val="#ppt_y"/>
                                          </p:val>
                                        </p:tav>
                                      </p:tavLst>
                                    </p:anim>
                                  </p:childTnLst>
                                </p:cTn>
                              </p:par>
                              <p:par>
                                <p:cTn id="103" presetID="2" presetClass="entr" presetSubtype="2" fill="hold" nodeType="withEffect">
                                  <p:stCondLst>
                                    <p:cond delay="100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6" fill="hold" nodeType="withEffect">
                                  <p:stCondLst>
                                    <p:cond delay="1000"/>
                                  </p:stCondLst>
                                  <p:childTnLst>
                                    <p:set>
                                      <p:cBhvr>
                                        <p:cTn id="108" dur="1" fill="hold">
                                          <p:stCondLst>
                                            <p:cond delay="0"/>
                                          </p:stCondLst>
                                        </p:cTn>
                                        <p:tgtEl>
                                          <p:spTgt spid="27"/>
                                        </p:tgtEl>
                                        <p:attrNameLst>
                                          <p:attrName>style.visibility</p:attrName>
                                        </p:attrNameLst>
                                      </p:cBhvr>
                                      <p:to>
                                        <p:strVal val="visible"/>
                                      </p:to>
                                    </p:set>
                                    <p:anim calcmode="lin" valueType="num">
                                      <p:cBhvr additive="base">
                                        <p:cTn id="109" dur="500" fill="hold"/>
                                        <p:tgtEl>
                                          <p:spTgt spid="27"/>
                                        </p:tgtEl>
                                        <p:attrNameLst>
                                          <p:attrName>ppt_x</p:attrName>
                                        </p:attrNameLst>
                                      </p:cBhvr>
                                      <p:tavLst>
                                        <p:tav tm="0">
                                          <p:val>
                                            <p:strVal val="1+#ppt_w/2"/>
                                          </p:val>
                                        </p:tav>
                                        <p:tav tm="100000">
                                          <p:val>
                                            <p:strVal val="#ppt_x"/>
                                          </p:val>
                                        </p:tav>
                                      </p:tavLst>
                                    </p:anim>
                                    <p:anim calcmode="lin" valueType="num">
                                      <p:cBhvr additive="base">
                                        <p:cTn id="110" dur="500" fill="hold"/>
                                        <p:tgtEl>
                                          <p:spTgt spid="27"/>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1000"/>
                                  </p:stCondLst>
                                  <p:childTnLst>
                                    <p:set>
                                      <p:cBhvr>
                                        <p:cTn id="112" dur="1" fill="hold">
                                          <p:stCondLst>
                                            <p:cond delay="0"/>
                                          </p:stCondLst>
                                        </p:cTn>
                                        <p:tgtEl>
                                          <p:spTgt spid="23"/>
                                        </p:tgtEl>
                                        <p:attrNameLst>
                                          <p:attrName>style.visibility</p:attrName>
                                        </p:attrNameLst>
                                      </p:cBhvr>
                                      <p:to>
                                        <p:strVal val="visible"/>
                                      </p:to>
                                    </p:set>
                                    <p:anim calcmode="lin" valueType="num">
                                      <p:cBhvr additive="base">
                                        <p:cTn id="113" dur="500" fill="hold"/>
                                        <p:tgtEl>
                                          <p:spTgt spid="23"/>
                                        </p:tgtEl>
                                        <p:attrNameLst>
                                          <p:attrName>ppt_x</p:attrName>
                                        </p:attrNameLst>
                                      </p:cBhvr>
                                      <p:tavLst>
                                        <p:tav tm="0">
                                          <p:val>
                                            <p:strVal val="#ppt_x"/>
                                          </p:val>
                                        </p:tav>
                                        <p:tav tm="100000">
                                          <p:val>
                                            <p:strVal val="#ppt_x"/>
                                          </p:val>
                                        </p:tav>
                                      </p:tavLst>
                                    </p:anim>
                                    <p:anim calcmode="lin" valueType="num">
                                      <p:cBhvr additive="base">
                                        <p:cTn id="114" dur="500" fill="hold"/>
                                        <p:tgtEl>
                                          <p:spTgt spid="23"/>
                                        </p:tgtEl>
                                        <p:attrNameLst>
                                          <p:attrName>ppt_y</p:attrName>
                                        </p:attrNameLst>
                                      </p:cBhvr>
                                      <p:tavLst>
                                        <p:tav tm="0">
                                          <p:val>
                                            <p:strVal val="1+#ppt_h/2"/>
                                          </p:val>
                                        </p:tav>
                                        <p:tav tm="100000">
                                          <p:val>
                                            <p:strVal val="#ppt_y"/>
                                          </p:val>
                                        </p:tav>
                                      </p:tavLst>
                                    </p:anim>
                                  </p:childTnLst>
                                </p:cTn>
                              </p:par>
                            </p:childTnLst>
                          </p:cTn>
                        </p:par>
                        <p:par>
                          <p:cTn id="115" fill="hold">
                            <p:stCondLst>
                              <p:cond delay="25000"/>
                            </p:stCondLst>
                            <p:childTnLst>
                              <p:par>
                                <p:cTn id="116" presetID="2" presetClass="entr" presetSubtype="4" fill="hold" nodeType="afterEffect">
                                  <p:stCondLst>
                                    <p:cond delay="1000"/>
                                  </p:stCondLst>
                                  <p:childTnLst>
                                    <p:set>
                                      <p:cBhvr>
                                        <p:cTn id="117" dur="1" fill="hold">
                                          <p:stCondLst>
                                            <p:cond delay="0"/>
                                          </p:stCondLst>
                                        </p:cTn>
                                        <p:tgtEl>
                                          <p:spTgt spid="29"/>
                                        </p:tgtEl>
                                        <p:attrNameLst>
                                          <p:attrName>style.visibility</p:attrName>
                                        </p:attrNameLst>
                                      </p:cBhvr>
                                      <p:to>
                                        <p:strVal val="visible"/>
                                      </p:to>
                                    </p:set>
                                    <p:anim calcmode="lin" valueType="num">
                                      <p:cBhvr additive="base">
                                        <p:cTn id="118" dur="500" fill="hold"/>
                                        <p:tgtEl>
                                          <p:spTgt spid="29"/>
                                        </p:tgtEl>
                                        <p:attrNameLst>
                                          <p:attrName>ppt_x</p:attrName>
                                        </p:attrNameLst>
                                      </p:cBhvr>
                                      <p:tavLst>
                                        <p:tav tm="0">
                                          <p:val>
                                            <p:strVal val="#ppt_x"/>
                                          </p:val>
                                        </p:tav>
                                        <p:tav tm="100000">
                                          <p:val>
                                            <p:strVal val="#ppt_x"/>
                                          </p:val>
                                        </p:tav>
                                      </p:tavLst>
                                    </p:anim>
                                    <p:anim calcmode="lin" valueType="num">
                                      <p:cBhvr additive="base">
                                        <p:cTn id="119" dur="500" fill="hold"/>
                                        <p:tgtEl>
                                          <p:spTgt spid="29"/>
                                        </p:tgtEl>
                                        <p:attrNameLst>
                                          <p:attrName>ppt_y</p:attrName>
                                        </p:attrNameLst>
                                      </p:cBhvr>
                                      <p:tavLst>
                                        <p:tav tm="0">
                                          <p:val>
                                            <p:strVal val="1+#ppt_h/2"/>
                                          </p:val>
                                        </p:tav>
                                        <p:tav tm="100000">
                                          <p:val>
                                            <p:strVal val="#ppt_y"/>
                                          </p:val>
                                        </p:tav>
                                      </p:tavLst>
                                    </p:anim>
                                  </p:childTnLst>
                                </p:cTn>
                              </p:par>
                            </p:childTnLst>
                          </p:cTn>
                        </p:par>
                        <p:par>
                          <p:cTn id="120" fill="hold">
                            <p:stCondLst>
                              <p:cond delay="26500"/>
                            </p:stCondLst>
                            <p:childTnLst>
                              <p:par>
                                <p:cTn id="121" presetID="2" presetClass="entr" presetSubtype="9" fill="hold" nodeType="afterEffect">
                                  <p:stCondLst>
                                    <p:cond delay="1000"/>
                                  </p:stCondLst>
                                  <p:childTnLst>
                                    <p:set>
                                      <p:cBhvr>
                                        <p:cTn id="122" dur="1" fill="hold">
                                          <p:stCondLst>
                                            <p:cond delay="0"/>
                                          </p:stCondLst>
                                        </p:cTn>
                                        <p:tgtEl>
                                          <p:spTgt spid="28"/>
                                        </p:tgtEl>
                                        <p:attrNameLst>
                                          <p:attrName>style.visibility</p:attrName>
                                        </p:attrNameLst>
                                      </p:cBhvr>
                                      <p:to>
                                        <p:strVal val="visible"/>
                                      </p:to>
                                    </p:set>
                                    <p:anim calcmode="lin" valueType="num">
                                      <p:cBhvr additive="base">
                                        <p:cTn id="123" dur="500" fill="hold"/>
                                        <p:tgtEl>
                                          <p:spTgt spid="28"/>
                                        </p:tgtEl>
                                        <p:attrNameLst>
                                          <p:attrName>ppt_x</p:attrName>
                                        </p:attrNameLst>
                                      </p:cBhvr>
                                      <p:tavLst>
                                        <p:tav tm="0">
                                          <p:val>
                                            <p:strVal val="0-#ppt_w/2"/>
                                          </p:val>
                                        </p:tav>
                                        <p:tav tm="100000">
                                          <p:val>
                                            <p:strVal val="#ppt_x"/>
                                          </p:val>
                                        </p:tav>
                                      </p:tavLst>
                                    </p:anim>
                                    <p:anim calcmode="lin" valueType="num">
                                      <p:cBhvr additive="base">
                                        <p:cTn id="124" dur="500" fill="hold"/>
                                        <p:tgtEl>
                                          <p:spTgt spid="28"/>
                                        </p:tgtEl>
                                        <p:attrNameLst>
                                          <p:attrName>ppt_y</p:attrName>
                                        </p:attrNameLst>
                                      </p:cBhvr>
                                      <p:tavLst>
                                        <p:tav tm="0">
                                          <p:val>
                                            <p:strVal val="0-#ppt_h/2"/>
                                          </p:val>
                                        </p:tav>
                                        <p:tav tm="100000">
                                          <p:val>
                                            <p:strVal val="#ppt_y"/>
                                          </p:val>
                                        </p:tav>
                                      </p:tavLst>
                                    </p:anim>
                                  </p:childTnLst>
                                </p:cTn>
                              </p:par>
                            </p:childTnLst>
                          </p:cTn>
                        </p:par>
                        <p:par>
                          <p:cTn id="125" fill="hold">
                            <p:stCondLst>
                              <p:cond delay="28000"/>
                            </p:stCondLst>
                            <p:childTnLst>
                              <p:par>
                                <p:cTn id="126" presetID="2" presetClass="entr" presetSubtype="1" fill="hold" nodeType="afterEffect">
                                  <p:stCondLst>
                                    <p:cond delay="1000"/>
                                  </p:stCondLst>
                                  <p:childTnLst>
                                    <p:set>
                                      <p:cBhvr>
                                        <p:cTn id="127" dur="1" fill="hold">
                                          <p:stCondLst>
                                            <p:cond delay="0"/>
                                          </p:stCondLst>
                                        </p:cTn>
                                        <p:tgtEl>
                                          <p:spTgt spid="30"/>
                                        </p:tgtEl>
                                        <p:attrNameLst>
                                          <p:attrName>style.visibility</p:attrName>
                                        </p:attrNameLst>
                                      </p:cBhvr>
                                      <p:to>
                                        <p:strVal val="visible"/>
                                      </p:to>
                                    </p:set>
                                    <p:anim calcmode="lin" valueType="num">
                                      <p:cBhvr additive="base">
                                        <p:cTn id="128" dur="500" fill="hold"/>
                                        <p:tgtEl>
                                          <p:spTgt spid="30"/>
                                        </p:tgtEl>
                                        <p:attrNameLst>
                                          <p:attrName>ppt_x</p:attrName>
                                        </p:attrNameLst>
                                      </p:cBhvr>
                                      <p:tavLst>
                                        <p:tav tm="0">
                                          <p:val>
                                            <p:strVal val="#ppt_x"/>
                                          </p:val>
                                        </p:tav>
                                        <p:tav tm="100000">
                                          <p:val>
                                            <p:strVal val="#ppt_x"/>
                                          </p:val>
                                        </p:tav>
                                      </p:tavLst>
                                    </p:anim>
                                    <p:anim calcmode="lin" valueType="num">
                                      <p:cBhvr additive="base">
                                        <p:cTn id="129" dur="500" fill="hold"/>
                                        <p:tgtEl>
                                          <p:spTgt spid="30"/>
                                        </p:tgtEl>
                                        <p:attrNameLst>
                                          <p:attrName>ppt_y</p:attrName>
                                        </p:attrNameLst>
                                      </p:cBhvr>
                                      <p:tavLst>
                                        <p:tav tm="0">
                                          <p:val>
                                            <p:strVal val="0-#ppt_h/2"/>
                                          </p:val>
                                        </p:tav>
                                        <p:tav tm="100000">
                                          <p:val>
                                            <p:strVal val="#ppt_y"/>
                                          </p:val>
                                        </p:tav>
                                      </p:tavLst>
                                    </p:anim>
                                  </p:childTnLst>
                                </p:cTn>
                              </p:par>
                            </p:childTnLst>
                          </p:cTn>
                        </p:par>
                        <p:par>
                          <p:cTn id="130" fill="hold">
                            <p:stCondLst>
                              <p:cond delay="29500"/>
                            </p:stCondLst>
                            <p:childTnLst>
                              <p:par>
                                <p:cTn id="131" presetID="2" presetClass="entr" presetSubtype="2" fill="hold" nodeType="afterEffect">
                                  <p:stCondLst>
                                    <p:cond delay="500"/>
                                  </p:stCondLst>
                                  <p:childTnLst>
                                    <p:set>
                                      <p:cBhvr>
                                        <p:cTn id="132" dur="1" fill="hold">
                                          <p:stCondLst>
                                            <p:cond delay="0"/>
                                          </p:stCondLst>
                                        </p:cTn>
                                        <p:tgtEl>
                                          <p:spTgt spid="31"/>
                                        </p:tgtEl>
                                        <p:attrNameLst>
                                          <p:attrName>style.visibility</p:attrName>
                                        </p:attrNameLst>
                                      </p:cBhvr>
                                      <p:to>
                                        <p:strVal val="visible"/>
                                      </p:to>
                                    </p:set>
                                    <p:anim calcmode="lin" valueType="num">
                                      <p:cBhvr additive="base">
                                        <p:cTn id="133" dur="500" fill="hold"/>
                                        <p:tgtEl>
                                          <p:spTgt spid="31"/>
                                        </p:tgtEl>
                                        <p:attrNameLst>
                                          <p:attrName>ppt_x</p:attrName>
                                        </p:attrNameLst>
                                      </p:cBhvr>
                                      <p:tavLst>
                                        <p:tav tm="0">
                                          <p:val>
                                            <p:strVal val="1+#ppt_w/2"/>
                                          </p:val>
                                        </p:tav>
                                        <p:tav tm="100000">
                                          <p:val>
                                            <p:strVal val="#ppt_x"/>
                                          </p:val>
                                        </p:tav>
                                      </p:tavLst>
                                    </p:anim>
                                    <p:anim calcmode="lin" valueType="num">
                                      <p:cBhvr additive="base">
                                        <p:cTn id="134" dur="500" fill="hold"/>
                                        <p:tgtEl>
                                          <p:spTgt spid="31"/>
                                        </p:tgtEl>
                                        <p:attrNameLst>
                                          <p:attrName>ppt_y</p:attrName>
                                        </p:attrNameLst>
                                      </p:cBhvr>
                                      <p:tavLst>
                                        <p:tav tm="0">
                                          <p:val>
                                            <p:strVal val="#ppt_y"/>
                                          </p:val>
                                        </p:tav>
                                        <p:tav tm="100000">
                                          <p:val>
                                            <p:strVal val="#ppt_y"/>
                                          </p:val>
                                        </p:tav>
                                      </p:tavLst>
                                    </p:anim>
                                  </p:childTnLst>
                                </p:cTn>
                              </p:par>
                            </p:childTnLst>
                          </p:cTn>
                        </p:par>
                        <p:par>
                          <p:cTn id="135" fill="hold">
                            <p:stCondLst>
                              <p:cond delay="30500"/>
                            </p:stCondLst>
                            <p:childTnLst>
                              <p:par>
                                <p:cTn id="136" presetID="2" presetClass="entr" presetSubtype="4" fill="hold" nodeType="afterEffect">
                                  <p:stCondLst>
                                    <p:cond delay="1000"/>
                                  </p:stCondLst>
                                  <p:childTnLst>
                                    <p:set>
                                      <p:cBhvr>
                                        <p:cTn id="137" dur="1" fill="hold">
                                          <p:stCondLst>
                                            <p:cond delay="0"/>
                                          </p:stCondLst>
                                        </p:cTn>
                                        <p:tgtEl>
                                          <p:spTgt spid="34"/>
                                        </p:tgtEl>
                                        <p:attrNameLst>
                                          <p:attrName>style.visibility</p:attrName>
                                        </p:attrNameLst>
                                      </p:cBhvr>
                                      <p:to>
                                        <p:strVal val="visible"/>
                                      </p:to>
                                    </p:set>
                                    <p:anim calcmode="lin" valueType="num">
                                      <p:cBhvr additive="base">
                                        <p:cTn id="138" dur="500" fill="hold"/>
                                        <p:tgtEl>
                                          <p:spTgt spid="34"/>
                                        </p:tgtEl>
                                        <p:attrNameLst>
                                          <p:attrName>ppt_x</p:attrName>
                                        </p:attrNameLst>
                                      </p:cBhvr>
                                      <p:tavLst>
                                        <p:tav tm="0">
                                          <p:val>
                                            <p:strVal val="#ppt_x"/>
                                          </p:val>
                                        </p:tav>
                                        <p:tav tm="100000">
                                          <p:val>
                                            <p:strVal val="#ppt_x"/>
                                          </p:val>
                                        </p:tav>
                                      </p:tavLst>
                                    </p:anim>
                                    <p:anim calcmode="lin" valueType="num">
                                      <p:cBhvr additive="base">
                                        <p:cTn id="139" dur="500" fill="hold"/>
                                        <p:tgtEl>
                                          <p:spTgt spid="34"/>
                                        </p:tgtEl>
                                        <p:attrNameLst>
                                          <p:attrName>ppt_y</p:attrName>
                                        </p:attrNameLst>
                                      </p:cBhvr>
                                      <p:tavLst>
                                        <p:tav tm="0">
                                          <p:val>
                                            <p:strVal val="1+#ppt_h/2"/>
                                          </p:val>
                                        </p:tav>
                                        <p:tav tm="100000">
                                          <p:val>
                                            <p:strVal val="#ppt_y"/>
                                          </p:val>
                                        </p:tav>
                                      </p:tavLst>
                                    </p:anim>
                                  </p:childTnLst>
                                </p:cTn>
                              </p:par>
                              <p:par>
                                <p:cTn id="140" presetID="2" presetClass="entr" presetSubtype="4" fill="hold" nodeType="withEffect">
                                  <p:stCondLst>
                                    <p:cond delay="1000"/>
                                  </p:stCondLst>
                                  <p:childTnLst>
                                    <p:set>
                                      <p:cBhvr>
                                        <p:cTn id="141" dur="1" fill="hold">
                                          <p:stCondLst>
                                            <p:cond delay="0"/>
                                          </p:stCondLst>
                                        </p:cTn>
                                        <p:tgtEl>
                                          <p:spTgt spid="33"/>
                                        </p:tgtEl>
                                        <p:attrNameLst>
                                          <p:attrName>style.visibility</p:attrName>
                                        </p:attrNameLst>
                                      </p:cBhvr>
                                      <p:to>
                                        <p:strVal val="visible"/>
                                      </p:to>
                                    </p:set>
                                    <p:anim calcmode="lin" valueType="num">
                                      <p:cBhvr additive="base">
                                        <p:cTn id="142" dur="500" fill="hold"/>
                                        <p:tgtEl>
                                          <p:spTgt spid="33"/>
                                        </p:tgtEl>
                                        <p:attrNameLst>
                                          <p:attrName>ppt_x</p:attrName>
                                        </p:attrNameLst>
                                      </p:cBhvr>
                                      <p:tavLst>
                                        <p:tav tm="0">
                                          <p:val>
                                            <p:strVal val="#ppt_x"/>
                                          </p:val>
                                        </p:tav>
                                        <p:tav tm="100000">
                                          <p:val>
                                            <p:strVal val="#ppt_x"/>
                                          </p:val>
                                        </p:tav>
                                      </p:tavLst>
                                    </p:anim>
                                    <p:anim calcmode="lin" valueType="num">
                                      <p:cBhvr additive="base">
                                        <p:cTn id="143" dur="500" fill="hold"/>
                                        <p:tgtEl>
                                          <p:spTgt spid="33"/>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1000"/>
                                  </p:stCondLst>
                                  <p:childTnLst>
                                    <p:set>
                                      <p:cBhvr>
                                        <p:cTn id="145" dur="1" fill="hold">
                                          <p:stCondLst>
                                            <p:cond delay="0"/>
                                          </p:stCondLst>
                                        </p:cTn>
                                        <p:tgtEl>
                                          <p:spTgt spid="32"/>
                                        </p:tgtEl>
                                        <p:attrNameLst>
                                          <p:attrName>style.visibility</p:attrName>
                                        </p:attrNameLst>
                                      </p:cBhvr>
                                      <p:to>
                                        <p:strVal val="visible"/>
                                      </p:to>
                                    </p:set>
                                    <p:anim calcmode="lin" valueType="num">
                                      <p:cBhvr additive="base">
                                        <p:cTn id="146" dur="500" fill="hold"/>
                                        <p:tgtEl>
                                          <p:spTgt spid="32"/>
                                        </p:tgtEl>
                                        <p:attrNameLst>
                                          <p:attrName>ppt_x</p:attrName>
                                        </p:attrNameLst>
                                      </p:cBhvr>
                                      <p:tavLst>
                                        <p:tav tm="0">
                                          <p:val>
                                            <p:strVal val="#ppt_x"/>
                                          </p:val>
                                        </p:tav>
                                        <p:tav tm="100000">
                                          <p:val>
                                            <p:strVal val="#ppt_x"/>
                                          </p:val>
                                        </p:tav>
                                      </p:tavLst>
                                    </p:anim>
                                    <p:anim calcmode="lin" valueType="num">
                                      <p:cBhvr additive="base">
                                        <p:cTn id="14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xit" presetSubtype="4" fill="hold" nodeType="clickEffect">
                                  <p:stCondLst>
                                    <p:cond delay="0"/>
                                  </p:stCondLst>
                                  <p:childTnLst>
                                    <p:anim calcmode="lin" valueType="num">
                                      <p:cBhvr additive="base">
                                        <p:cTn id="151" dur="500"/>
                                        <p:tgtEl>
                                          <p:spTgt spid="4"/>
                                        </p:tgtEl>
                                        <p:attrNameLst>
                                          <p:attrName>ppt_x</p:attrName>
                                        </p:attrNameLst>
                                      </p:cBhvr>
                                      <p:tavLst>
                                        <p:tav tm="0">
                                          <p:val>
                                            <p:strVal val="ppt_x"/>
                                          </p:val>
                                        </p:tav>
                                        <p:tav tm="100000">
                                          <p:val>
                                            <p:strVal val="ppt_x"/>
                                          </p:val>
                                        </p:tav>
                                      </p:tavLst>
                                    </p:anim>
                                    <p:anim calcmode="lin" valueType="num">
                                      <p:cBhvr additive="base">
                                        <p:cTn id="152" dur="500"/>
                                        <p:tgtEl>
                                          <p:spTgt spid="4"/>
                                        </p:tgtEl>
                                        <p:attrNameLst>
                                          <p:attrName>ppt_y</p:attrName>
                                        </p:attrNameLst>
                                      </p:cBhvr>
                                      <p:tavLst>
                                        <p:tav tm="0">
                                          <p:val>
                                            <p:strVal val="ppt_y"/>
                                          </p:val>
                                        </p:tav>
                                        <p:tav tm="100000">
                                          <p:val>
                                            <p:strVal val="1+ppt_h/2"/>
                                          </p:val>
                                        </p:tav>
                                      </p:tavLst>
                                    </p:anim>
                                    <p:set>
                                      <p:cBhvr>
                                        <p:cTn id="153" dur="1" fill="hold">
                                          <p:stCondLst>
                                            <p:cond delay="499"/>
                                          </p:stCondLst>
                                        </p:cTn>
                                        <p:tgtEl>
                                          <p:spTgt spid="4"/>
                                        </p:tgtEl>
                                        <p:attrNameLst>
                                          <p:attrName>style.visibility</p:attrName>
                                        </p:attrNameLst>
                                      </p:cBhvr>
                                      <p:to>
                                        <p:strVal val="hidden"/>
                                      </p:to>
                                    </p:set>
                                  </p:childTnLst>
                                </p:cTn>
                              </p:par>
                              <p:par>
                                <p:cTn id="154" presetID="2" presetClass="exit" presetSubtype="4" fill="hold" nodeType="withEffect">
                                  <p:stCondLst>
                                    <p:cond delay="0"/>
                                  </p:stCondLst>
                                  <p:childTnLst>
                                    <p:anim calcmode="lin" valueType="num">
                                      <p:cBhvr additive="base">
                                        <p:cTn id="155" dur="500"/>
                                        <p:tgtEl>
                                          <p:spTgt spid="6"/>
                                        </p:tgtEl>
                                        <p:attrNameLst>
                                          <p:attrName>ppt_x</p:attrName>
                                        </p:attrNameLst>
                                      </p:cBhvr>
                                      <p:tavLst>
                                        <p:tav tm="0">
                                          <p:val>
                                            <p:strVal val="ppt_x"/>
                                          </p:val>
                                        </p:tav>
                                        <p:tav tm="100000">
                                          <p:val>
                                            <p:strVal val="ppt_x"/>
                                          </p:val>
                                        </p:tav>
                                      </p:tavLst>
                                    </p:anim>
                                    <p:anim calcmode="lin" valueType="num">
                                      <p:cBhvr additive="base">
                                        <p:cTn id="156" dur="500"/>
                                        <p:tgtEl>
                                          <p:spTgt spid="6"/>
                                        </p:tgtEl>
                                        <p:attrNameLst>
                                          <p:attrName>ppt_y</p:attrName>
                                        </p:attrNameLst>
                                      </p:cBhvr>
                                      <p:tavLst>
                                        <p:tav tm="0">
                                          <p:val>
                                            <p:strVal val="ppt_y"/>
                                          </p:val>
                                        </p:tav>
                                        <p:tav tm="100000">
                                          <p:val>
                                            <p:strVal val="1+ppt_h/2"/>
                                          </p:val>
                                        </p:tav>
                                      </p:tavLst>
                                    </p:anim>
                                    <p:set>
                                      <p:cBhvr>
                                        <p:cTn id="157" dur="1" fill="hold">
                                          <p:stCondLst>
                                            <p:cond delay="499"/>
                                          </p:stCondLst>
                                        </p:cTn>
                                        <p:tgtEl>
                                          <p:spTgt spid="6"/>
                                        </p:tgtEl>
                                        <p:attrNameLst>
                                          <p:attrName>style.visibility</p:attrName>
                                        </p:attrNameLst>
                                      </p:cBhvr>
                                      <p:to>
                                        <p:strVal val="hidden"/>
                                      </p:to>
                                    </p:set>
                                  </p:childTnLst>
                                </p:cTn>
                              </p:par>
                              <p:par>
                                <p:cTn id="158" presetID="2" presetClass="exit" presetSubtype="6" fill="hold" nodeType="withEffect">
                                  <p:stCondLst>
                                    <p:cond delay="0"/>
                                  </p:stCondLst>
                                  <p:childTnLst>
                                    <p:anim calcmode="lin" valueType="num">
                                      <p:cBhvr additive="base">
                                        <p:cTn id="159" dur="500"/>
                                        <p:tgtEl>
                                          <p:spTgt spid="7"/>
                                        </p:tgtEl>
                                        <p:attrNameLst>
                                          <p:attrName>ppt_x</p:attrName>
                                        </p:attrNameLst>
                                      </p:cBhvr>
                                      <p:tavLst>
                                        <p:tav tm="0">
                                          <p:val>
                                            <p:strVal val="ppt_x"/>
                                          </p:val>
                                        </p:tav>
                                        <p:tav tm="100000">
                                          <p:val>
                                            <p:strVal val="1+ppt_w/2"/>
                                          </p:val>
                                        </p:tav>
                                      </p:tavLst>
                                    </p:anim>
                                    <p:anim calcmode="lin" valueType="num">
                                      <p:cBhvr additive="base">
                                        <p:cTn id="160" dur="500"/>
                                        <p:tgtEl>
                                          <p:spTgt spid="7"/>
                                        </p:tgtEl>
                                        <p:attrNameLst>
                                          <p:attrName>ppt_y</p:attrName>
                                        </p:attrNameLst>
                                      </p:cBhvr>
                                      <p:tavLst>
                                        <p:tav tm="0">
                                          <p:val>
                                            <p:strVal val="ppt_y"/>
                                          </p:val>
                                        </p:tav>
                                        <p:tav tm="100000">
                                          <p:val>
                                            <p:strVal val="1+ppt_h/2"/>
                                          </p:val>
                                        </p:tav>
                                      </p:tavLst>
                                    </p:anim>
                                    <p:set>
                                      <p:cBhvr>
                                        <p:cTn id="161" dur="1" fill="hold">
                                          <p:stCondLst>
                                            <p:cond delay="499"/>
                                          </p:stCondLst>
                                        </p:cTn>
                                        <p:tgtEl>
                                          <p:spTgt spid="7"/>
                                        </p:tgtEl>
                                        <p:attrNameLst>
                                          <p:attrName>style.visibility</p:attrName>
                                        </p:attrNameLst>
                                      </p:cBhvr>
                                      <p:to>
                                        <p:strVal val="hidden"/>
                                      </p:to>
                                    </p:set>
                                  </p:childTnLst>
                                </p:cTn>
                              </p:par>
                              <p:par>
                                <p:cTn id="162" presetID="2" presetClass="exit" presetSubtype="6" fill="hold" nodeType="withEffect">
                                  <p:stCondLst>
                                    <p:cond delay="0"/>
                                  </p:stCondLst>
                                  <p:childTnLst>
                                    <p:anim calcmode="lin" valueType="num">
                                      <p:cBhvr additive="base">
                                        <p:cTn id="163" dur="500"/>
                                        <p:tgtEl>
                                          <p:spTgt spid="8"/>
                                        </p:tgtEl>
                                        <p:attrNameLst>
                                          <p:attrName>ppt_x</p:attrName>
                                        </p:attrNameLst>
                                      </p:cBhvr>
                                      <p:tavLst>
                                        <p:tav tm="0">
                                          <p:val>
                                            <p:strVal val="ppt_x"/>
                                          </p:val>
                                        </p:tav>
                                        <p:tav tm="100000">
                                          <p:val>
                                            <p:strVal val="1+ppt_w/2"/>
                                          </p:val>
                                        </p:tav>
                                      </p:tavLst>
                                    </p:anim>
                                    <p:anim calcmode="lin" valueType="num">
                                      <p:cBhvr additive="base">
                                        <p:cTn id="164" dur="500"/>
                                        <p:tgtEl>
                                          <p:spTgt spid="8"/>
                                        </p:tgtEl>
                                        <p:attrNameLst>
                                          <p:attrName>ppt_y</p:attrName>
                                        </p:attrNameLst>
                                      </p:cBhvr>
                                      <p:tavLst>
                                        <p:tav tm="0">
                                          <p:val>
                                            <p:strVal val="ppt_y"/>
                                          </p:val>
                                        </p:tav>
                                        <p:tav tm="100000">
                                          <p:val>
                                            <p:strVal val="1+ppt_h/2"/>
                                          </p:val>
                                        </p:tav>
                                      </p:tavLst>
                                    </p:anim>
                                    <p:set>
                                      <p:cBhvr>
                                        <p:cTn id="165" dur="1" fill="hold">
                                          <p:stCondLst>
                                            <p:cond delay="499"/>
                                          </p:stCondLst>
                                        </p:cTn>
                                        <p:tgtEl>
                                          <p:spTgt spid="8"/>
                                        </p:tgtEl>
                                        <p:attrNameLst>
                                          <p:attrName>style.visibility</p:attrName>
                                        </p:attrNameLst>
                                      </p:cBhvr>
                                      <p:to>
                                        <p:strVal val="hidden"/>
                                      </p:to>
                                    </p:set>
                                  </p:childTnLst>
                                </p:cTn>
                              </p:par>
                              <p:par>
                                <p:cTn id="166" presetID="2" presetClass="exit" presetSubtype="6" fill="hold" nodeType="withEffect">
                                  <p:stCondLst>
                                    <p:cond delay="0"/>
                                  </p:stCondLst>
                                  <p:childTnLst>
                                    <p:anim calcmode="lin" valueType="num">
                                      <p:cBhvr additive="base">
                                        <p:cTn id="167" dur="500"/>
                                        <p:tgtEl>
                                          <p:spTgt spid="9"/>
                                        </p:tgtEl>
                                        <p:attrNameLst>
                                          <p:attrName>ppt_x</p:attrName>
                                        </p:attrNameLst>
                                      </p:cBhvr>
                                      <p:tavLst>
                                        <p:tav tm="0">
                                          <p:val>
                                            <p:strVal val="ppt_x"/>
                                          </p:val>
                                        </p:tav>
                                        <p:tav tm="100000">
                                          <p:val>
                                            <p:strVal val="1+ppt_w/2"/>
                                          </p:val>
                                        </p:tav>
                                      </p:tavLst>
                                    </p:anim>
                                    <p:anim calcmode="lin" valueType="num">
                                      <p:cBhvr additive="base">
                                        <p:cTn id="168" dur="500"/>
                                        <p:tgtEl>
                                          <p:spTgt spid="9"/>
                                        </p:tgtEl>
                                        <p:attrNameLst>
                                          <p:attrName>ppt_y</p:attrName>
                                        </p:attrNameLst>
                                      </p:cBhvr>
                                      <p:tavLst>
                                        <p:tav tm="0">
                                          <p:val>
                                            <p:strVal val="ppt_y"/>
                                          </p:val>
                                        </p:tav>
                                        <p:tav tm="100000">
                                          <p:val>
                                            <p:strVal val="1+ppt_h/2"/>
                                          </p:val>
                                        </p:tav>
                                      </p:tavLst>
                                    </p:anim>
                                    <p:set>
                                      <p:cBhvr>
                                        <p:cTn id="169" dur="1" fill="hold">
                                          <p:stCondLst>
                                            <p:cond delay="499"/>
                                          </p:stCondLst>
                                        </p:cTn>
                                        <p:tgtEl>
                                          <p:spTgt spid="9"/>
                                        </p:tgtEl>
                                        <p:attrNameLst>
                                          <p:attrName>style.visibility</p:attrName>
                                        </p:attrNameLst>
                                      </p:cBhvr>
                                      <p:to>
                                        <p:strVal val="hidden"/>
                                      </p:to>
                                    </p:set>
                                  </p:childTnLst>
                                </p:cTn>
                              </p:par>
                              <p:par>
                                <p:cTn id="170" presetID="2" presetClass="exit" presetSubtype="6" fill="hold" nodeType="withEffect">
                                  <p:stCondLst>
                                    <p:cond delay="0"/>
                                  </p:stCondLst>
                                  <p:childTnLst>
                                    <p:anim calcmode="lin" valueType="num">
                                      <p:cBhvr additive="base">
                                        <p:cTn id="171" dur="500"/>
                                        <p:tgtEl>
                                          <p:spTgt spid="10"/>
                                        </p:tgtEl>
                                        <p:attrNameLst>
                                          <p:attrName>ppt_x</p:attrName>
                                        </p:attrNameLst>
                                      </p:cBhvr>
                                      <p:tavLst>
                                        <p:tav tm="0">
                                          <p:val>
                                            <p:strVal val="ppt_x"/>
                                          </p:val>
                                        </p:tav>
                                        <p:tav tm="100000">
                                          <p:val>
                                            <p:strVal val="1+ppt_w/2"/>
                                          </p:val>
                                        </p:tav>
                                      </p:tavLst>
                                    </p:anim>
                                    <p:anim calcmode="lin" valueType="num">
                                      <p:cBhvr additive="base">
                                        <p:cTn id="172" dur="500"/>
                                        <p:tgtEl>
                                          <p:spTgt spid="10"/>
                                        </p:tgtEl>
                                        <p:attrNameLst>
                                          <p:attrName>ppt_y</p:attrName>
                                        </p:attrNameLst>
                                      </p:cBhvr>
                                      <p:tavLst>
                                        <p:tav tm="0">
                                          <p:val>
                                            <p:strVal val="ppt_y"/>
                                          </p:val>
                                        </p:tav>
                                        <p:tav tm="100000">
                                          <p:val>
                                            <p:strVal val="1+ppt_h/2"/>
                                          </p:val>
                                        </p:tav>
                                      </p:tavLst>
                                    </p:anim>
                                    <p:set>
                                      <p:cBhvr>
                                        <p:cTn id="173" dur="1" fill="hold">
                                          <p:stCondLst>
                                            <p:cond delay="499"/>
                                          </p:stCondLst>
                                        </p:cTn>
                                        <p:tgtEl>
                                          <p:spTgt spid="10"/>
                                        </p:tgtEl>
                                        <p:attrNameLst>
                                          <p:attrName>style.visibility</p:attrName>
                                        </p:attrNameLst>
                                      </p:cBhvr>
                                      <p:to>
                                        <p:strVal val="hidden"/>
                                      </p:to>
                                    </p:set>
                                  </p:childTnLst>
                                </p:cTn>
                              </p:par>
                              <p:par>
                                <p:cTn id="174" presetID="2" presetClass="exit" presetSubtype="6" fill="hold" nodeType="withEffect">
                                  <p:stCondLst>
                                    <p:cond delay="0"/>
                                  </p:stCondLst>
                                  <p:childTnLst>
                                    <p:anim calcmode="lin" valueType="num">
                                      <p:cBhvr additive="base">
                                        <p:cTn id="175" dur="500"/>
                                        <p:tgtEl>
                                          <p:spTgt spid="11"/>
                                        </p:tgtEl>
                                        <p:attrNameLst>
                                          <p:attrName>ppt_x</p:attrName>
                                        </p:attrNameLst>
                                      </p:cBhvr>
                                      <p:tavLst>
                                        <p:tav tm="0">
                                          <p:val>
                                            <p:strVal val="ppt_x"/>
                                          </p:val>
                                        </p:tav>
                                        <p:tav tm="100000">
                                          <p:val>
                                            <p:strVal val="1+ppt_w/2"/>
                                          </p:val>
                                        </p:tav>
                                      </p:tavLst>
                                    </p:anim>
                                    <p:anim calcmode="lin" valueType="num">
                                      <p:cBhvr additive="base">
                                        <p:cTn id="176" dur="500"/>
                                        <p:tgtEl>
                                          <p:spTgt spid="11"/>
                                        </p:tgtEl>
                                        <p:attrNameLst>
                                          <p:attrName>ppt_y</p:attrName>
                                        </p:attrNameLst>
                                      </p:cBhvr>
                                      <p:tavLst>
                                        <p:tav tm="0">
                                          <p:val>
                                            <p:strVal val="ppt_y"/>
                                          </p:val>
                                        </p:tav>
                                        <p:tav tm="100000">
                                          <p:val>
                                            <p:strVal val="1+ppt_h/2"/>
                                          </p:val>
                                        </p:tav>
                                      </p:tavLst>
                                    </p:anim>
                                    <p:set>
                                      <p:cBhvr>
                                        <p:cTn id="177" dur="1" fill="hold">
                                          <p:stCondLst>
                                            <p:cond delay="499"/>
                                          </p:stCondLst>
                                        </p:cTn>
                                        <p:tgtEl>
                                          <p:spTgt spid="11"/>
                                        </p:tgtEl>
                                        <p:attrNameLst>
                                          <p:attrName>style.visibility</p:attrName>
                                        </p:attrNameLst>
                                      </p:cBhvr>
                                      <p:to>
                                        <p:strVal val="hidden"/>
                                      </p:to>
                                    </p:set>
                                  </p:childTnLst>
                                </p:cTn>
                              </p:par>
                              <p:par>
                                <p:cTn id="178" presetID="2" presetClass="exit" presetSubtype="9" fill="hold" nodeType="withEffect">
                                  <p:stCondLst>
                                    <p:cond delay="0"/>
                                  </p:stCondLst>
                                  <p:childTnLst>
                                    <p:anim calcmode="lin" valueType="num">
                                      <p:cBhvr additive="base">
                                        <p:cTn id="179" dur="500"/>
                                        <p:tgtEl>
                                          <p:spTgt spid="12"/>
                                        </p:tgtEl>
                                        <p:attrNameLst>
                                          <p:attrName>ppt_x</p:attrName>
                                        </p:attrNameLst>
                                      </p:cBhvr>
                                      <p:tavLst>
                                        <p:tav tm="0">
                                          <p:val>
                                            <p:strVal val="ppt_x"/>
                                          </p:val>
                                        </p:tav>
                                        <p:tav tm="100000">
                                          <p:val>
                                            <p:strVal val="0-ppt_w/2"/>
                                          </p:val>
                                        </p:tav>
                                      </p:tavLst>
                                    </p:anim>
                                    <p:anim calcmode="lin" valueType="num">
                                      <p:cBhvr additive="base">
                                        <p:cTn id="180" dur="500"/>
                                        <p:tgtEl>
                                          <p:spTgt spid="12"/>
                                        </p:tgtEl>
                                        <p:attrNameLst>
                                          <p:attrName>ppt_y</p:attrName>
                                        </p:attrNameLst>
                                      </p:cBhvr>
                                      <p:tavLst>
                                        <p:tav tm="0">
                                          <p:val>
                                            <p:strVal val="ppt_y"/>
                                          </p:val>
                                        </p:tav>
                                        <p:tav tm="100000">
                                          <p:val>
                                            <p:strVal val="0-ppt_h/2"/>
                                          </p:val>
                                        </p:tav>
                                      </p:tavLst>
                                    </p:anim>
                                    <p:set>
                                      <p:cBhvr>
                                        <p:cTn id="181" dur="1" fill="hold">
                                          <p:stCondLst>
                                            <p:cond delay="499"/>
                                          </p:stCondLst>
                                        </p:cTn>
                                        <p:tgtEl>
                                          <p:spTgt spid="12"/>
                                        </p:tgtEl>
                                        <p:attrNameLst>
                                          <p:attrName>style.visibility</p:attrName>
                                        </p:attrNameLst>
                                      </p:cBhvr>
                                      <p:to>
                                        <p:strVal val="hidden"/>
                                      </p:to>
                                    </p:set>
                                  </p:childTnLst>
                                </p:cTn>
                              </p:par>
                              <p:par>
                                <p:cTn id="182" presetID="2" presetClass="exit" presetSubtype="8" fill="hold" nodeType="withEffect">
                                  <p:stCondLst>
                                    <p:cond delay="0"/>
                                  </p:stCondLst>
                                  <p:childTnLst>
                                    <p:anim calcmode="lin" valueType="num">
                                      <p:cBhvr additive="base">
                                        <p:cTn id="183" dur="500"/>
                                        <p:tgtEl>
                                          <p:spTgt spid="13"/>
                                        </p:tgtEl>
                                        <p:attrNameLst>
                                          <p:attrName>ppt_x</p:attrName>
                                        </p:attrNameLst>
                                      </p:cBhvr>
                                      <p:tavLst>
                                        <p:tav tm="0">
                                          <p:val>
                                            <p:strVal val="ppt_x"/>
                                          </p:val>
                                        </p:tav>
                                        <p:tav tm="100000">
                                          <p:val>
                                            <p:strVal val="0-ppt_w/2"/>
                                          </p:val>
                                        </p:tav>
                                      </p:tavLst>
                                    </p:anim>
                                    <p:anim calcmode="lin" valueType="num">
                                      <p:cBhvr additive="base">
                                        <p:cTn id="184" dur="500"/>
                                        <p:tgtEl>
                                          <p:spTgt spid="13"/>
                                        </p:tgtEl>
                                        <p:attrNameLst>
                                          <p:attrName>ppt_y</p:attrName>
                                        </p:attrNameLst>
                                      </p:cBhvr>
                                      <p:tavLst>
                                        <p:tav tm="0">
                                          <p:val>
                                            <p:strVal val="ppt_y"/>
                                          </p:val>
                                        </p:tav>
                                        <p:tav tm="100000">
                                          <p:val>
                                            <p:strVal val="ppt_y"/>
                                          </p:val>
                                        </p:tav>
                                      </p:tavLst>
                                    </p:anim>
                                    <p:set>
                                      <p:cBhvr>
                                        <p:cTn id="185" dur="1" fill="hold">
                                          <p:stCondLst>
                                            <p:cond delay="499"/>
                                          </p:stCondLst>
                                        </p:cTn>
                                        <p:tgtEl>
                                          <p:spTgt spid="13"/>
                                        </p:tgtEl>
                                        <p:attrNameLst>
                                          <p:attrName>style.visibility</p:attrName>
                                        </p:attrNameLst>
                                      </p:cBhvr>
                                      <p:to>
                                        <p:strVal val="hidden"/>
                                      </p:to>
                                    </p:set>
                                  </p:childTnLst>
                                </p:cTn>
                              </p:par>
                              <p:par>
                                <p:cTn id="186" presetID="2" presetClass="exit" presetSubtype="8" fill="hold" nodeType="withEffect">
                                  <p:stCondLst>
                                    <p:cond delay="0"/>
                                  </p:stCondLst>
                                  <p:childTnLst>
                                    <p:anim calcmode="lin" valueType="num">
                                      <p:cBhvr additive="base">
                                        <p:cTn id="187" dur="500"/>
                                        <p:tgtEl>
                                          <p:spTgt spid="14"/>
                                        </p:tgtEl>
                                        <p:attrNameLst>
                                          <p:attrName>ppt_x</p:attrName>
                                        </p:attrNameLst>
                                      </p:cBhvr>
                                      <p:tavLst>
                                        <p:tav tm="0">
                                          <p:val>
                                            <p:strVal val="ppt_x"/>
                                          </p:val>
                                        </p:tav>
                                        <p:tav tm="100000">
                                          <p:val>
                                            <p:strVal val="0-ppt_w/2"/>
                                          </p:val>
                                        </p:tav>
                                      </p:tavLst>
                                    </p:anim>
                                    <p:anim calcmode="lin" valueType="num">
                                      <p:cBhvr additive="base">
                                        <p:cTn id="188" dur="500"/>
                                        <p:tgtEl>
                                          <p:spTgt spid="14"/>
                                        </p:tgtEl>
                                        <p:attrNameLst>
                                          <p:attrName>ppt_y</p:attrName>
                                        </p:attrNameLst>
                                      </p:cBhvr>
                                      <p:tavLst>
                                        <p:tav tm="0">
                                          <p:val>
                                            <p:strVal val="ppt_y"/>
                                          </p:val>
                                        </p:tav>
                                        <p:tav tm="100000">
                                          <p:val>
                                            <p:strVal val="ppt_y"/>
                                          </p:val>
                                        </p:tav>
                                      </p:tavLst>
                                    </p:anim>
                                    <p:set>
                                      <p:cBhvr>
                                        <p:cTn id="189" dur="1" fill="hold">
                                          <p:stCondLst>
                                            <p:cond delay="499"/>
                                          </p:stCondLst>
                                        </p:cTn>
                                        <p:tgtEl>
                                          <p:spTgt spid="14"/>
                                        </p:tgtEl>
                                        <p:attrNameLst>
                                          <p:attrName>style.visibility</p:attrName>
                                        </p:attrNameLst>
                                      </p:cBhvr>
                                      <p:to>
                                        <p:strVal val="hidden"/>
                                      </p:to>
                                    </p:set>
                                  </p:childTnLst>
                                </p:cTn>
                              </p:par>
                              <p:par>
                                <p:cTn id="190" presetID="2" presetClass="exit" presetSubtype="12" fill="hold" nodeType="withEffect">
                                  <p:stCondLst>
                                    <p:cond delay="0"/>
                                  </p:stCondLst>
                                  <p:childTnLst>
                                    <p:anim calcmode="lin" valueType="num">
                                      <p:cBhvr additive="base">
                                        <p:cTn id="191" dur="500"/>
                                        <p:tgtEl>
                                          <p:spTgt spid="15"/>
                                        </p:tgtEl>
                                        <p:attrNameLst>
                                          <p:attrName>ppt_x</p:attrName>
                                        </p:attrNameLst>
                                      </p:cBhvr>
                                      <p:tavLst>
                                        <p:tav tm="0">
                                          <p:val>
                                            <p:strVal val="ppt_x"/>
                                          </p:val>
                                        </p:tav>
                                        <p:tav tm="100000">
                                          <p:val>
                                            <p:strVal val="0-ppt_w/2"/>
                                          </p:val>
                                        </p:tav>
                                      </p:tavLst>
                                    </p:anim>
                                    <p:anim calcmode="lin" valueType="num">
                                      <p:cBhvr additive="base">
                                        <p:cTn id="192" dur="500"/>
                                        <p:tgtEl>
                                          <p:spTgt spid="15"/>
                                        </p:tgtEl>
                                        <p:attrNameLst>
                                          <p:attrName>ppt_y</p:attrName>
                                        </p:attrNameLst>
                                      </p:cBhvr>
                                      <p:tavLst>
                                        <p:tav tm="0">
                                          <p:val>
                                            <p:strVal val="ppt_y"/>
                                          </p:val>
                                        </p:tav>
                                        <p:tav tm="100000">
                                          <p:val>
                                            <p:strVal val="1+ppt_h/2"/>
                                          </p:val>
                                        </p:tav>
                                      </p:tavLst>
                                    </p:anim>
                                    <p:set>
                                      <p:cBhvr>
                                        <p:cTn id="193" dur="1" fill="hold">
                                          <p:stCondLst>
                                            <p:cond delay="499"/>
                                          </p:stCondLst>
                                        </p:cTn>
                                        <p:tgtEl>
                                          <p:spTgt spid="15"/>
                                        </p:tgtEl>
                                        <p:attrNameLst>
                                          <p:attrName>style.visibility</p:attrName>
                                        </p:attrNameLst>
                                      </p:cBhvr>
                                      <p:to>
                                        <p:strVal val="hidden"/>
                                      </p:to>
                                    </p:set>
                                  </p:childTnLst>
                                </p:cTn>
                              </p:par>
                              <p:par>
                                <p:cTn id="194" presetID="2" presetClass="exit" presetSubtype="8" fill="hold" nodeType="withEffect">
                                  <p:stCondLst>
                                    <p:cond delay="0"/>
                                  </p:stCondLst>
                                  <p:childTnLst>
                                    <p:anim calcmode="lin" valueType="num">
                                      <p:cBhvr additive="base">
                                        <p:cTn id="195" dur="500"/>
                                        <p:tgtEl>
                                          <p:spTgt spid="16"/>
                                        </p:tgtEl>
                                        <p:attrNameLst>
                                          <p:attrName>ppt_x</p:attrName>
                                        </p:attrNameLst>
                                      </p:cBhvr>
                                      <p:tavLst>
                                        <p:tav tm="0">
                                          <p:val>
                                            <p:strVal val="ppt_x"/>
                                          </p:val>
                                        </p:tav>
                                        <p:tav tm="100000">
                                          <p:val>
                                            <p:strVal val="0-ppt_w/2"/>
                                          </p:val>
                                        </p:tav>
                                      </p:tavLst>
                                    </p:anim>
                                    <p:anim calcmode="lin" valueType="num">
                                      <p:cBhvr additive="base">
                                        <p:cTn id="196" dur="500"/>
                                        <p:tgtEl>
                                          <p:spTgt spid="16"/>
                                        </p:tgtEl>
                                        <p:attrNameLst>
                                          <p:attrName>ppt_y</p:attrName>
                                        </p:attrNameLst>
                                      </p:cBhvr>
                                      <p:tavLst>
                                        <p:tav tm="0">
                                          <p:val>
                                            <p:strVal val="ppt_y"/>
                                          </p:val>
                                        </p:tav>
                                        <p:tav tm="100000">
                                          <p:val>
                                            <p:strVal val="ppt_y"/>
                                          </p:val>
                                        </p:tav>
                                      </p:tavLst>
                                    </p:anim>
                                    <p:set>
                                      <p:cBhvr>
                                        <p:cTn id="197" dur="1" fill="hold">
                                          <p:stCondLst>
                                            <p:cond delay="499"/>
                                          </p:stCondLst>
                                        </p:cTn>
                                        <p:tgtEl>
                                          <p:spTgt spid="16"/>
                                        </p:tgtEl>
                                        <p:attrNameLst>
                                          <p:attrName>style.visibility</p:attrName>
                                        </p:attrNameLst>
                                      </p:cBhvr>
                                      <p:to>
                                        <p:strVal val="hidden"/>
                                      </p:to>
                                    </p:set>
                                  </p:childTnLst>
                                </p:cTn>
                              </p:par>
                              <p:par>
                                <p:cTn id="198" presetID="2" presetClass="exit" presetSubtype="1" fill="hold" nodeType="withEffect">
                                  <p:stCondLst>
                                    <p:cond delay="0"/>
                                  </p:stCondLst>
                                  <p:childTnLst>
                                    <p:anim calcmode="lin" valueType="num">
                                      <p:cBhvr additive="base">
                                        <p:cTn id="199" dur="500"/>
                                        <p:tgtEl>
                                          <p:spTgt spid="17"/>
                                        </p:tgtEl>
                                        <p:attrNameLst>
                                          <p:attrName>ppt_x</p:attrName>
                                        </p:attrNameLst>
                                      </p:cBhvr>
                                      <p:tavLst>
                                        <p:tav tm="0">
                                          <p:val>
                                            <p:strVal val="ppt_x"/>
                                          </p:val>
                                        </p:tav>
                                        <p:tav tm="100000">
                                          <p:val>
                                            <p:strVal val="ppt_x"/>
                                          </p:val>
                                        </p:tav>
                                      </p:tavLst>
                                    </p:anim>
                                    <p:anim calcmode="lin" valueType="num">
                                      <p:cBhvr additive="base">
                                        <p:cTn id="200" dur="500"/>
                                        <p:tgtEl>
                                          <p:spTgt spid="17"/>
                                        </p:tgtEl>
                                        <p:attrNameLst>
                                          <p:attrName>ppt_y</p:attrName>
                                        </p:attrNameLst>
                                      </p:cBhvr>
                                      <p:tavLst>
                                        <p:tav tm="0">
                                          <p:val>
                                            <p:strVal val="ppt_y"/>
                                          </p:val>
                                        </p:tav>
                                        <p:tav tm="100000">
                                          <p:val>
                                            <p:strVal val="0-ppt_h/2"/>
                                          </p:val>
                                        </p:tav>
                                      </p:tavLst>
                                    </p:anim>
                                    <p:set>
                                      <p:cBhvr>
                                        <p:cTn id="201" dur="1" fill="hold">
                                          <p:stCondLst>
                                            <p:cond delay="499"/>
                                          </p:stCondLst>
                                        </p:cTn>
                                        <p:tgtEl>
                                          <p:spTgt spid="17"/>
                                        </p:tgtEl>
                                        <p:attrNameLst>
                                          <p:attrName>style.visibility</p:attrName>
                                        </p:attrNameLst>
                                      </p:cBhvr>
                                      <p:to>
                                        <p:strVal val="hidden"/>
                                      </p:to>
                                    </p:set>
                                  </p:childTnLst>
                                </p:cTn>
                              </p:par>
                              <p:par>
                                <p:cTn id="202" presetID="2" presetClass="exit" presetSubtype="1" fill="hold" nodeType="withEffect">
                                  <p:stCondLst>
                                    <p:cond delay="0"/>
                                  </p:stCondLst>
                                  <p:childTnLst>
                                    <p:anim calcmode="lin" valueType="num">
                                      <p:cBhvr additive="base">
                                        <p:cTn id="203" dur="500"/>
                                        <p:tgtEl>
                                          <p:spTgt spid="18"/>
                                        </p:tgtEl>
                                        <p:attrNameLst>
                                          <p:attrName>ppt_x</p:attrName>
                                        </p:attrNameLst>
                                      </p:cBhvr>
                                      <p:tavLst>
                                        <p:tav tm="0">
                                          <p:val>
                                            <p:strVal val="ppt_x"/>
                                          </p:val>
                                        </p:tav>
                                        <p:tav tm="100000">
                                          <p:val>
                                            <p:strVal val="ppt_x"/>
                                          </p:val>
                                        </p:tav>
                                      </p:tavLst>
                                    </p:anim>
                                    <p:anim calcmode="lin" valueType="num">
                                      <p:cBhvr additive="base">
                                        <p:cTn id="204" dur="500"/>
                                        <p:tgtEl>
                                          <p:spTgt spid="18"/>
                                        </p:tgtEl>
                                        <p:attrNameLst>
                                          <p:attrName>ppt_y</p:attrName>
                                        </p:attrNameLst>
                                      </p:cBhvr>
                                      <p:tavLst>
                                        <p:tav tm="0">
                                          <p:val>
                                            <p:strVal val="ppt_y"/>
                                          </p:val>
                                        </p:tav>
                                        <p:tav tm="100000">
                                          <p:val>
                                            <p:strVal val="0-ppt_h/2"/>
                                          </p:val>
                                        </p:tav>
                                      </p:tavLst>
                                    </p:anim>
                                    <p:set>
                                      <p:cBhvr>
                                        <p:cTn id="205" dur="1" fill="hold">
                                          <p:stCondLst>
                                            <p:cond delay="499"/>
                                          </p:stCondLst>
                                        </p:cTn>
                                        <p:tgtEl>
                                          <p:spTgt spid="18"/>
                                        </p:tgtEl>
                                        <p:attrNameLst>
                                          <p:attrName>style.visibility</p:attrName>
                                        </p:attrNameLst>
                                      </p:cBhvr>
                                      <p:to>
                                        <p:strVal val="hidden"/>
                                      </p:to>
                                    </p:set>
                                  </p:childTnLst>
                                </p:cTn>
                              </p:par>
                              <p:par>
                                <p:cTn id="206" presetID="2" presetClass="exit" presetSubtype="9" fill="hold" nodeType="withEffect">
                                  <p:stCondLst>
                                    <p:cond delay="0"/>
                                  </p:stCondLst>
                                  <p:childTnLst>
                                    <p:anim calcmode="lin" valueType="num">
                                      <p:cBhvr additive="base">
                                        <p:cTn id="207" dur="500"/>
                                        <p:tgtEl>
                                          <p:spTgt spid="19"/>
                                        </p:tgtEl>
                                        <p:attrNameLst>
                                          <p:attrName>ppt_x</p:attrName>
                                        </p:attrNameLst>
                                      </p:cBhvr>
                                      <p:tavLst>
                                        <p:tav tm="0">
                                          <p:val>
                                            <p:strVal val="ppt_x"/>
                                          </p:val>
                                        </p:tav>
                                        <p:tav tm="100000">
                                          <p:val>
                                            <p:strVal val="0-ppt_w/2"/>
                                          </p:val>
                                        </p:tav>
                                      </p:tavLst>
                                    </p:anim>
                                    <p:anim calcmode="lin" valueType="num">
                                      <p:cBhvr additive="base">
                                        <p:cTn id="208" dur="500"/>
                                        <p:tgtEl>
                                          <p:spTgt spid="19"/>
                                        </p:tgtEl>
                                        <p:attrNameLst>
                                          <p:attrName>ppt_y</p:attrName>
                                        </p:attrNameLst>
                                      </p:cBhvr>
                                      <p:tavLst>
                                        <p:tav tm="0">
                                          <p:val>
                                            <p:strVal val="ppt_y"/>
                                          </p:val>
                                        </p:tav>
                                        <p:tav tm="100000">
                                          <p:val>
                                            <p:strVal val="0-ppt_h/2"/>
                                          </p:val>
                                        </p:tav>
                                      </p:tavLst>
                                    </p:anim>
                                    <p:set>
                                      <p:cBhvr>
                                        <p:cTn id="209" dur="1" fill="hold">
                                          <p:stCondLst>
                                            <p:cond delay="499"/>
                                          </p:stCondLst>
                                        </p:cTn>
                                        <p:tgtEl>
                                          <p:spTgt spid="19"/>
                                        </p:tgtEl>
                                        <p:attrNameLst>
                                          <p:attrName>style.visibility</p:attrName>
                                        </p:attrNameLst>
                                      </p:cBhvr>
                                      <p:to>
                                        <p:strVal val="hidden"/>
                                      </p:to>
                                    </p:set>
                                  </p:childTnLst>
                                </p:cTn>
                              </p:par>
                              <p:par>
                                <p:cTn id="210" presetID="2" presetClass="exit" presetSubtype="12" fill="hold" nodeType="withEffect">
                                  <p:stCondLst>
                                    <p:cond delay="0"/>
                                  </p:stCondLst>
                                  <p:childTnLst>
                                    <p:anim calcmode="lin" valueType="num">
                                      <p:cBhvr additive="base">
                                        <p:cTn id="211" dur="500"/>
                                        <p:tgtEl>
                                          <p:spTgt spid="20"/>
                                        </p:tgtEl>
                                        <p:attrNameLst>
                                          <p:attrName>ppt_x</p:attrName>
                                        </p:attrNameLst>
                                      </p:cBhvr>
                                      <p:tavLst>
                                        <p:tav tm="0">
                                          <p:val>
                                            <p:strVal val="ppt_x"/>
                                          </p:val>
                                        </p:tav>
                                        <p:tav tm="100000">
                                          <p:val>
                                            <p:strVal val="0-ppt_w/2"/>
                                          </p:val>
                                        </p:tav>
                                      </p:tavLst>
                                    </p:anim>
                                    <p:anim calcmode="lin" valueType="num">
                                      <p:cBhvr additive="base">
                                        <p:cTn id="212" dur="500"/>
                                        <p:tgtEl>
                                          <p:spTgt spid="20"/>
                                        </p:tgtEl>
                                        <p:attrNameLst>
                                          <p:attrName>ppt_y</p:attrName>
                                        </p:attrNameLst>
                                      </p:cBhvr>
                                      <p:tavLst>
                                        <p:tav tm="0">
                                          <p:val>
                                            <p:strVal val="ppt_y"/>
                                          </p:val>
                                        </p:tav>
                                        <p:tav tm="100000">
                                          <p:val>
                                            <p:strVal val="1+ppt_h/2"/>
                                          </p:val>
                                        </p:tav>
                                      </p:tavLst>
                                    </p:anim>
                                    <p:set>
                                      <p:cBhvr>
                                        <p:cTn id="213" dur="1" fill="hold">
                                          <p:stCondLst>
                                            <p:cond delay="499"/>
                                          </p:stCondLst>
                                        </p:cTn>
                                        <p:tgtEl>
                                          <p:spTgt spid="20"/>
                                        </p:tgtEl>
                                        <p:attrNameLst>
                                          <p:attrName>style.visibility</p:attrName>
                                        </p:attrNameLst>
                                      </p:cBhvr>
                                      <p:to>
                                        <p:strVal val="hidden"/>
                                      </p:to>
                                    </p:set>
                                  </p:childTnLst>
                                </p:cTn>
                              </p:par>
                              <p:par>
                                <p:cTn id="214" presetID="2" presetClass="exit" presetSubtype="1" fill="hold" nodeType="withEffect">
                                  <p:stCondLst>
                                    <p:cond delay="0"/>
                                  </p:stCondLst>
                                  <p:childTnLst>
                                    <p:anim calcmode="lin" valueType="num">
                                      <p:cBhvr additive="base">
                                        <p:cTn id="215" dur="500"/>
                                        <p:tgtEl>
                                          <p:spTgt spid="21"/>
                                        </p:tgtEl>
                                        <p:attrNameLst>
                                          <p:attrName>ppt_x</p:attrName>
                                        </p:attrNameLst>
                                      </p:cBhvr>
                                      <p:tavLst>
                                        <p:tav tm="0">
                                          <p:val>
                                            <p:strVal val="ppt_x"/>
                                          </p:val>
                                        </p:tav>
                                        <p:tav tm="100000">
                                          <p:val>
                                            <p:strVal val="ppt_x"/>
                                          </p:val>
                                        </p:tav>
                                      </p:tavLst>
                                    </p:anim>
                                    <p:anim calcmode="lin" valueType="num">
                                      <p:cBhvr additive="base">
                                        <p:cTn id="216" dur="500"/>
                                        <p:tgtEl>
                                          <p:spTgt spid="21"/>
                                        </p:tgtEl>
                                        <p:attrNameLst>
                                          <p:attrName>ppt_y</p:attrName>
                                        </p:attrNameLst>
                                      </p:cBhvr>
                                      <p:tavLst>
                                        <p:tav tm="0">
                                          <p:val>
                                            <p:strVal val="ppt_y"/>
                                          </p:val>
                                        </p:tav>
                                        <p:tav tm="100000">
                                          <p:val>
                                            <p:strVal val="0-ppt_h/2"/>
                                          </p:val>
                                        </p:tav>
                                      </p:tavLst>
                                    </p:anim>
                                    <p:set>
                                      <p:cBhvr>
                                        <p:cTn id="217" dur="1" fill="hold">
                                          <p:stCondLst>
                                            <p:cond delay="499"/>
                                          </p:stCondLst>
                                        </p:cTn>
                                        <p:tgtEl>
                                          <p:spTgt spid="21"/>
                                        </p:tgtEl>
                                        <p:attrNameLst>
                                          <p:attrName>style.visibility</p:attrName>
                                        </p:attrNameLst>
                                      </p:cBhvr>
                                      <p:to>
                                        <p:strVal val="hidden"/>
                                      </p:to>
                                    </p:set>
                                  </p:childTnLst>
                                </p:cTn>
                              </p:par>
                              <p:par>
                                <p:cTn id="218" presetID="2" presetClass="exit" presetSubtype="3" fill="hold" nodeType="withEffect">
                                  <p:stCondLst>
                                    <p:cond delay="0"/>
                                  </p:stCondLst>
                                  <p:childTnLst>
                                    <p:anim calcmode="lin" valueType="num">
                                      <p:cBhvr additive="base">
                                        <p:cTn id="219" dur="500"/>
                                        <p:tgtEl>
                                          <p:spTgt spid="22"/>
                                        </p:tgtEl>
                                        <p:attrNameLst>
                                          <p:attrName>ppt_x</p:attrName>
                                        </p:attrNameLst>
                                      </p:cBhvr>
                                      <p:tavLst>
                                        <p:tav tm="0">
                                          <p:val>
                                            <p:strVal val="ppt_x"/>
                                          </p:val>
                                        </p:tav>
                                        <p:tav tm="100000">
                                          <p:val>
                                            <p:strVal val="1+ppt_w/2"/>
                                          </p:val>
                                        </p:tav>
                                      </p:tavLst>
                                    </p:anim>
                                    <p:anim calcmode="lin" valueType="num">
                                      <p:cBhvr additive="base">
                                        <p:cTn id="220" dur="500"/>
                                        <p:tgtEl>
                                          <p:spTgt spid="22"/>
                                        </p:tgtEl>
                                        <p:attrNameLst>
                                          <p:attrName>ppt_y</p:attrName>
                                        </p:attrNameLst>
                                      </p:cBhvr>
                                      <p:tavLst>
                                        <p:tav tm="0">
                                          <p:val>
                                            <p:strVal val="ppt_y"/>
                                          </p:val>
                                        </p:tav>
                                        <p:tav tm="100000">
                                          <p:val>
                                            <p:strVal val="0-ppt_h/2"/>
                                          </p:val>
                                        </p:tav>
                                      </p:tavLst>
                                    </p:anim>
                                    <p:set>
                                      <p:cBhvr>
                                        <p:cTn id="221" dur="1" fill="hold">
                                          <p:stCondLst>
                                            <p:cond delay="499"/>
                                          </p:stCondLst>
                                        </p:cTn>
                                        <p:tgtEl>
                                          <p:spTgt spid="22"/>
                                        </p:tgtEl>
                                        <p:attrNameLst>
                                          <p:attrName>style.visibility</p:attrName>
                                        </p:attrNameLst>
                                      </p:cBhvr>
                                      <p:to>
                                        <p:strVal val="hidden"/>
                                      </p:to>
                                    </p:set>
                                  </p:childTnLst>
                                </p:cTn>
                              </p:par>
                              <p:par>
                                <p:cTn id="222" presetID="2" presetClass="exit" presetSubtype="9" fill="hold" nodeType="withEffect">
                                  <p:stCondLst>
                                    <p:cond delay="0"/>
                                  </p:stCondLst>
                                  <p:childTnLst>
                                    <p:anim calcmode="lin" valueType="num">
                                      <p:cBhvr additive="base">
                                        <p:cTn id="223" dur="500"/>
                                        <p:tgtEl>
                                          <p:spTgt spid="24"/>
                                        </p:tgtEl>
                                        <p:attrNameLst>
                                          <p:attrName>ppt_x</p:attrName>
                                        </p:attrNameLst>
                                      </p:cBhvr>
                                      <p:tavLst>
                                        <p:tav tm="0">
                                          <p:val>
                                            <p:strVal val="ppt_x"/>
                                          </p:val>
                                        </p:tav>
                                        <p:tav tm="100000">
                                          <p:val>
                                            <p:strVal val="0-ppt_w/2"/>
                                          </p:val>
                                        </p:tav>
                                      </p:tavLst>
                                    </p:anim>
                                    <p:anim calcmode="lin" valueType="num">
                                      <p:cBhvr additive="base">
                                        <p:cTn id="224" dur="500"/>
                                        <p:tgtEl>
                                          <p:spTgt spid="24"/>
                                        </p:tgtEl>
                                        <p:attrNameLst>
                                          <p:attrName>ppt_y</p:attrName>
                                        </p:attrNameLst>
                                      </p:cBhvr>
                                      <p:tavLst>
                                        <p:tav tm="0">
                                          <p:val>
                                            <p:strVal val="ppt_y"/>
                                          </p:val>
                                        </p:tav>
                                        <p:tav tm="100000">
                                          <p:val>
                                            <p:strVal val="0-ppt_h/2"/>
                                          </p:val>
                                        </p:tav>
                                      </p:tavLst>
                                    </p:anim>
                                    <p:set>
                                      <p:cBhvr>
                                        <p:cTn id="225" dur="1" fill="hold">
                                          <p:stCondLst>
                                            <p:cond delay="499"/>
                                          </p:stCondLst>
                                        </p:cTn>
                                        <p:tgtEl>
                                          <p:spTgt spid="24"/>
                                        </p:tgtEl>
                                        <p:attrNameLst>
                                          <p:attrName>style.visibility</p:attrName>
                                        </p:attrNameLst>
                                      </p:cBhvr>
                                      <p:to>
                                        <p:strVal val="hidden"/>
                                      </p:to>
                                    </p:set>
                                  </p:childTnLst>
                                </p:cTn>
                              </p:par>
                              <p:par>
                                <p:cTn id="226" presetID="2" presetClass="exit" presetSubtype="8" fill="hold" nodeType="withEffect">
                                  <p:stCondLst>
                                    <p:cond delay="0"/>
                                  </p:stCondLst>
                                  <p:childTnLst>
                                    <p:anim calcmode="lin" valueType="num">
                                      <p:cBhvr additive="base">
                                        <p:cTn id="227" dur="500"/>
                                        <p:tgtEl>
                                          <p:spTgt spid="25"/>
                                        </p:tgtEl>
                                        <p:attrNameLst>
                                          <p:attrName>ppt_x</p:attrName>
                                        </p:attrNameLst>
                                      </p:cBhvr>
                                      <p:tavLst>
                                        <p:tav tm="0">
                                          <p:val>
                                            <p:strVal val="ppt_x"/>
                                          </p:val>
                                        </p:tav>
                                        <p:tav tm="100000">
                                          <p:val>
                                            <p:strVal val="0-ppt_w/2"/>
                                          </p:val>
                                        </p:tav>
                                      </p:tavLst>
                                    </p:anim>
                                    <p:anim calcmode="lin" valueType="num">
                                      <p:cBhvr additive="base">
                                        <p:cTn id="228" dur="500"/>
                                        <p:tgtEl>
                                          <p:spTgt spid="25"/>
                                        </p:tgtEl>
                                        <p:attrNameLst>
                                          <p:attrName>ppt_y</p:attrName>
                                        </p:attrNameLst>
                                      </p:cBhvr>
                                      <p:tavLst>
                                        <p:tav tm="0">
                                          <p:val>
                                            <p:strVal val="ppt_y"/>
                                          </p:val>
                                        </p:tav>
                                        <p:tav tm="100000">
                                          <p:val>
                                            <p:strVal val="ppt_y"/>
                                          </p:val>
                                        </p:tav>
                                      </p:tavLst>
                                    </p:anim>
                                    <p:set>
                                      <p:cBhvr>
                                        <p:cTn id="229" dur="1" fill="hold">
                                          <p:stCondLst>
                                            <p:cond delay="499"/>
                                          </p:stCondLst>
                                        </p:cTn>
                                        <p:tgtEl>
                                          <p:spTgt spid="25"/>
                                        </p:tgtEl>
                                        <p:attrNameLst>
                                          <p:attrName>style.visibility</p:attrName>
                                        </p:attrNameLst>
                                      </p:cBhvr>
                                      <p:to>
                                        <p:strVal val="hidden"/>
                                      </p:to>
                                    </p:set>
                                  </p:childTnLst>
                                </p:cTn>
                              </p:par>
                              <p:par>
                                <p:cTn id="230" presetID="2" presetClass="exit" presetSubtype="6" fill="hold" nodeType="withEffect">
                                  <p:stCondLst>
                                    <p:cond delay="0"/>
                                  </p:stCondLst>
                                  <p:childTnLst>
                                    <p:anim calcmode="lin" valueType="num">
                                      <p:cBhvr additive="base">
                                        <p:cTn id="231" dur="500"/>
                                        <p:tgtEl>
                                          <p:spTgt spid="26"/>
                                        </p:tgtEl>
                                        <p:attrNameLst>
                                          <p:attrName>ppt_x</p:attrName>
                                        </p:attrNameLst>
                                      </p:cBhvr>
                                      <p:tavLst>
                                        <p:tav tm="0">
                                          <p:val>
                                            <p:strVal val="ppt_x"/>
                                          </p:val>
                                        </p:tav>
                                        <p:tav tm="100000">
                                          <p:val>
                                            <p:strVal val="1+ppt_w/2"/>
                                          </p:val>
                                        </p:tav>
                                      </p:tavLst>
                                    </p:anim>
                                    <p:anim calcmode="lin" valueType="num">
                                      <p:cBhvr additive="base">
                                        <p:cTn id="232" dur="500"/>
                                        <p:tgtEl>
                                          <p:spTgt spid="26"/>
                                        </p:tgtEl>
                                        <p:attrNameLst>
                                          <p:attrName>ppt_y</p:attrName>
                                        </p:attrNameLst>
                                      </p:cBhvr>
                                      <p:tavLst>
                                        <p:tav tm="0">
                                          <p:val>
                                            <p:strVal val="ppt_y"/>
                                          </p:val>
                                        </p:tav>
                                        <p:tav tm="100000">
                                          <p:val>
                                            <p:strVal val="1+ppt_h/2"/>
                                          </p:val>
                                        </p:tav>
                                      </p:tavLst>
                                    </p:anim>
                                    <p:set>
                                      <p:cBhvr>
                                        <p:cTn id="233" dur="1" fill="hold">
                                          <p:stCondLst>
                                            <p:cond delay="499"/>
                                          </p:stCondLst>
                                        </p:cTn>
                                        <p:tgtEl>
                                          <p:spTgt spid="26"/>
                                        </p:tgtEl>
                                        <p:attrNameLst>
                                          <p:attrName>style.visibility</p:attrName>
                                        </p:attrNameLst>
                                      </p:cBhvr>
                                      <p:to>
                                        <p:strVal val="hidden"/>
                                      </p:to>
                                    </p:set>
                                  </p:childTnLst>
                                </p:cTn>
                              </p:par>
                              <p:par>
                                <p:cTn id="234" presetID="2" presetClass="exit" presetSubtype="4" fill="hold" nodeType="withEffect">
                                  <p:stCondLst>
                                    <p:cond delay="0"/>
                                  </p:stCondLst>
                                  <p:childTnLst>
                                    <p:anim calcmode="lin" valueType="num">
                                      <p:cBhvr additive="base">
                                        <p:cTn id="235" dur="500"/>
                                        <p:tgtEl>
                                          <p:spTgt spid="27"/>
                                        </p:tgtEl>
                                        <p:attrNameLst>
                                          <p:attrName>ppt_x</p:attrName>
                                        </p:attrNameLst>
                                      </p:cBhvr>
                                      <p:tavLst>
                                        <p:tav tm="0">
                                          <p:val>
                                            <p:strVal val="ppt_x"/>
                                          </p:val>
                                        </p:tav>
                                        <p:tav tm="100000">
                                          <p:val>
                                            <p:strVal val="ppt_x"/>
                                          </p:val>
                                        </p:tav>
                                      </p:tavLst>
                                    </p:anim>
                                    <p:anim calcmode="lin" valueType="num">
                                      <p:cBhvr additive="base">
                                        <p:cTn id="236" dur="500"/>
                                        <p:tgtEl>
                                          <p:spTgt spid="27"/>
                                        </p:tgtEl>
                                        <p:attrNameLst>
                                          <p:attrName>ppt_y</p:attrName>
                                        </p:attrNameLst>
                                      </p:cBhvr>
                                      <p:tavLst>
                                        <p:tav tm="0">
                                          <p:val>
                                            <p:strVal val="ppt_y"/>
                                          </p:val>
                                        </p:tav>
                                        <p:tav tm="100000">
                                          <p:val>
                                            <p:strVal val="1+ppt_h/2"/>
                                          </p:val>
                                        </p:tav>
                                      </p:tavLst>
                                    </p:anim>
                                    <p:set>
                                      <p:cBhvr>
                                        <p:cTn id="237" dur="1" fill="hold">
                                          <p:stCondLst>
                                            <p:cond delay="499"/>
                                          </p:stCondLst>
                                        </p:cTn>
                                        <p:tgtEl>
                                          <p:spTgt spid="27"/>
                                        </p:tgtEl>
                                        <p:attrNameLst>
                                          <p:attrName>style.visibility</p:attrName>
                                        </p:attrNameLst>
                                      </p:cBhvr>
                                      <p:to>
                                        <p:strVal val="hidden"/>
                                      </p:to>
                                    </p:set>
                                  </p:childTnLst>
                                </p:cTn>
                              </p:par>
                              <p:par>
                                <p:cTn id="238" presetID="2" presetClass="exit" presetSubtype="12" fill="hold" nodeType="withEffect">
                                  <p:stCondLst>
                                    <p:cond delay="0"/>
                                  </p:stCondLst>
                                  <p:childTnLst>
                                    <p:anim calcmode="lin" valueType="num">
                                      <p:cBhvr additive="base">
                                        <p:cTn id="239" dur="500"/>
                                        <p:tgtEl>
                                          <p:spTgt spid="23"/>
                                        </p:tgtEl>
                                        <p:attrNameLst>
                                          <p:attrName>ppt_x</p:attrName>
                                        </p:attrNameLst>
                                      </p:cBhvr>
                                      <p:tavLst>
                                        <p:tav tm="0">
                                          <p:val>
                                            <p:strVal val="ppt_x"/>
                                          </p:val>
                                        </p:tav>
                                        <p:tav tm="100000">
                                          <p:val>
                                            <p:strVal val="0-ppt_w/2"/>
                                          </p:val>
                                        </p:tav>
                                      </p:tavLst>
                                    </p:anim>
                                    <p:anim calcmode="lin" valueType="num">
                                      <p:cBhvr additive="base">
                                        <p:cTn id="240" dur="500"/>
                                        <p:tgtEl>
                                          <p:spTgt spid="23"/>
                                        </p:tgtEl>
                                        <p:attrNameLst>
                                          <p:attrName>ppt_y</p:attrName>
                                        </p:attrNameLst>
                                      </p:cBhvr>
                                      <p:tavLst>
                                        <p:tav tm="0">
                                          <p:val>
                                            <p:strVal val="ppt_y"/>
                                          </p:val>
                                        </p:tav>
                                        <p:tav tm="100000">
                                          <p:val>
                                            <p:strVal val="1+ppt_h/2"/>
                                          </p:val>
                                        </p:tav>
                                      </p:tavLst>
                                    </p:anim>
                                    <p:set>
                                      <p:cBhvr>
                                        <p:cTn id="241" dur="1" fill="hold">
                                          <p:stCondLst>
                                            <p:cond delay="499"/>
                                          </p:stCondLst>
                                        </p:cTn>
                                        <p:tgtEl>
                                          <p:spTgt spid="23"/>
                                        </p:tgtEl>
                                        <p:attrNameLst>
                                          <p:attrName>style.visibility</p:attrName>
                                        </p:attrNameLst>
                                      </p:cBhvr>
                                      <p:to>
                                        <p:strVal val="hidden"/>
                                      </p:to>
                                    </p:set>
                                  </p:childTnLst>
                                </p:cTn>
                              </p:par>
                              <p:par>
                                <p:cTn id="242" presetID="2" presetClass="exit" presetSubtype="4" fill="hold" nodeType="withEffect">
                                  <p:stCondLst>
                                    <p:cond delay="0"/>
                                  </p:stCondLst>
                                  <p:childTnLst>
                                    <p:anim calcmode="lin" valueType="num">
                                      <p:cBhvr additive="base">
                                        <p:cTn id="243" dur="500"/>
                                        <p:tgtEl>
                                          <p:spTgt spid="29"/>
                                        </p:tgtEl>
                                        <p:attrNameLst>
                                          <p:attrName>ppt_x</p:attrName>
                                        </p:attrNameLst>
                                      </p:cBhvr>
                                      <p:tavLst>
                                        <p:tav tm="0">
                                          <p:val>
                                            <p:strVal val="ppt_x"/>
                                          </p:val>
                                        </p:tav>
                                        <p:tav tm="100000">
                                          <p:val>
                                            <p:strVal val="ppt_x"/>
                                          </p:val>
                                        </p:tav>
                                      </p:tavLst>
                                    </p:anim>
                                    <p:anim calcmode="lin" valueType="num">
                                      <p:cBhvr additive="base">
                                        <p:cTn id="244" dur="500"/>
                                        <p:tgtEl>
                                          <p:spTgt spid="29"/>
                                        </p:tgtEl>
                                        <p:attrNameLst>
                                          <p:attrName>ppt_y</p:attrName>
                                        </p:attrNameLst>
                                      </p:cBhvr>
                                      <p:tavLst>
                                        <p:tav tm="0">
                                          <p:val>
                                            <p:strVal val="ppt_y"/>
                                          </p:val>
                                        </p:tav>
                                        <p:tav tm="100000">
                                          <p:val>
                                            <p:strVal val="1+ppt_h/2"/>
                                          </p:val>
                                        </p:tav>
                                      </p:tavLst>
                                    </p:anim>
                                    <p:set>
                                      <p:cBhvr>
                                        <p:cTn id="245" dur="1" fill="hold">
                                          <p:stCondLst>
                                            <p:cond delay="499"/>
                                          </p:stCondLst>
                                        </p:cTn>
                                        <p:tgtEl>
                                          <p:spTgt spid="29"/>
                                        </p:tgtEl>
                                        <p:attrNameLst>
                                          <p:attrName>style.visibility</p:attrName>
                                        </p:attrNameLst>
                                      </p:cBhvr>
                                      <p:to>
                                        <p:strVal val="hidden"/>
                                      </p:to>
                                    </p:set>
                                  </p:childTnLst>
                                </p:cTn>
                              </p:par>
                              <p:par>
                                <p:cTn id="246" presetID="2" presetClass="exit" presetSubtype="4" fill="hold" nodeType="withEffect">
                                  <p:stCondLst>
                                    <p:cond delay="0"/>
                                  </p:stCondLst>
                                  <p:childTnLst>
                                    <p:anim calcmode="lin" valueType="num">
                                      <p:cBhvr additive="base">
                                        <p:cTn id="247" dur="500"/>
                                        <p:tgtEl>
                                          <p:spTgt spid="28"/>
                                        </p:tgtEl>
                                        <p:attrNameLst>
                                          <p:attrName>ppt_x</p:attrName>
                                        </p:attrNameLst>
                                      </p:cBhvr>
                                      <p:tavLst>
                                        <p:tav tm="0">
                                          <p:val>
                                            <p:strVal val="ppt_x"/>
                                          </p:val>
                                        </p:tav>
                                        <p:tav tm="100000">
                                          <p:val>
                                            <p:strVal val="ppt_x"/>
                                          </p:val>
                                        </p:tav>
                                      </p:tavLst>
                                    </p:anim>
                                    <p:anim calcmode="lin" valueType="num">
                                      <p:cBhvr additive="base">
                                        <p:cTn id="248" dur="500"/>
                                        <p:tgtEl>
                                          <p:spTgt spid="28"/>
                                        </p:tgtEl>
                                        <p:attrNameLst>
                                          <p:attrName>ppt_y</p:attrName>
                                        </p:attrNameLst>
                                      </p:cBhvr>
                                      <p:tavLst>
                                        <p:tav tm="0">
                                          <p:val>
                                            <p:strVal val="ppt_y"/>
                                          </p:val>
                                        </p:tav>
                                        <p:tav tm="100000">
                                          <p:val>
                                            <p:strVal val="1+ppt_h/2"/>
                                          </p:val>
                                        </p:tav>
                                      </p:tavLst>
                                    </p:anim>
                                    <p:set>
                                      <p:cBhvr>
                                        <p:cTn id="249" dur="1" fill="hold">
                                          <p:stCondLst>
                                            <p:cond delay="499"/>
                                          </p:stCondLst>
                                        </p:cTn>
                                        <p:tgtEl>
                                          <p:spTgt spid="28"/>
                                        </p:tgtEl>
                                        <p:attrNameLst>
                                          <p:attrName>style.visibility</p:attrName>
                                        </p:attrNameLst>
                                      </p:cBhvr>
                                      <p:to>
                                        <p:strVal val="hidden"/>
                                      </p:to>
                                    </p:set>
                                  </p:childTnLst>
                                </p:cTn>
                              </p:par>
                              <p:par>
                                <p:cTn id="250" presetID="2" presetClass="exit" presetSubtype="4" fill="hold" nodeType="withEffect">
                                  <p:stCondLst>
                                    <p:cond delay="0"/>
                                  </p:stCondLst>
                                  <p:childTnLst>
                                    <p:anim calcmode="lin" valueType="num">
                                      <p:cBhvr additive="base">
                                        <p:cTn id="251" dur="500"/>
                                        <p:tgtEl>
                                          <p:spTgt spid="30"/>
                                        </p:tgtEl>
                                        <p:attrNameLst>
                                          <p:attrName>ppt_x</p:attrName>
                                        </p:attrNameLst>
                                      </p:cBhvr>
                                      <p:tavLst>
                                        <p:tav tm="0">
                                          <p:val>
                                            <p:strVal val="ppt_x"/>
                                          </p:val>
                                        </p:tav>
                                        <p:tav tm="100000">
                                          <p:val>
                                            <p:strVal val="ppt_x"/>
                                          </p:val>
                                        </p:tav>
                                      </p:tavLst>
                                    </p:anim>
                                    <p:anim calcmode="lin" valueType="num">
                                      <p:cBhvr additive="base">
                                        <p:cTn id="252" dur="500"/>
                                        <p:tgtEl>
                                          <p:spTgt spid="30"/>
                                        </p:tgtEl>
                                        <p:attrNameLst>
                                          <p:attrName>ppt_y</p:attrName>
                                        </p:attrNameLst>
                                      </p:cBhvr>
                                      <p:tavLst>
                                        <p:tav tm="0">
                                          <p:val>
                                            <p:strVal val="ppt_y"/>
                                          </p:val>
                                        </p:tav>
                                        <p:tav tm="100000">
                                          <p:val>
                                            <p:strVal val="1+ppt_h/2"/>
                                          </p:val>
                                        </p:tav>
                                      </p:tavLst>
                                    </p:anim>
                                    <p:set>
                                      <p:cBhvr>
                                        <p:cTn id="253" dur="1" fill="hold">
                                          <p:stCondLst>
                                            <p:cond delay="499"/>
                                          </p:stCondLst>
                                        </p:cTn>
                                        <p:tgtEl>
                                          <p:spTgt spid="30"/>
                                        </p:tgtEl>
                                        <p:attrNameLst>
                                          <p:attrName>style.visibility</p:attrName>
                                        </p:attrNameLst>
                                      </p:cBhvr>
                                      <p:to>
                                        <p:strVal val="hidden"/>
                                      </p:to>
                                    </p:set>
                                  </p:childTnLst>
                                </p:cTn>
                              </p:par>
                              <p:par>
                                <p:cTn id="254" presetID="2" presetClass="exit" presetSubtype="1" fill="hold" nodeType="withEffect">
                                  <p:stCondLst>
                                    <p:cond delay="0"/>
                                  </p:stCondLst>
                                  <p:childTnLst>
                                    <p:anim calcmode="lin" valueType="num">
                                      <p:cBhvr additive="base">
                                        <p:cTn id="255" dur="500"/>
                                        <p:tgtEl>
                                          <p:spTgt spid="31"/>
                                        </p:tgtEl>
                                        <p:attrNameLst>
                                          <p:attrName>ppt_x</p:attrName>
                                        </p:attrNameLst>
                                      </p:cBhvr>
                                      <p:tavLst>
                                        <p:tav tm="0">
                                          <p:val>
                                            <p:strVal val="ppt_x"/>
                                          </p:val>
                                        </p:tav>
                                        <p:tav tm="100000">
                                          <p:val>
                                            <p:strVal val="ppt_x"/>
                                          </p:val>
                                        </p:tav>
                                      </p:tavLst>
                                    </p:anim>
                                    <p:anim calcmode="lin" valueType="num">
                                      <p:cBhvr additive="base">
                                        <p:cTn id="256" dur="500"/>
                                        <p:tgtEl>
                                          <p:spTgt spid="31"/>
                                        </p:tgtEl>
                                        <p:attrNameLst>
                                          <p:attrName>ppt_y</p:attrName>
                                        </p:attrNameLst>
                                      </p:cBhvr>
                                      <p:tavLst>
                                        <p:tav tm="0">
                                          <p:val>
                                            <p:strVal val="ppt_y"/>
                                          </p:val>
                                        </p:tav>
                                        <p:tav tm="100000">
                                          <p:val>
                                            <p:strVal val="0-ppt_h/2"/>
                                          </p:val>
                                        </p:tav>
                                      </p:tavLst>
                                    </p:anim>
                                    <p:set>
                                      <p:cBhvr>
                                        <p:cTn id="257" dur="1" fill="hold">
                                          <p:stCondLst>
                                            <p:cond delay="499"/>
                                          </p:stCondLst>
                                        </p:cTn>
                                        <p:tgtEl>
                                          <p:spTgt spid="31"/>
                                        </p:tgtEl>
                                        <p:attrNameLst>
                                          <p:attrName>style.visibility</p:attrName>
                                        </p:attrNameLst>
                                      </p:cBhvr>
                                      <p:to>
                                        <p:strVal val="hidden"/>
                                      </p:to>
                                    </p:set>
                                  </p:childTnLst>
                                </p:cTn>
                              </p:par>
                              <p:par>
                                <p:cTn id="258" presetID="2" presetClass="exit" presetSubtype="1" fill="hold" nodeType="withEffect">
                                  <p:stCondLst>
                                    <p:cond delay="0"/>
                                  </p:stCondLst>
                                  <p:childTnLst>
                                    <p:anim calcmode="lin" valueType="num">
                                      <p:cBhvr additive="base">
                                        <p:cTn id="259" dur="500"/>
                                        <p:tgtEl>
                                          <p:spTgt spid="34"/>
                                        </p:tgtEl>
                                        <p:attrNameLst>
                                          <p:attrName>ppt_x</p:attrName>
                                        </p:attrNameLst>
                                      </p:cBhvr>
                                      <p:tavLst>
                                        <p:tav tm="0">
                                          <p:val>
                                            <p:strVal val="ppt_x"/>
                                          </p:val>
                                        </p:tav>
                                        <p:tav tm="100000">
                                          <p:val>
                                            <p:strVal val="ppt_x"/>
                                          </p:val>
                                        </p:tav>
                                      </p:tavLst>
                                    </p:anim>
                                    <p:anim calcmode="lin" valueType="num">
                                      <p:cBhvr additive="base">
                                        <p:cTn id="260" dur="500"/>
                                        <p:tgtEl>
                                          <p:spTgt spid="34"/>
                                        </p:tgtEl>
                                        <p:attrNameLst>
                                          <p:attrName>ppt_y</p:attrName>
                                        </p:attrNameLst>
                                      </p:cBhvr>
                                      <p:tavLst>
                                        <p:tav tm="0">
                                          <p:val>
                                            <p:strVal val="ppt_y"/>
                                          </p:val>
                                        </p:tav>
                                        <p:tav tm="100000">
                                          <p:val>
                                            <p:strVal val="0-ppt_h/2"/>
                                          </p:val>
                                        </p:tav>
                                      </p:tavLst>
                                    </p:anim>
                                    <p:set>
                                      <p:cBhvr>
                                        <p:cTn id="261" dur="1" fill="hold">
                                          <p:stCondLst>
                                            <p:cond delay="499"/>
                                          </p:stCondLst>
                                        </p:cTn>
                                        <p:tgtEl>
                                          <p:spTgt spid="34"/>
                                        </p:tgtEl>
                                        <p:attrNameLst>
                                          <p:attrName>style.visibility</p:attrName>
                                        </p:attrNameLst>
                                      </p:cBhvr>
                                      <p:to>
                                        <p:strVal val="hidden"/>
                                      </p:to>
                                    </p:set>
                                  </p:childTnLst>
                                </p:cTn>
                              </p:par>
                              <p:par>
                                <p:cTn id="262" presetID="2" presetClass="exit" presetSubtype="3" fill="hold" nodeType="withEffect">
                                  <p:stCondLst>
                                    <p:cond delay="0"/>
                                  </p:stCondLst>
                                  <p:childTnLst>
                                    <p:anim calcmode="lin" valueType="num">
                                      <p:cBhvr additive="base">
                                        <p:cTn id="263" dur="500"/>
                                        <p:tgtEl>
                                          <p:spTgt spid="33"/>
                                        </p:tgtEl>
                                        <p:attrNameLst>
                                          <p:attrName>ppt_x</p:attrName>
                                        </p:attrNameLst>
                                      </p:cBhvr>
                                      <p:tavLst>
                                        <p:tav tm="0">
                                          <p:val>
                                            <p:strVal val="ppt_x"/>
                                          </p:val>
                                        </p:tav>
                                        <p:tav tm="100000">
                                          <p:val>
                                            <p:strVal val="1+ppt_w/2"/>
                                          </p:val>
                                        </p:tav>
                                      </p:tavLst>
                                    </p:anim>
                                    <p:anim calcmode="lin" valueType="num">
                                      <p:cBhvr additive="base">
                                        <p:cTn id="264" dur="500"/>
                                        <p:tgtEl>
                                          <p:spTgt spid="33"/>
                                        </p:tgtEl>
                                        <p:attrNameLst>
                                          <p:attrName>ppt_y</p:attrName>
                                        </p:attrNameLst>
                                      </p:cBhvr>
                                      <p:tavLst>
                                        <p:tav tm="0">
                                          <p:val>
                                            <p:strVal val="ppt_y"/>
                                          </p:val>
                                        </p:tav>
                                        <p:tav tm="100000">
                                          <p:val>
                                            <p:strVal val="0-ppt_h/2"/>
                                          </p:val>
                                        </p:tav>
                                      </p:tavLst>
                                    </p:anim>
                                    <p:set>
                                      <p:cBhvr>
                                        <p:cTn id="265" dur="1" fill="hold">
                                          <p:stCondLst>
                                            <p:cond delay="499"/>
                                          </p:stCondLst>
                                        </p:cTn>
                                        <p:tgtEl>
                                          <p:spTgt spid="33"/>
                                        </p:tgtEl>
                                        <p:attrNameLst>
                                          <p:attrName>style.visibility</p:attrName>
                                        </p:attrNameLst>
                                      </p:cBhvr>
                                      <p:to>
                                        <p:strVal val="hidden"/>
                                      </p:to>
                                    </p:set>
                                  </p:childTnLst>
                                </p:cTn>
                              </p:par>
                              <p:par>
                                <p:cTn id="266" presetID="2" presetClass="exit" presetSubtype="4" fill="hold" nodeType="withEffect">
                                  <p:stCondLst>
                                    <p:cond delay="0"/>
                                  </p:stCondLst>
                                  <p:childTnLst>
                                    <p:anim calcmode="lin" valueType="num">
                                      <p:cBhvr additive="base">
                                        <p:cTn id="267" dur="500"/>
                                        <p:tgtEl>
                                          <p:spTgt spid="32"/>
                                        </p:tgtEl>
                                        <p:attrNameLst>
                                          <p:attrName>ppt_x</p:attrName>
                                        </p:attrNameLst>
                                      </p:cBhvr>
                                      <p:tavLst>
                                        <p:tav tm="0">
                                          <p:val>
                                            <p:strVal val="ppt_x"/>
                                          </p:val>
                                        </p:tav>
                                        <p:tav tm="100000">
                                          <p:val>
                                            <p:strVal val="ppt_x"/>
                                          </p:val>
                                        </p:tav>
                                      </p:tavLst>
                                    </p:anim>
                                    <p:anim calcmode="lin" valueType="num">
                                      <p:cBhvr additive="base">
                                        <p:cTn id="268" dur="500"/>
                                        <p:tgtEl>
                                          <p:spTgt spid="32"/>
                                        </p:tgtEl>
                                        <p:attrNameLst>
                                          <p:attrName>ppt_y</p:attrName>
                                        </p:attrNameLst>
                                      </p:cBhvr>
                                      <p:tavLst>
                                        <p:tav tm="0">
                                          <p:val>
                                            <p:strVal val="ppt_y"/>
                                          </p:val>
                                        </p:tav>
                                        <p:tav tm="100000">
                                          <p:val>
                                            <p:strVal val="1+ppt_h/2"/>
                                          </p:val>
                                        </p:tav>
                                      </p:tavLst>
                                    </p:anim>
                                    <p:set>
                                      <p:cBhvr>
                                        <p:cTn id="269" dur="1" fill="hold">
                                          <p:stCondLst>
                                            <p:cond delay="499"/>
                                          </p:stCondLst>
                                        </p:cTn>
                                        <p:tgtEl>
                                          <p:spTgt spid="32"/>
                                        </p:tgtEl>
                                        <p:attrNameLst>
                                          <p:attrName>style.visibility</p:attrName>
                                        </p:attrNameLst>
                                      </p:cBhvr>
                                      <p:to>
                                        <p:strVal val="hidden"/>
                                      </p:to>
                                    </p:set>
                                  </p:childTnLst>
                                </p:cTn>
                              </p:par>
                              <p:par>
                                <p:cTn id="270" presetID="53" presetClass="entr" presetSubtype="16" fill="hold" nodeType="withEffect">
                                  <p:stCondLst>
                                    <p:cond delay="0"/>
                                  </p:stCondLst>
                                  <p:childTnLst>
                                    <p:set>
                                      <p:cBhvr>
                                        <p:cTn id="271" dur="1" fill="hold">
                                          <p:stCondLst>
                                            <p:cond delay="0"/>
                                          </p:stCondLst>
                                        </p:cTn>
                                        <p:tgtEl>
                                          <p:spTgt spid="5"/>
                                        </p:tgtEl>
                                        <p:attrNameLst>
                                          <p:attrName>style.visibility</p:attrName>
                                        </p:attrNameLst>
                                      </p:cBhvr>
                                      <p:to>
                                        <p:strVal val="visible"/>
                                      </p:to>
                                    </p:set>
                                    <p:anim calcmode="lin" valueType="num">
                                      <p:cBhvr>
                                        <p:cTn id="272" dur="500" fill="hold"/>
                                        <p:tgtEl>
                                          <p:spTgt spid="5"/>
                                        </p:tgtEl>
                                        <p:attrNameLst>
                                          <p:attrName>ppt_w</p:attrName>
                                        </p:attrNameLst>
                                      </p:cBhvr>
                                      <p:tavLst>
                                        <p:tav tm="0">
                                          <p:val>
                                            <p:fltVal val="0"/>
                                          </p:val>
                                        </p:tav>
                                        <p:tav tm="100000">
                                          <p:val>
                                            <p:strVal val="#ppt_w"/>
                                          </p:val>
                                        </p:tav>
                                      </p:tavLst>
                                    </p:anim>
                                    <p:anim calcmode="lin" valueType="num">
                                      <p:cBhvr>
                                        <p:cTn id="273" dur="500" fill="hold"/>
                                        <p:tgtEl>
                                          <p:spTgt spid="5"/>
                                        </p:tgtEl>
                                        <p:attrNameLst>
                                          <p:attrName>ppt_h</p:attrName>
                                        </p:attrNameLst>
                                      </p:cBhvr>
                                      <p:tavLst>
                                        <p:tav tm="0">
                                          <p:val>
                                            <p:fltVal val="0"/>
                                          </p:val>
                                        </p:tav>
                                        <p:tav tm="100000">
                                          <p:val>
                                            <p:strVal val="#ppt_h"/>
                                          </p:val>
                                        </p:tav>
                                      </p:tavLst>
                                    </p:anim>
                                    <p:animEffect transition="in" filter="fade">
                                      <p:cBhvr>
                                        <p:cTn id="27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ABA9-81F9-4344-B09F-7B7FD1E6156B}"/>
              </a:ext>
            </a:extLst>
          </p:cNvPr>
          <p:cNvSpPr>
            <a:spLocks noGrp="1"/>
          </p:cNvSpPr>
          <p:nvPr>
            <p:ph type="title"/>
          </p:nvPr>
        </p:nvSpPr>
        <p:spPr/>
        <p:txBody>
          <a:bodyPr>
            <a:normAutofit/>
          </a:bodyPr>
          <a:lstStyle/>
          <a:p>
            <a:r>
              <a:rPr lang="es-419" dirty="0"/>
              <a:t>Recursos</a:t>
            </a:r>
          </a:p>
        </p:txBody>
      </p:sp>
      <p:sp>
        <p:nvSpPr>
          <p:cNvPr id="3" name="Content Placeholder 2">
            <a:extLst>
              <a:ext uri="{FF2B5EF4-FFF2-40B4-BE49-F238E27FC236}">
                <a16:creationId xmlns:a16="http://schemas.microsoft.com/office/drawing/2014/main" id="{6B4EA4AF-679E-43B4-8096-2F405C37DB01}"/>
              </a:ext>
            </a:extLst>
          </p:cNvPr>
          <p:cNvSpPr>
            <a:spLocks noGrp="1"/>
          </p:cNvSpPr>
          <p:nvPr>
            <p:ph idx="1"/>
          </p:nvPr>
        </p:nvSpPr>
        <p:spPr/>
        <p:txBody>
          <a:bodyPr>
            <a:noAutofit/>
          </a:bodyPr>
          <a:lstStyle/>
          <a:p>
            <a:pPr marL="0" indent="0" algn="l">
              <a:spcBef>
                <a:spcPts val="1800"/>
              </a:spcBef>
              <a:buNone/>
            </a:pPr>
            <a:r>
              <a:rPr lang="es-419" sz="4000" dirty="0"/>
              <a:t>Los Comités Nacionales y Regionales ofrecen talleres y recursos:</a:t>
            </a:r>
          </a:p>
          <a:p>
            <a:pPr lvl="1">
              <a:spcBef>
                <a:spcPts val="1800"/>
              </a:spcBef>
            </a:pPr>
            <a:r>
              <a:rPr lang="es-419" sz="4000" dirty="0"/>
              <a:t>Cambio Sistémico</a:t>
            </a:r>
          </a:p>
          <a:p>
            <a:pPr lvl="1">
              <a:spcBef>
                <a:spcPts val="1800"/>
              </a:spcBef>
            </a:pPr>
            <a:r>
              <a:rPr lang="es-419" sz="4000" dirty="0"/>
              <a:t>La Voz de los Pobres</a:t>
            </a:r>
          </a:p>
          <a:p>
            <a:pPr lvl="1">
              <a:spcBef>
                <a:spcPts val="1800"/>
              </a:spcBef>
            </a:pPr>
            <a:r>
              <a:rPr lang="es-419" sz="4000" dirty="0"/>
              <a:t>Diversidad/Asuntos Multiculturales</a:t>
            </a:r>
          </a:p>
          <a:p>
            <a:pPr lvl="1">
              <a:spcBef>
                <a:spcPts val="1800"/>
              </a:spcBef>
            </a:pPr>
            <a:r>
              <a:rPr lang="es-419" sz="4000" dirty="0"/>
              <a:t>Jóvenes y Adultos Jóvenes</a:t>
            </a:r>
            <a:endParaRPr lang="en-US" sz="4000" dirty="0"/>
          </a:p>
        </p:txBody>
      </p:sp>
    </p:spTree>
    <p:extLst>
      <p:ext uri="{BB962C8B-B14F-4D97-AF65-F5344CB8AC3E}">
        <p14:creationId xmlns:p14="http://schemas.microsoft.com/office/powerpoint/2010/main" val="163011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738" y="228600"/>
            <a:ext cx="10667999" cy="779464"/>
          </a:xfrm>
        </p:spPr>
        <p:txBody>
          <a:bodyPr>
            <a:normAutofit/>
          </a:bodyPr>
          <a:lstStyle/>
          <a:p>
            <a:r>
              <a:rPr lang="es-419" dirty="0"/>
              <a:t>Comité de Formación Nacional</a:t>
            </a:r>
          </a:p>
        </p:txBody>
      </p:sp>
      <p:sp>
        <p:nvSpPr>
          <p:cNvPr id="3" name="Content Placeholder 2"/>
          <p:cNvSpPr>
            <a:spLocks noGrp="1"/>
          </p:cNvSpPr>
          <p:nvPr>
            <p:ph idx="1"/>
          </p:nvPr>
        </p:nvSpPr>
        <p:spPr>
          <a:xfrm>
            <a:off x="609600" y="1546259"/>
            <a:ext cx="3429000" cy="4093726"/>
          </a:xfrm>
        </p:spPr>
        <p:txBody>
          <a:bodyPr>
            <a:noAutofit/>
          </a:bodyPr>
          <a:lstStyle/>
          <a:p>
            <a:pPr marL="0" indent="0">
              <a:buNone/>
            </a:pPr>
            <a:r>
              <a:rPr lang="es-419" b="1" dirty="0"/>
              <a:t>Marge </a:t>
            </a:r>
            <a:r>
              <a:rPr lang="es-419" b="1" dirty="0" err="1"/>
              <a:t>McGinley</a:t>
            </a:r>
            <a:endParaRPr lang="es-419" b="1" dirty="0"/>
          </a:p>
          <a:p>
            <a:pPr marL="0" indent="0">
              <a:spcBef>
                <a:spcPts val="0"/>
              </a:spcBef>
              <a:buNone/>
            </a:pPr>
            <a:r>
              <a:rPr lang="es-419" dirty="0"/>
              <a:t>Presidente del comité</a:t>
            </a:r>
          </a:p>
          <a:p>
            <a:pPr marL="0" indent="0">
              <a:spcBef>
                <a:spcPts val="0"/>
              </a:spcBef>
              <a:buNone/>
            </a:pPr>
            <a:r>
              <a:rPr lang="es-419" i="1" dirty="0"/>
              <a:t>Este</a:t>
            </a:r>
          </a:p>
          <a:p>
            <a:pPr marL="0" indent="0">
              <a:buNone/>
            </a:pPr>
            <a:r>
              <a:rPr lang="es-419" b="1" dirty="0"/>
              <a:t>James Davis </a:t>
            </a:r>
          </a:p>
          <a:p>
            <a:pPr marL="0" indent="0">
              <a:spcBef>
                <a:spcPts val="0"/>
              </a:spcBef>
              <a:spcAft>
                <a:spcPts val="1200"/>
              </a:spcAft>
              <a:buNone/>
            </a:pPr>
            <a:r>
              <a:rPr lang="es-419" i="1" dirty="0"/>
              <a:t>Sur Central</a:t>
            </a:r>
          </a:p>
          <a:p>
            <a:pPr marL="0" indent="0">
              <a:spcBef>
                <a:spcPts val="0"/>
              </a:spcBef>
              <a:buNone/>
            </a:pPr>
            <a:r>
              <a:rPr lang="es-419" b="1" dirty="0"/>
              <a:t>Rita St. Pierre</a:t>
            </a:r>
          </a:p>
          <a:p>
            <a:pPr marL="0" indent="0">
              <a:spcBef>
                <a:spcPts val="0"/>
              </a:spcBef>
              <a:buNone/>
            </a:pPr>
            <a:r>
              <a:rPr lang="es-419" i="1" dirty="0"/>
              <a:t>Noreste</a:t>
            </a:r>
          </a:p>
        </p:txBody>
      </p:sp>
      <p:sp>
        <p:nvSpPr>
          <p:cNvPr id="4" name="Content Placeholder 3"/>
          <p:cNvSpPr>
            <a:spLocks noGrp="1"/>
          </p:cNvSpPr>
          <p:nvPr>
            <p:ph sz="half" idx="4294967295"/>
          </p:nvPr>
        </p:nvSpPr>
        <p:spPr>
          <a:xfrm>
            <a:off x="8159264" y="1522813"/>
            <a:ext cx="3429000" cy="4140618"/>
          </a:xfrm>
        </p:spPr>
        <p:txBody>
          <a:bodyPr>
            <a:noAutofit/>
          </a:bodyPr>
          <a:lstStyle/>
          <a:p>
            <a:pPr marL="0" indent="0">
              <a:buNone/>
            </a:pPr>
            <a:r>
              <a:rPr lang="en-US" b="1" dirty="0"/>
              <a:t>Pura Santangelo</a:t>
            </a:r>
          </a:p>
          <a:p>
            <a:pPr marL="0" indent="0">
              <a:spcBef>
                <a:spcPts val="0"/>
              </a:spcBef>
              <a:buNone/>
            </a:pPr>
            <a:r>
              <a:rPr lang="en-US" i="1" dirty="0"/>
              <a:t>Sur Central</a:t>
            </a:r>
          </a:p>
          <a:p>
            <a:pPr marL="0" indent="0">
              <a:buNone/>
            </a:pPr>
            <a:r>
              <a:rPr lang="en-US" b="1" dirty="0"/>
              <a:t>Ray </a:t>
            </a:r>
            <a:r>
              <a:rPr lang="en-US" b="1" dirty="0" err="1"/>
              <a:t>Sickinger</a:t>
            </a:r>
            <a:endParaRPr lang="en-US" b="1" dirty="0"/>
          </a:p>
          <a:p>
            <a:pPr marL="0" indent="0">
              <a:spcBef>
                <a:spcPts val="0"/>
              </a:spcBef>
              <a:buNone/>
            </a:pPr>
            <a:r>
              <a:rPr lang="es-419" i="1" dirty="0"/>
              <a:t>Noroeste</a:t>
            </a:r>
          </a:p>
          <a:p>
            <a:pPr marL="0" indent="0">
              <a:buNone/>
            </a:pPr>
            <a:r>
              <a:rPr lang="en-US" b="1" dirty="0"/>
              <a:t>Tim Williams</a:t>
            </a:r>
          </a:p>
          <a:p>
            <a:pPr marL="0" indent="0">
              <a:spcBef>
                <a:spcPts val="0"/>
              </a:spcBef>
              <a:buNone/>
            </a:pPr>
            <a:r>
              <a:rPr lang="es-419" dirty="0"/>
              <a:t>Director de Formación</a:t>
            </a:r>
          </a:p>
          <a:p>
            <a:pPr marL="0" indent="0">
              <a:spcBef>
                <a:spcPts val="0"/>
              </a:spcBef>
              <a:buNone/>
            </a:pPr>
            <a:r>
              <a:rPr lang="es-419" i="1" dirty="0"/>
              <a:t>Oficina Nacional</a:t>
            </a:r>
          </a:p>
          <a:p>
            <a:pPr marL="0" indent="0">
              <a:buNone/>
            </a:pPr>
            <a:endParaRPr lang="en-US" dirty="0"/>
          </a:p>
        </p:txBody>
      </p:sp>
      <p:sp>
        <p:nvSpPr>
          <p:cNvPr id="5" name="Content Placeholder 3">
            <a:extLst>
              <a:ext uri="{FF2B5EF4-FFF2-40B4-BE49-F238E27FC236}">
                <a16:creationId xmlns:a16="http://schemas.microsoft.com/office/drawing/2014/main" id="{E13DF22B-A3AA-3DF1-6777-A10B9B69548D}"/>
              </a:ext>
            </a:extLst>
          </p:cNvPr>
          <p:cNvSpPr txBox="1">
            <a:spLocks/>
          </p:cNvSpPr>
          <p:nvPr/>
        </p:nvSpPr>
        <p:spPr>
          <a:xfrm>
            <a:off x="4446302" y="1593730"/>
            <a:ext cx="3429000" cy="4140618"/>
          </a:xfrm>
          <a:prstGeom prst="rect">
            <a:avLst/>
          </a:prstGeom>
        </p:spPr>
        <p:txBody>
          <a:bodyPr vert="horz" lIns="68626" tIns="34313" rIns="68626" bIns="34313" rtlCol="0">
            <a:no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Terri Zenobio </a:t>
            </a: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Noroeste</a:t>
            </a:r>
          </a:p>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Catalina Miller</a:t>
            </a: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Oeste</a:t>
            </a:r>
          </a:p>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Gail Rowe</a:t>
            </a: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Medio Oeste</a:t>
            </a:r>
          </a:p>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Marty Cormack</a:t>
            </a: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Norte Central</a:t>
            </a:r>
          </a:p>
          <a:p>
            <a:pPr marL="0" indent="0" defTabSz="686213">
              <a:spcBef>
                <a:spcPts val="0"/>
              </a:spcBef>
              <a:buFont typeface="Arial"/>
              <a:buNone/>
            </a:pPr>
            <a:endParaRPr lang="es-419" i="1" dirty="0">
              <a:solidFill>
                <a:prstClr val="black"/>
              </a:solidFill>
              <a:latin typeface="Arial" panose="020B0604020202020204" pitchFamily="34" charset="0"/>
              <a:cs typeface="Arial" panose="020B0604020202020204" pitchFamily="34" charset="0"/>
            </a:endParaRPr>
          </a:p>
          <a:p>
            <a:pPr marL="0" indent="0" defTabSz="686213">
              <a:spcBef>
                <a:spcPts val="751"/>
              </a:spcBef>
              <a:buFont typeface="Arial"/>
              <a:buNone/>
            </a:pPr>
            <a:endParaRPr lang="en-US"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261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738" y="228599"/>
            <a:ext cx="10667999" cy="1080911"/>
          </a:xfrm>
        </p:spPr>
        <p:txBody>
          <a:bodyPr>
            <a:normAutofit fontScale="90000"/>
          </a:bodyPr>
          <a:lstStyle/>
          <a:p>
            <a:pPr algn="ctr"/>
            <a:r>
              <a:rPr lang="es-419" dirty="0"/>
              <a:t>Sub-Comité Nacional de Formación en español</a:t>
            </a:r>
          </a:p>
        </p:txBody>
      </p:sp>
      <p:sp>
        <p:nvSpPr>
          <p:cNvPr id="3" name="Content Placeholder 2"/>
          <p:cNvSpPr>
            <a:spLocks noGrp="1"/>
          </p:cNvSpPr>
          <p:nvPr>
            <p:ph idx="1"/>
          </p:nvPr>
        </p:nvSpPr>
        <p:spPr>
          <a:xfrm>
            <a:off x="949568" y="1567331"/>
            <a:ext cx="3429000" cy="4093726"/>
          </a:xfrm>
        </p:spPr>
        <p:txBody>
          <a:bodyPr>
            <a:noAutofit/>
          </a:bodyPr>
          <a:lstStyle/>
          <a:p>
            <a:pPr marL="0" indent="0">
              <a:buNone/>
            </a:pPr>
            <a:r>
              <a:rPr lang="es-419" b="1" dirty="0"/>
              <a:t>Marge </a:t>
            </a:r>
            <a:r>
              <a:rPr lang="es-419" b="1" dirty="0" err="1"/>
              <a:t>McGinley</a:t>
            </a:r>
            <a:endParaRPr lang="es-419" b="1" dirty="0"/>
          </a:p>
          <a:p>
            <a:pPr marL="0" indent="0">
              <a:spcBef>
                <a:spcPts val="0"/>
              </a:spcBef>
              <a:buNone/>
            </a:pPr>
            <a:r>
              <a:rPr lang="es-419" dirty="0"/>
              <a:t>Presidente del comité</a:t>
            </a:r>
          </a:p>
          <a:p>
            <a:pPr marL="0" indent="0">
              <a:spcBef>
                <a:spcPts val="0"/>
              </a:spcBef>
              <a:buNone/>
            </a:pPr>
            <a:r>
              <a:rPr lang="es-419" i="1" dirty="0"/>
              <a:t>Este</a:t>
            </a:r>
          </a:p>
          <a:p>
            <a:pPr marL="0" indent="0">
              <a:buNone/>
            </a:pPr>
            <a:r>
              <a:rPr lang="en-US" b="1" dirty="0"/>
              <a:t>Tim Williams</a:t>
            </a:r>
          </a:p>
          <a:p>
            <a:pPr marL="0" indent="0">
              <a:spcBef>
                <a:spcPts val="0"/>
              </a:spcBef>
              <a:buNone/>
            </a:pPr>
            <a:r>
              <a:rPr lang="es-419" dirty="0"/>
              <a:t>Director de Formación</a:t>
            </a:r>
          </a:p>
          <a:p>
            <a:pPr marL="0" indent="0">
              <a:spcBef>
                <a:spcPts val="0"/>
              </a:spcBef>
              <a:buNone/>
            </a:pPr>
            <a:r>
              <a:rPr lang="es-419" i="1" dirty="0"/>
              <a:t>Oficina Nacional</a:t>
            </a:r>
          </a:p>
        </p:txBody>
      </p:sp>
      <p:sp>
        <p:nvSpPr>
          <p:cNvPr id="6" name="Content Placeholder 3">
            <a:extLst>
              <a:ext uri="{FF2B5EF4-FFF2-40B4-BE49-F238E27FC236}">
                <a16:creationId xmlns:a16="http://schemas.microsoft.com/office/drawing/2014/main" id="{FB2DFBBD-D32E-8744-A511-68B55BC429B6}"/>
              </a:ext>
            </a:extLst>
          </p:cNvPr>
          <p:cNvSpPr txBox="1">
            <a:spLocks/>
          </p:cNvSpPr>
          <p:nvPr/>
        </p:nvSpPr>
        <p:spPr>
          <a:xfrm>
            <a:off x="7813432" y="1578939"/>
            <a:ext cx="3429000" cy="4140618"/>
          </a:xfrm>
          <a:prstGeom prst="rect">
            <a:avLst/>
          </a:prstGeom>
        </p:spPr>
        <p:txBody>
          <a:bodyPr vert="horz" lIns="68626" tIns="34313" rIns="68626" bIns="34313" rtlCol="0">
            <a:no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Guadalupe Sosa</a:t>
            </a: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Oeste</a:t>
            </a:r>
          </a:p>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Jacqueline De </a:t>
            </a:r>
            <a:r>
              <a:rPr lang="es-419" b="1" dirty="0" err="1">
                <a:solidFill>
                  <a:prstClr val="black"/>
                </a:solidFill>
                <a:latin typeface="Arial" panose="020B0604020202020204" pitchFamily="34" charset="0"/>
                <a:cs typeface="Arial" panose="020B0604020202020204" pitchFamily="34" charset="0"/>
              </a:rPr>
              <a:t>Leon</a:t>
            </a:r>
            <a:endParaRPr lang="es-419" b="1" dirty="0">
              <a:solidFill>
                <a:prstClr val="black"/>
              </a:solidFill>
              <a:latin typeface="Arial" panose="020B0604020202020204" pitchFamily="34" charset="0"/>
              <a:cs typeface="Arial" panose="020B0604020202020204" pitchFamily="34" charset="0"/>
            </a:endParaRP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Noreste</a:t>
            </a:r>
          </a:p>
          <a:p>
            <a:pPr marL="0" indent="0" defTabSz="686213">
              <a:spcBef>
                <a:spcPts val="751"/>
              </a:spcBef>
              <a:buFont typeface="Arial"/>
              <a:buNone/>
            </a:pPr>
            <a:r>
              <a:rPr lang="es-419" b="1" dirty="0">
                <a:solidFill>
                  <a:prstClr val="black"/>
                </a:solidFill>
                <a:latin typeface="Arial" panose="020B0604020202020204" pitchFamily="34" charset="0"/>
                <a:cs typeface="Arial" panose="020B0604020202020204" pitchFamily="34" charset="0"/>
              </a:rPr>
              <a:t>Lalo Rodela</a:t>
            </a:r>
          </a:p>
          <a:p>
            <a:pPr marL="0" indent="0" defTabSz="686213">
              <a:spcBef>
                <a:spcPts val="0"/>
              </a:spcBef>
              <a:buFont typeface="Arial"/>
              <a:buNone/>
            </a:pPr>
            <a:r>
              <a:rPr lang="es-419" i="1" dirty="0">
                <a:solidFill>
                  <a:prstClr val="black"/>
                </a:solidFill>
                <a:latin typeface="Arial" panose="020B0604020202020204" pitchFamily="34" charset="0"/>
                <a:cs typeface="Arial" panose="020B0604020202020204" pitchFamily="34" charset="0"/>
              </a:rPr>
              <a:t>Sur Central</a:t>
            </a:r>
          </a:p>
          <a:p>
            <a:pPr marL="0" indent="0" defTabSz="686213">
              <a:spcBef>
                <a:spcPts val="751"/>
              </a:spcBef>
              <a:buFont typeface="Arial"/>
              <a:buNone/>
            </a:pPr>
            <a:endParaRPr lang="en-US"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78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0512-B687-4542-683B-04D8DA6BEF80}"/>
              </a:ext>
            </a:extLst>
          </p:cNvPr>
          <p:cNvSpPr>
            <a:spLocks noGrp="1"/>
          </p:cNvSpPr>
          <p:nvPr>
            <p:ph type="title"/>
          </p:nvPr>
        </p:nvSpPr>
        <p:spPr/>
        <p:txBody>
          <a:bodyPr/>
          <a:lstStyle/>
          <a:p>
            <a:r>
              <a:rPr lang="es-419" dirty="0"/>
              <a:t>Compañeros en Formación</a:t>
            </a:r>
          </a:p>
        </p:txBody>
      </p:sp>
      <p:sp>
        <p:nvSpPr>
          <p:cNvPr id="3" name="Content Placeholder 2">
            <a:extLst>
              <a:ext uri="{FF2B5EF4-FFF2-40B4-BE49-F238E27FC236}">
                <a16:creationId xmlns:a16="http://schemas.microsoft.com/office/drawing/2014/main" id="{8D191ECC-B9A9-6598-DA9A-B53CD26FB6F3}"/>
              </a:ext>
            </a:extLst>
          </p:cNvPr>
          <p:cNvSpPr>
            <a:spLocks noGrp="1"/>
          </p:cNvSpPr>
          <p:nvPr>
            <p:ph idx="1"/>
          </p:nvPr>
        </p:nvSpPr>
        <p:spPr/>
        <p:txBody>
          <a:bodyPr>
            <a:noAutofit/>
          </a:bodyPr>
          <a:lstStyle/>
          <a:p>
            <a:pPr marL="0" indent="0" defTabSz="884865">
              <a:lnSpc>
                <a:spcPct val="90000"/>
              </a:lnSpc>
              <a:spcBef>
                <a:spcPts val="968"/>
              </a:spcBef>
              <a:buNone/>
              <a:defRPr/>
            </a:pPr>
            <a:r>
              <a:rPr lang="es-419" sz="3200" b="1" dirty="0"/>
              <a:t>CONSEJEROS ESPIRITUALES  </a:t>
            </a:r>
            <a:r>
              <a:rPr lang="es-419" sz="3200" dirty="0"/>
              <a:t>Trabajando con Regiones, Consejos, Distritos y Conferencias</a:t>
            </a:r>
          </a:p>
          <a:p>
            <a:pPr marL="0" indent="0" defTabSz="884865">
              <a:lnSpc>
                <a:spcPct val="90000"/>
              </a:lnSpc>
              <a:spcBef>
                <a:spcPts val="968"/>
              </a:spcBef>
              <a:buNone/>
              <a:defRPr/>
            </a:pPr>
            <a:endParaRPr lang="es-419" sz="3200" b="1" dirty="0"/>
          </a:p>
          <a:p>
            <a:pPr marL="0" indent="0" defTabSz="884865">
              <a:lnSpc>
                <a:spcPct val="90000"/>
              </a:lnSpc>
              <a:spcBef>
                <a:spcPts val="968"/>
              </a:spcBef>
              <a:buNone/>
              <a:defRPr/>
            </a:pPr>
            <a:r>
              <a:rPr lang="es-419" sz="3200" b="1" dirty="0"/>
              <a:t>La Regla, Parte I, 3.13 establece:</a:t>
            </a:r>
          </a:p>
          <a:p>
            <a:pPr marL="0" indent="0" defTabSz="884865">
              <a:lnSpc>
                <a:spcPct val="90000"/>
              </a:lnSpc>
              <a:spcBef>
                <a:spcPts val="968"/>
              </a:spcBef>
              <a:buNone/>
              <a:defRPr/>
            </a:pPr>
            <a:r>
              <a:rPr lang="es-419" sz="3200" dirty="0"/>
              <a:t>Los miembros de la Sociedad están unidos en el mismo espíritu de pobreza y participacion. Se animan unos a otros a vivir una profunda vida espiritual y un espíritu de oración. Para esto, el proposito del CONSEJERO ESPIRITUAL ES SUMAMENTE IMPORTANTE</a:t>
            </a:r>
            <a:endParaRPr lang="en-US" sz="3200" dirty="0"/>
          </a:p>
        </p:txBody>
      </p:sp>
    </p:spTree>
    <p:extLst>
      <p:ext uri="{BB962C8B-B14F-4D97-AF65-F5344CB8AC3E}">
        <p14:creationId xmlns:p14="http://schemas.microsoft.com/office/powerpoint/2010/main" val="337826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E912-7111-4A8A-A362-4513E530052E}"/>
              </a:ext>
            </a:extLst>
          </p:cNvPr>
          <p:cNvSpPr>
            <a:spLocks noGrp="1"/>
          </p:cNvSpPr>
          <p:nvPr>
            <p:ph type="title"/>
          </p:nvPr>
        </p:nvSpPr>
        <p:spPr/>
        <p:txBody>
          <a:bodyPr>
            <a:normAutofit/>
          </a:bodyPr>
          <a:lstStyle/>
          <a:p>
            <a:r>
              <a:rPr lang="es-419" dirty="0"/>
              <a:t>Consejeros Espirituales</a:t>
            </a:r>
            <a:endParaRPr lang="en-US" dirty="0"/>
          </a:p>
        </p:txBody>
      </p:sp>
      <p:sp>
        <p:nvSpPr>
          <p:cNvPr id="3" name="Content Placeholder 2">
            <a:extLst>
              <a:ext uri="{FF2B5EF4-FFF2-40B4-BE49-F238E27FC236}">
                <a16:creationId xmlns:a16="http://schemas.microsoft.com/office/drawing/2014/main" id="{804DF598-F3BE-405C-9697-EEB2F654A221}"/>
              </a:ext>
            </a:extLst>
          </p:cNvPr>
          <p:cNvSpPr>
            <a:spLocks noGrp="1"/>
          </p:cNvSpPr>
          <p:nvPr>
            <p:ph idx="1"/>
          </p:nvPr>
        </p:nvSpPr>
        <p:spPr/>
        <p:txBody>
          <a:bodyPr>
            <a:normAutofit/>
          </a:bodyPr>
          <a:lstStyle/>
          <a:p>
            <a:pPr marL="0" indent="0" algn="l">
              <a:buNone/>
            </a:pPr>
            <a:endParaRPr lang="es-419" dirty="0"/>
          </a:p>
          <a:p>
            <a:pPr marL="0" indent="0" algn="l">
              <a:buNone/>
            </a:pPr>
            <a:r>
              <a:rPr lang="es-ES" sz="3200" dirty="0"/>
              <a:t>Los Consejeros Espirituales son animadores del Carisma Vicentino. ¡¡Conferencia a Conferencia, Consejo a Consejo impulsan “El Camino hacia la Santidad unidos”!!</a:t>
            </a:r>
          </a:p>
          <a:p>
            <a:r>
              <a:rPr lang="es-ES" sz="3200" b="1" dirty="0"/>
              <a:t>Compromiso al llamado y búsqueda de la santidad Vicentina.</a:t>
            </a:r>
          </a:p>
          <a:p>
            <a:r>
              <a:rPr lang="es-ES" sz="3200" b="1" dirty="0"/>
              <a:t>Valor del ministerio laico en el cumplimiento de la misión de la Iglesia.</a:t>
            </a:r>
            <a:endParaRPr lang="es-ES" sz="3200" b="1" dirty="0">
              <a:ea typeface="Calibri" panose="020F0502020204030204" pitchFamily="34" charset="0"/>
            </a:endParaRPr>
          </a:p>
          <a:p>
            <a:pPr algn="l"/>
            <a:endParaRPr lang="en-US" sz="3600" dirty="0"/>
          </a:p>
          <a:p>
            <a:pPr algn="l"/>
            <a:endParaRPr lang="en-US" sz="3600" dirty="0"/>
          </a:p>
        </p:txBody>
      </p:sp>
    </p:spTree>
    <p:extLst>
      <p:ext uri="{BB962C8B-B14F-4D97-AF65-F5344CB8AC3E}">
        <p14:creationId xmlns:p14="http://schemas.microsoft.com/office/powerpoint/2010/main" val="203481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63D16-6C6B-408A-8405-794D610676B8}"/>
              </a:ext>
            </a:extLst>
          </p:cNvPr>
          <p:cNvSpPr>
            <a:spLocks noGrp="1"/>
          </p:cNvSpPr>
          <p:nvPr>
            <p:ph type="title"/>
          </p:nvPr>
        </p:nvSpPr>
        <p:spPr/>
        <p:txBody>
          <a:bodyPr>
            <a:normAutofit/>
          </a:bodyPr>
          <a:lstStyle/>
          <a:p>
            <a:r>
              <a:rPr lang="es-419" dirty="0"/>
              <a:t>Consejeros Espirituales</a:t>
            </a:r>
          </a:p>
        </p:txBody>
      </p:sp>
      <p:sp>
        <p:nvSpPr>
          <p:cNvPr id="3" name="Content Placeholder 2">
            <a:extLst>
              <a:ext uri="{FF2B5EF4-FFF2-40B4-BE49-F238E27FC236}">
                <a16:creationId xmlns:a16="http://schemas.microsoft.com/office/drawing/2014/main" id="{6D525258-9721-45F2-BED3-33C519F92E8F}"/>
              </a:ext>
            </a:extLst>
          </p:cNvPr>
          <p:cNvSpPr>
            <a:spLocks noGrp="1"/>
          </p:cNvSpPr>
          <p:nvPr>
            <p:ph idx="1"/>
          </p:nvPr>
        </p:nvSpPr>
        <p:spPr/>
        <p:txBody>
          <a:bodyPr>
            <a:normAutofit/>
          </a:bodyPr>
          <a:lstStyle/>
          <a:p>
            <a:pPr algn="l">
              <a:lnSpc>
                <a:spcPct val="115000"/>
              </a:lnSpc>
              <a:spcBef>
                <a:spcPts val="1200"/>
              </a:spcBef>
            </a:pPr>
            <a:r>
              <a:rPr lang="es-ES" sz="3200" dirty="0">
                <a:ea typeface="Calibri" panose="020F0502020204030204" pitchFamily="34" charset="0"/>
              </a:rPr>
              <a:t>Importancia del testimonio personal para vivir una vida espiritual.</a:t>
            </a:r>
          </a:p>
          <a:p>
            <a:pPr algn="l">
              <a:lnSpc>
                <a:spcPct val="115000"/>
              </a:lnSpc>
              <a:spcBef>
                <a:spcPts val="1200"/>
              </a:spcBef>
            </a:pPr>
            <a:r>
              <a:rPr lang="es-ES" sz="3200" dirty="0">
                <a:ea typeface="Calibri" panose="020F0502020204030204" pitchFamily="34" charset="0"/>
              </a:rPr>
              <a:t>Importancia del servicio directo a los necesitados y ser miembro de una Conferencia</a:t>
            </a:r>
          </a:p>
          <a:p>
            <a:pPr algn="l">
              <a:lnSpc>
                <a:spcPct val="115000"/>
              </a:lnSpc>
              <a:spcBef>
                <a:spcPts val="1200"/>
              </a:spcBef>
            </a:pPr>
            <a:r>
              <a:rPr lang="es-ES" sz="3200" dirty="0">
                <a:ea typeface="Calibri" panose="020F0502020204030204" pitchFamily="34" charset="0"/>
              </a:rPr>
              <a:t>Enseñanzas de la Iglesia Católica incluyendo sus Enseñanzas Sociales.</a:t>
            </a:r>
            <a:endParaRPr lang="es-ES" sz="3600" dirty="0">
              <a:solidFill>
                <a:prstClr val="black">
                  <a:lumMod val="85000"/>
                  <a:lumOff val="15000"/>
                </a:prstClr>
              </a:solidFill>
              <a:ea typeface="Calibri" panose="020F0502020204030204" pitchFamily="34" charset="0"/>
            </a:endParaRPr>
          </a:p>
          <a:p>
            <a:pPr algn="l">
              <a:lnSpc>
                <a:spcPct val="115000"/>
              </a:lnSpc>
              <a:spcBef>
                <a:spcPts val="1200"/>
              </a:spcBef>
            </a:pPr>
            <a:endParaRPr lang="en-US" sz="3600" dirty="0">
              <a:ea typeface="Calibri" panose="020F0502020204030204" pitchFamily="34" charset="0"/>
            </a:endParaRPr>
          </a:p>
          <a:p>
            <a:pPr algn="l">
              <a:spcBef>
                <a:spcPts val="1200"/>
              </a:spcBef>
            </a:pPr>
            <a:endParaRPr lang="en-US" sz="3600" dirty="0"/>
          </a:p>
        </p:txBody>
      </p:sp>
    </p:spTree>
    <p:extLst>
      <p:ext uri="{BB962C8B-B14F-4D97-AF65-F5344CB8AC3E}">
        <p14:creationId xmlns:p14="http://schemas.microsoft.com/office/powerpoint/2010/main" val="204342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53E5-9351-6429-DBF4-EA549D3A7265}"/>
              </a:ext>
            </a:extLst>
          </p:cNvPr>
          <p:cNvSpPr>
            <a:spLocks noGrp="1"/>
          </p:cNvSpPr>
          <p:nvPr>
            <p:ph type="title"/>
          </p:nvPr>
        </p:nvSpPr>
        <p:spPr/>
        <p:txBody>
          <a:bodyPr>
            <a:normAutofit/>
          </a:bodyPr>
          <a:lstStyle/>
          <a:p>
            <a:r>
              <a:rPr lang="es-419" dirty="0"/>
              <a:t>Papel del Formador</a:t>
            </a:r>
          </a:p>
        </p:txBody>
      </p:sp>
      <p:sp>
        <p:nvSpPr>
          <p:cNvPr id="3" name="Content Placeholder 2">
            <a:extLst>
              <a:ext uri="{FF2B5EF4-FFF2-40B4-BE49-F238E27FC236}">
                <a16:creationId xmlns:a16="http://schemas.microsoft.com/office/drawing/2014/main" id="{4818CA39-8DD4-12C7-182C-4CDE8D5E5C9D}"/>
              </a:ext>
            </a:extLst>
          </p:cNvPr>
          <p:cNvSpPr>
            <a:spLocks noGrp="1"/>
          </p:cNvSpPr>
          <p:nvPr>
            <p:ph idx="1"/>
          </p:nvPr>
        </p:nvSpPr>
        <p:spPr>
          <a:xfrm>
            <a:off x="609600" y="1992923"/>
            <a:ext cx="11049000" cy="3779334"/>
          </a:xfrm>
        </p:spPr>
        <p:txBody>
          <a:bodyPr>
            <a:normAutofit/>
          </a:bodyPr>
          <a:lstStyle/>
          <a:p>
            <a:pPr marL="0" indent="0">
              <a:spcBef>
                <a:spcPts val="3600"/>
              </a:spcBef>
              <a:buNone/>
            </a:pPr>
            <a:r>
              <a:rPr lang="es-419" sz="3600" dirty="0"/>
              <a:t>Formadores Regionales y del Consejo</a:t>
            </a:r>
          </a:p>
          <a:p>
            <a:pPr marL="0" indent="0">
              <a:spcBef>
                <a:spcPts val="3600"/>
              </a:spcBef>
              <a:buNone/>
            </a:pPr>
            <a:r>
              <a:rPr lang="es-419" sz="3600" dirty="0"/>
              <a:t>Formadores y Presentadores de la Orientación </a:t>
            </a:r>
            <a:r>
              <a:rPr lang="es-419" sz="3600" dirty="0" err="1"/>
              <a:t>Ozanam</a:t>
            </a:r>
            <a:endParaRPr lang="en-US" sz="3600" dirty="0"/>
          </a:p>
        </p:txBody>
      </p:sp>
    </p:spTree>
    <p:extLst>
      <p:ext uri="{BB962C8B-B14F-4D97-AF65-F5344CB8AC3E}">
        <p14:creationId xmlns:p14="http://schemas.microsoft.com/office/powerpoint/2010/main" val="92678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300B-EB76-431F-9DDB-0B4331771572}"/>
              </a:ext>
            </a:extLst>
          </p:cNvPr>
          <p:cNvSpPr>
            <a:spLocks noGrp="1"/>
          </p:cNvSpPr>
          <p:nvPr>
            <p:ph type="title"/>
          </p:nvPr>
        </p:nvSpPr>
        <p:spPr>
          <a:xfrm>
            <a:off x="203738" y="306274"/>
            <a:ext cx="10667999" cy="779464"/>
          </a:xfrm>
        </p:spPr>
        <p:txBody>
          <a:bodyPr>
            <a:normAutofit/>
          </a:bodyPr>
          <a:lstStyle/>
          <a:p>
            <a:r>
              <a:rPr lang="es-419" sz="4000" dirty="0"/>
              <a:t>Coordinador de Formación del Consejo</a:t>
            </a:r>
          </a:p>
        </p:txBody>
      </p:sp>
      <p:sp>
        <p:nvSpPr>
          <p:cNvPr id="3" name="Content Placeholder 2">
            <a:extLst>
              <a:ext uri="{FF2B5EF4-FFF2-40B4-BE49-F238E27FC236}">
                <a16:creationId xmlns:a16="http://schemas.microsoft.com/office/drawing/2014/main" id="{98F2695D-3D14-4E6C-82CE-C0449279DAAC}"/>
              </a:ext>
            </a:extLst>
          </p:cNvPr>
          <p:cNvSpPr>
            <a:spLocks noGrp="1"/>
          </p:cNvSpPr>
          <p:nvPr>
            <p:ph idx="1"/>
          </p:nvPr>
        </p:nvSpPr>
        <p:spPr/>
        <p:txBody>
          <a:bodyPr>
            <a:noAutofit/>
          </a:bodyPr>
          <a:lstStyle/>
          <a:p>
            <a:pPr marL="442432" indent="-442432" algn="l">
              <a:buFont typeface="Arial" panose="020B0604020202020204" pitchFamily="34" charset="0"/>
              <a:buChar char="•"/>
            </a:pPr>
            <a:r>
              <a:rPr lang="es-419" sz="2400" dirty="0"/>
              <a:t>Crea el Comité de Formación del Consejo, el Plan de Formación y el Informe Anual</a:t>
            </a:r>
          </a:p>
          <a:p>
            <a:pPr marL="442432" indent="-442432" algn="l">
              <a:buFont typeface="Arial" panose="020B0604020202020204" pitchFamily="34" charset="0"/>
              <a:buChar char="•"/>
            </a:pPr>
            <a:r>
              <a:rPr lang="es-419" sz="2400" dirty="0"/>
              <a:t>Brinda formación y capacitación, y asegura Consejeros Espirituales para cada Conferencia, en colaboración con el Consejero Espiritual del Consejo.</a:t>
            </a:r>
          </a:p>
          <a:p>
            <a:pPr marL="442432" indent="-442432" algn="l">
              <a:buFont typeface="Arial" panose="020B0604020202020204" pitchFamily="34" charset="0"/>
              <a:buChar char="•"/>
            </a:pPr>
            <a:r>
              <a:rPr lang="es-419" sz="2400" dirty="0"/>
              <a:t>Formador de la Orientación Ozanam</a:t>
            </a:r>
          </a:p>
          <a:p>
            <a:pPr marL="442432" indent="-442432" algn="l">
              <a:buFont typeface="Arial" panose="020B0604020202020204" pitchFamily="34" charset="0"/>
              <a:buChar char="•"/>
            </a:pPr>
            <a:r>
              <a:rPr lang="es-419" sz="2400" dirty="0"/>
              <a:t>Asegura el reclutamiento de Formadores y Presentadores de la Orientación Ozanam en colaboración con los Líderes de la Orientación </a:t>
            </a:r>
            <a:r>
              <a:rPr lang="es-419" sz="2400" dirty="0" err="1"/>
              <a:t>Ozanam</a:t>
            </a:r>
            <a:r>
              <a:rPr lang="es-419" sz="2400" dirty="0"/>
              <a:t> del Consejo</a:t>
            </a:r>
          </a:p>
          <a:p>
            <a:pPr marL="442432" indent="-442432" algn="l">
              <a:buFont typeface="Arial" panose="020B0604020202020204" pitchFamily="34" charset="0"/>
              <a:buChar char="•"/>
            </a:pPr>
            <a:r>
              <a:rPr lang="es-419" sz="2400" dirty="0"/>
              <a:t>Ofrece formación continua para iniciativas de Cambio Sistémico, Diversidad, Abogacía, Liderazgo</a:t>
            </a:r>
            <a:endParaRPr lang="en-US" sz="2400" dirty="0"/>
          </a:p>
          <a:p>
            <a:pPr marL="442432" indent="-442432" algn="l">
              <a:buFont typeface="Arial" panose="020B0604020202020204" pitchFamily="34" charset="0"/>
              <a:buChar char="•"/>
            </a:pPr>
            <a:endParaRPr lang="en-US" sz="2400" dirty="0"/>
          </a:p>
          <a:p>
            <a:pPr algn="l"/>
            <a:endParaRPr lang="en-US" sz="2400" dirty="0"/>
          </a:p>
          <a:p>
            <a:pPr marL="442432" indent="-442432" algn="l">
              <a:buFont typeface="Arial" panose="020B0604020202020204" pitchFamily="34" charset="0"/>
              <a:buChar char="•"/>
            </a:pPr>
            <a:endParaRPr lang="en-US" sz="2600" dirty="0"/>
          </a:p>
        </p:txBody>
      </p:sp>
    </p:spTree>
    <p:extLst>
      <p:ext uri="{BB962C8B-B14F-4D97-AF65-F5344CB8AC3E}">
        <p14:creationId xmlns:p14="http://schemas.microsoft.com/office/powerpoint/2010/main" val="294094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6740F-A2FB-4C50-BF6B-4C6642233D68}"/>
              </a:ext>
            </a:extLst>
          </p:cNvPr>
          <p:cNvSpPr>
            <a:spLocks noGrp="1"/>
          </p:cNvSpPr>
          <p:nvPr>
            <p:ph type="title"/>
          </p:nvPr>
        </p:nvSpPr>
        <p:spPr>
          <a:xfrm>
            <a:off x="609601" y="338039"/>
            <a:ext cx="10183091" cy="779464"/>
          </a:xfrm>
        </p:spPr>
        <p:txBody>
          <a:bodyPr>
            <a:noAutofit/>
          </a:bodyPr>
          <a:lstStyle/>
          <a:p>
            <a:r>
              <a:rPr lang="es-419" sz="3600" dirty="0"/>
              <a:t>Líder de Consejo de la Orientación Ozanam</a:t>
            </a:r>
          </a:p>
        </p:txBody>
      </p:sp>
      <p:sp>
        <p:nvSpPr>
          <p:cNvPr id="3" name="Content Placeholder 2">
            <a:extLst>
              <a:ext uri="{FF2B5EF4-FFF2-40B4-BE49-F238E27FC236}">
                <a16:creationId xmlns:a16="http://schemas.microsoft.com/office/drawing/2014/main" id="{68F7BA4B-163F-44A2-BC3C-53B5AF94816C}"/>
              </a:ext>
            </a:extLst>
          </p:cNvPr>
          <p:cNvSpPr>
            <a:spLocks noGrp="1"/>
          </p:cNvSpPr>
          <p:nvPr>
            <p:ph idx="1"/>
          </p:nvPr>
        </p:nvSpPr>
        <p:spPr/>
        <p:txBody>
          <a:bodyPr>
            <a:noAutofit/>
          </a:bodyPr>
          <a:lstStyle/>
          <a:p>
            <a:pPr marL="442432" indent="-442432" algn="l">
              <a:buFont typeface="Arial" panose="020B0604020202020204" pitchFamily="34" charset="0"/>
              <a:buChar char="•"/>
            </a:pPr>
            <a:endParaRPr lang="es-419" dirty="0"/>
          </a:p>
          <a:p>
            <a:pPr marL="442432" indent="-442432" algn="l">
              <a:buFont typeface="Arial" panose="020B0604020202020204" pitchFamily="34" charset="0"/>
              <a:buChar char="•"/>
            </a:pPr>
            <a:r>
              <a:rPr lang="es-ES" dirty="0"/>
              <a:t>Debe ser un Formador de la Orientación </a:t>
            </a:r>
            <a:r>
              <a:rPr lang="es-ES" dirty="0" err="1"/>
              <a:t>Ozanam</a:t>
            </a:r>
            <a:endParaRPr lang="es-ES" dirty="0"/>
          </a:p>
          <a:p>
            <a:pPr marL="442432" indent="-442432" algn="l">
              <a:buFont typeface="Arial" panose="020B0604020202020204" pitchFamily="34" charset="0"/>
              <a:buChar char="•"/>
            </a:pPr>
            <a:r>
              <a:rPr lang="es-ES" dirty="0"/>
              <a:t>Capacita y asesora a los Formadores de la OO del Consejo</a:t>
            </a:r>
          </a:p>
          <a:p>
            <a:pPr marL="442432" indent="-442432" algn="l">
              <a:buFont typeface="Arial" panose="020B0604020202020204" pitchFamily="34" charset="0"/>
              <a:buChar char="•"/>
            </a:pPr>
            <a:r>
              <a:rPr lang="es-ES" dirty="0"/>
              <a:t>Supervisión de pedidos y distribución de recursos de la OO</a:t>
            </a:r>
          </a:p>
          <a:p>
            <a:pPr marL="442432" indent="-442432" algn="l">
              <a:buFont typeface="Arial" panose="020B0604020202020204" pitchFamily="34" charset="0"/>
              <a:buChar char="•"/>
            </a:pPr>
            <a:r>
              <a:rPr lang="es-ES" dirty="0"/>
              <a:t>Certifica una lista precisa de Formadores y Presentadores de la OO y asistentes que han sido ingresados en la base de datos Nacional</a:t>
            </a:r>
          </a:p>
          <a:p>
            <a:pPr marL="442432" indent="-442432" algn="l">
              <a:buFont typeface="Arial" panose="020B0604020202020204" pitchFamily="34" charset="0"/>
              <a:buChar char="•"/>
            </a:pPr>
            <a:r>
              <a:rPr lang="es-ES" dirty="0"/>
              <a:t>Presenta un informe anual al líder Regional de la OO</a:t>
            </a:r>
          </a:p>
        </p:txBody>
      </p:sp>
    </p:spTree>
    <p:extLst>
      <p:ext uri="{BB962C8B-B14F-4D97-AF65-F5344CB8AC3E}">
        <p14:creationId xmlns:p14="http://schemas.microsoft.com/office/powerpoint/2010/main" val="99420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BCE9-90A2-4A40-A68B-EBEF24158F64}"/>
              </a:ext>
            </a:extLst>
          </p:cNvPr>
          <p:cNvSpPr>
            <a:spLocks noGrp="1"/>
          </p:cNvSpPr>
          <p:nvPr>
            <p:ph type="title"/>
          </p:nvPr>
        </p:nvSpPr>
        <p:spPr/>
        <p:txBody>
          <a:bodyPr>
            <a:normAutofit/>
          </a:bodyPr>
          <a:lstStyle/>
          <a:p>
            <a:r>
              <a:rPr lang="es-ES" dirty="0"/>
              <a:t>La Orientación </a:t>
            </a:r>
            <a:r>
              <a:rPr lang="es-ES" dirty="0" err="1"/>
              <a:t>Ozanam</a:t>
            </a:r>
            <a:r>
              <a:rPr lang="es-ES" dirty="0"/>
              <a:t> es la Base </a:t>
            </a:r>
          </a:p>
        </p:txBody>
      </p:sp>
      <p:sp>
        <p:nvSpPr>
          <p:cNvPr id="3" name="Content Placeholder 2">
            <a:extLst>
              <a:ext uri="{FF2B5EF4-FFF2-40B4-BE49-F238E27FC236}">
                <a16:creationId xmlns:a16="http://schemas.microsoft.com/office/drawing/2014/main" id="{C25DBB98-2D95-4FCD-98A4-F731CE2C9597}"/>
              </a:ext>
            </a:extLst>
          </p:cNvPr>
          <p:cNvSpPr>
            <a:spLocks noGrp="1"/>
          </p:cNvSpPr>
          <p:nvPr>
            <p:ph idx="1"/>
          </p:nvPr>
        </p:nvSpPr>
        <p:spPr/>
        <p:txBody>
          <a:bodyPr>
            <a:normAutofit fontScale="77500" lnSpcReduction="20000"/>
          </a:bodyPr>
          <a:lstStyle/>
          <a:p>
            <a:pPr>
              <a:spcBef>
                <a:spcPts val="1800"/>
              </a:spcBef>
            </a:pPr>
            <a:endParaRPr lang="en-US" sz="3200" dirty="0"/>
          </a:p>
          <a:p>
            <a:pPr>
              <a:spcBef>
                <a:spcPts val="1800"/>
              </a:spcBef>
            </a:pPr>
            <a:r>
              <a:rPr lang="en-US" sz="3200" dirty="0"/>
              <a:t> </a:t>
            </a:r>
            <a:r>
              <a:rPr lang="es-ES" sz="3800" dirty="0"/>
              <a:t>El Programa Nacional de la Orientación </a:t>
            </a:r>
            <a:r>
              <a:rPr lang="es-ES" sz="3800" dirty="0" err="1"/>
              <a:t>Ozanam</a:t>
            </a:r>
            <a:r>
              <a:rPr lang="es-ES" sz="3800" dirty="0"/>
              <a:t>, es un  programa básico de formación para todos los Vicentinos, que se ofrece a cada miembro activo, asociado y miembros nuevos de la Sociedad.</a:t>
            </a:r>
          </a:p>
          <a:p>
            <a:pPr>
              <a:spcBef>
                <a:spcPts val="1800"/>
              </a:spcBef>
            </a:pPr>
            <a:endParaRPr lang="es-ES" sz="3800" dirty="0"/>
          </a:p>
          <a:p>
            <a:pPr>
              <a:spcBef>
                <a:spcPts val="1800"/>
              </a:spcBef>
            </a:pPr>
            <a:r>
              <a:rPr lang="es-ES" sz="3800" dirty="0"/>
              <a:t>Los Formadores Regionales y del Consejo capacitan y comisionan a Formadores y Presentadores para que lleven a cabo la Orientación </a:t>
            </a:r>
            <a:r>
              <a:rPr lang="es-ES" sz="3800" dirty="0" err="1"/>
              <a:t>Ozanam</a:t>
            </a:r>
            <a:r>
              <a:rPr lang="es-ES" sz="3800" dirty="0"/>
              <a:t> </a:t>
            </a:r>
          </a:p>
          <a:p>
            <a:pPr marL="0" indent="0">
              <a:spcBef>
                <a:spcPts val="1800"/>
              </a:spcBef>
              <a:buNone/>
            </a:pPr>
            <a:r>
              <a:rPr lang="es-ES" sz="3800" dirty="0"/>
              <a:t> </a:t>
            </a:r>
          </a:p>
          <a:p>
            <a:pPr>
              <a:spcBef>
                <a:spcPts val="1800"/>
              </a:spcBef>
            </a:pPr>
            <a:endParaRPr lang="es-ES" sz="3200" dirty="0"/>
          </a:p>
        </p:txBody>
      </p:sp>
    </p:spTree>
    <p:extLst>
      <p:ext uri="{BB962C8B-B14F-4D97-AF65-F5344CB8AC3E}">
        <p14:creationId xmlns:p14="http://schemas.microsoft.com/office/powerpoint/2010/main" val="3005464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7AC6C-F01F-431C-814E-FEF4DB362B68}"/>
              </a:ext>
            </a:extLst>
          </p:cNvPr>
          <p:cNvSpPr>
            <a:spLocks noGrp="1"/>
          </p:cNvSpPr>
          <p:nvPr>
            <p:ph type="title"/>
          </p:nvPr>
        </p:nvSpPr>
        <p:spPr/>
        <p:txBody>
          <a:bodyPr>
            <a:normAutofit/>
          </a:bodyPr>
          <a:lstStyle/>
          <a:p>
            <a:r>
              <a:rPr lang="es-ES" dirty="0"/>
              <a:t>Resolución Nacional - 2011</a:t>
            </a:r>
          </a:p>
        </p:txBody>
      </p:sp>
      <p:sp>
        <p:nvSpPr>
          <p:cNvPr id="4" name="Content Placeholder 3">
            <a:extLst>
              <a:ext uri="{FF2B5EF4-FFF2-40B4-BE49-F238E27FC236}">
                <a16:creationId xmlns:a16="http://schemas.microsoft.com/office/drawing/2014/main" id="{76D1C317-B268-4CA5-BE1F-A5D569145193}"/>
              </a:ext>
            </a:extLst>
          </p:cNvPr>
          <p:cNvSpPr>
            <a:spLocks noGrp="1"/>
          </p:cNvSpPr>
          <p:nvPr>
            <p:ph idx="1"/>
          </p:nvPr>
        </p:nvSpPr>
        <p:spPr/>
        <p:txBody>
          <a:bodyPr>
            <a:normAutofit/>
          </a:bodyPr>
          <a:lstStyle/>
          <a:p>
            <a:pPr marL="0" indent="0">
              <a:buNone/>
            </a:pPr>
            <a:r>
              <a:rPr lang="es-ES" b="1" dirty="0"/>
              <a:t>Es una Resolución para establecer que la Orientación </a:t>
            </a:r>
            <a:r>
              <a:rPr lang="es-ES" b="1" dirty="0" err="1"/>
              <a:t>Ozanam</a:t>
            </a:r>
            <a:r>
              <a:rPr lang="es-ES" b="1" dirty="0"/>
              <a:t> se requiera para los nuevos miembros activos,  para todos los Oficiales y Consejeros Espirituales en la Sociedad. </a:t>
            </a:r>
          </a:p>
          <a:p>
            <a:r>
              <a:rPr lang="es-ES" dirty="0"/>
              <a:t>Todos los nuevos miembros activos deben asistir a la Orientación </a:t>
            </a:r>
            <a:r>
              <a:rPr lang="es-ES" dirty="0" err="1"/>
              <a:t>Ozanam</a:t>
            </a:r>
            <a:r>
              <a:rPr lang="es-ES" dirty="0"/>
              <a:t> dentro del primer año. </a:t>
            </a:r>
          </a:p>
          <a:p>
            <a:r>
              <a:rPr lang="es-ES" dirty="0"/>
              <a:t>Es requerido por sus Consejos, que todos los miembros existentes de la Sociedad asistan a una Orientación de </a:t>
            </a:r>
            <a:r>
              <a:rPr lang="es-ES" dirty="0" err="1"/>
              <a:t>Ozanam</a:t>
            </a:r>
            <a:r>
              <a:rPr lang="es-ES" dirty="0"/>
              <a:t> para volver a familiarizarse con la "espiritualidad y herencia" de la Sociedad y prepararse para entrar en el proceso del "Camino Vicentino".</a:t>
            </a:r>
          </a:p>
          <a:p>
            <a:pPr algn="l"/>
            <a:endParaRPr lang="en-US" dirty="0"/>
          </a:p>
          <a:p>
            <a:pPr algn="l"/>
            <a:endParaRPr lang="en-US" dirty="0"/>
          </a:p>
        </p:txBody>
      </p:sp>
    </p:spTree>
    <p:extLst>
      <p:ext uri="{BB962C8B-B14F-4D97-AF65-F5344CB8AC3E}">
        <p14:creationId xmlns:p14="http://schemas.microsoft.com/office/powerpoint/2010/main" val="389469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otball Shape Clip Art at Clker.com - vector clip art online, royalty free  &amp;amp; public domain">
            <a:extLst>
              <a:ext uri="{FF2B5EF4-FFF2-40B4-BE49-F238E27FC236}">
                <a16:creationId xmlns:a16="http://schemas.microsoft.com/office/drawing/2014/main" id="{1640736F-86DE-4A97-876D-5A38EFC1E13D}"/>
              </a:ext>
            </a:extLst>
          </p:cNvPr>
          <p:cNvPicPr>
            <a:picLocks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200000">
            <a:off x="4154434" y="2601051"/>
            <a:ext cx="3995928" cy="21330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C4AF0A-BF90-4692-818D-FD49D2436179}"/>
              </a:ext>
            </a:extLst>
          </p:cNvPr>
          <p:cNvSpPr>
            <a:spLocks noGrp="1"/>
          </p:cNvSpPr>
          <p:nvPr>
            <p:ph type="title"/>
          </p:nvPr>
        </p:nvSpPr>
        <p:spPr/>
        <p:txBody>
          <a:bodyPr/>
          <a:lstStyle/>
          <a:p>
            <a:r>
              <a:rPr lang="es-ES" dirty="0"/>
              <a:t>El Primer Paso en el Sendero</a:t>
            </a:r>
            <a:endParaRPr lang="en-US" dirty="0"/>
          </a:p>
        </p:txBody>
      </p:sp>
      <p:sp>
        <p:nvSpPr>
          <p:cNvPr id="4" name="TextBox 3">
            <a:extLst>
              <a:ext uri="{FF2B5EF4-FFF2-40B4-BE49-F238E27FC236}">
                <a16:creationId xmlns:a16="http://schemas.microsoft.com/office/drawing/2014/main" id="{30C91DED-45A7-479A-97FD-F8B39D49A2B0}"/>
              </a:ext>
            </a:extLst>
          </p:cNvPr>
          <p:cNvSpPr txBox="1"/>
          <p:nvPr/>
        </p:nvSpPr>
        <p:spPr>
          <a:xfrm>
            <a:off x="5054103" y="3195237"/>
            <a:ext cx="4982967" cy="923330"/>
          </a:xfrm>
          <a:prstGeom prst="rect">
            <a:avLst/>
          </a:prstGeom>
          <a:noFill/>
        </p:spPr>
        <p:txBody>
          <a:bodyPr wrap="square" rtlCol="0">
            <a:spAutoFit/>
          </a:bodyPr>
          <a:lstStyle/>
          <a:p>
            <a:pPr algn="ctr"/>
            <a:r>
              <a:rPr lang="en-US" sz="5400" dirty="0">
                <a:latin typeface="Century Gothic" panose="020B0502020202020204" pitchFamily="34" charset="0"/>
              </a:rPr>
              <a:t>Ozanam</a:t>
            </a:r>
          </a:p>
        </p:txBody>
      </p:sp>
      <p:sp>
        <p:nvSpPr>
          <p:cNvPr id="6" name="Oval 5">
            <a:extLst>
              <a:ext uri="{FF2B5EF4-FFF2-40B4-BE49-F238E27FC236}">
                <a16:creationId xmlns:a16="http://schemas.microsoft.com/office/drawing/2014/main" id="{39B20CE6-E6B1-4CE3-B39E-79E2871990C3}"/>
              </a:ext>
            </a:extLst>
          </p:cNvPr>
          <p:cNvSpPr/>
          <p:nvPr/>
        </p:nvSpPr>
        <p:spPr>
          <a:xfrm>
            <a:off x="3499761" y="1256602"/>
            <a:ext cx="4800600" cy="4800600"/>
          </a:xfrm>
          <a:prstGeom prst="ellipse">
            <a:avLst/>
          </a:prstGeom>
          <a:noFill/>
          <a:ln w="76200">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6DF6BDC-5D57-4BB9-A5DD-AE9254EFBA99}"/>
              </a:ext>
            </a:extLst>
          </p:cNvPr>
          <p:cNvSpPr/>
          <p:nvPr/>
        </p:nvSpPr>
        <p:spPr>
          <a:xfrm>
            <a:off x="462572" y="1256602"/>
            <a:ext cx="4800600" cy="4800600"/>
          </a:xfrm>
          <a:prstGeom prst="ellipse">
            <a:avLst/>
          </a:prstGeom>
          <a:noFill/>
          <a:ln w="76200">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7FC1C9C-89A4-466E-9A61-1CFD0D4EE4C4}"/>
              </a:ext>
            </a:extLst>
          </p:cNvPr>
          <p:cNvSpPr txBox="1"/>
          <p:nvPr/>
        </p:nvSpPr>
        <p:spPr>
          <a:xfrm rot="16200000">
            <a:off x="2294691" y="2495887"/>
            <a:ext cx="3243154" cy="2339165"/>
          </a:xfrm>
          <a:prstGeom prst="rect">
            <a:avLst/>
          </a:prstGeom>
          <a:noFill/>
        </p:spPr>
        <p:txBody>
          <a:bodyPr wrap="square" rtlCol="0">
            <a:prstTxWarp prst="textArchUp">
              <a:avLst/>
            </a:prstTxWarp>
            <a:spAutoFit/>
          </a:bodyPr>
          <a:lstStyle/>
          <a:p>
            <a:pPr algn="ctr"/>
            <a:r>
              <a:rPr lang="en-US" sz="3600" b="1" dirty="0">
                <a:latin typeface="Century Gothic" panose="020B0502020202020204" pitchFamily="34" charset="0"/>
              </a:rPr>
              <a:t>ESPIRITUAL</a:t>
            </a:r>
          </a:p>
        </p:txBody>
      </p:sp>
      <p:sp>
        <p:nvSpPr>
          <p:cNvPr id="9" name="TextBox 8">
            <a:extLst>
              <a:ext uri="{FF2B5EF4-FFF2-40B4-BE49-F238E27FC236}">
                <a16:creationId xmlns:a16="http://schemas.microsoft.com/office/drawing/2014/main" id="{17F0BBA9-2F28-4EEE-B970-0C556B2FD9CE}"/>
              </a:ext>
            </a:extLst>
          </p:cNvPr>
          <p:cNvSpPr txBox="1"/>
          <p:nvPr/>
        </p:nvSpPr>
        <p:spPr>
          <a:xfrm rot="5400000">
            <a:off x="6980350" y="2598921"/>
            <a:ext cx="3023010" cy="2133100"/>
          </a:xfrm>
          <a:prstGeom prst="rect">
            <a:avLst/>
          </a:prstGeom>
          <a:noFill/>
        </p:spPr>
        <p:txBody>
          <a:bodyPr wrap="square" rtlCol="0">
            <a:prstTxWarp prst="textArchUp">
              <a:avLst>
                <a:gd name="adj" fmla="val 11294329"/>
              </a:avLst>
            </a:prstTxWarp>
            <a:spAutoFit/>
          </a:bodyPr>
          <a:lstStyle/>
          <a:p>
            <a:pPr algn="ctr"/>
            <a:r>
              <a:rPr lang="en-US" sz="3600" b="1" dirty="0">
                <a:latin typeface="Century Gothic" panose="020B0502020202020204" pitchFamily="34" charset="0"/>
              </a:rPr>
              <a:t>INTELECTUAL</a:t>
            </a:r>
          </a:p>
        </p:txBody>
      </p:sp>
      <p:sp>
        <p:nvSpPr>
          <p:cNvPr id="3" name="TextBox 2">
            <a:extLst>
              <a:ext uri="{FF2B5EF4-FFF2-40B4-BE49-F238E27FC236}">
                <a16:creationId xmlns:a16="http://schemas.microsoft.com/office/drawing/2014/main" id="{46CB9595-4489-44EA-932D-6C2C2E3F7D38}"/>
              </a:ext>
            </a:extLst>
          </p:cNvPr>
          <p:cNvSpPr txBox="1"/>
          <p:nvPr/>
        </p:nvSpPr>
        <p:spPr>
          <a:xfrm>
            <a:off x="1959422" y="3195237"/>
            <a:ext cx="4187473" cy="923330"/>
          </a:xfrm>
          <a:prstGeom prst="rect">
            <a:avLst/>
          </a:prstGeom>
          <a:noFill/>
        </p:spPr>
        <p:txBody>
          <a:bodyPr wrap="square" rtlCol="0">
            <a:spAutoFit/>
          </a:bodyPr>
          <a:lstStyle/>
          <a:p>
            <a:pPr algn="ctr"/>
            <a:r>
              <a:rPr lang="en-US" sz="5400" dirty="0" err="1">
                <a:latin typeface="Century Gothic" panose="020B0502020202020204" pitchFamily="34" charset="0"/>
              </a:rPr>
              <a:t>Orienta</a:t>
            </a:r>
            <a:r>
              <a:rPr lang="es-ES" sz="5400" dirty="0" err="1">
                <a:latin typeface="Century Gothic" panose="020B0502020202020204" pitchFamily="34" charset="0"/>
              </a:rPr>
              <a:t>ció</a:t>
            </a:r>
            <a:r>
              <a:rPr lang="en-US" sz="5400" dirty="0">
                <a:latin typeface="Century Gothic" panose="020B0502020202020204" pitchFamily="34" charset="0"/>
              </a:rPr>
              <a:t>n</a:t>
            </a:r>
          </a:p>
        </p:txBody>
      </p:sp>
    </p:spTree>
    <p:extLst>
      <p:ext uri="{BB962C8B-B14F-4D97-AF65-F5344CB8AC3E}">
        <p14:creationId xmlns:p14="http://schemas.microsoft.com/office/powerpoint/2010/main" val="260393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000" fill="hold"/>
                                        <p:tgtEl>
                                          <p:spTgt spid="7"/>
                                        </p:tgtEl>
                                        <p:attrNameLst>
                                          <p:attrName>ppt_w</p:attrName>
                                        </p:attrNameLst>
                                      </p:cBhvr>
                                      <p:tavLst>
                                        <p:tav tm="0">
                                          <p:val>
                                            <p:fltVal val="0"/>
                                          </p:val>
                                        </p:tav>
                                        <p:tav tm="100000">
                                          <p:val>
                                            <p:strVal val="#ppt_w"/>
                                          </p:val>
                                        </p:tav>
                                      </p:tavLst>
                                    </p:anim>
                                    <p:anim calcmode="lin" valueType="num">
                                      <p:cBhvr>
                                        <p:cTn id="13" dur="2000" fill="hold"/>
                                        <p:tgtEl>
                                          <p:spTgt spid="7"/>
                                        </p:tgtEl>
                                        <p:attrNameLst>
                                          <p:attrName>ppt_h</p:attrName>
                                        </p:attrNameLst>
                                      </p:cBhvr>
                                      <p:tavLst>
                                        <p:tav tm="0">
                                          <p:val>
                                            <p:fltVal val="0"/>
                                          </p:val>
                                        </p:tav>
                                        <p:tav tm="100000">
                                          <p:val>
                                            <p:strVal val="#ppt_h"/>
                                          </p:val>
                                        </p:tav>
                                      </p:tavLst>
                                    </p:anim>
                                    <p:animEffect transition="in" filter="fade">
                                      <p:cBhvr>
                                        <p:cTn id="14" dur="2000"/>
                                        <p:tgtEl>
                                          <p:spTgt spid="7"/>
                                        </p:tgtEl>
                                      </p:cBhvr>
                                    </p:animEffect>
                                  </p:childTnLst>
                                </p:cTn>
                              </p:par>
                            </p:childTnLst>
                          </p:cTn>
                        </p:par>
                        <p:par>
                          <p:cTn id="15" fill="hold">
                            <p:stCondLst>
                              <p:cond delay="2000"/>
                            </p:stCondLst>
                            <p:childTnLst>
                              <p:par>
                                <p:cTn id="16" presetID="42" presetClass="path" presetSubtype="0" fill="hold" grpId="1" nodeType="afterEffect">
                                  <p:stCondLst>
                                    <p:cond delay="0"/>
                                  </p:stCondLst>
                                  <p:childTnLst>
                                    <p:animMotion origin="layout" path="M -4.375E-6 -3.33333E-6 L 0.128 -0.00023 " pathEditMode="relative" rAng="0" ptsTypes="AA">
                                      <p:cBhvr>
                                        <p:cTn id="17" dur="2000" fill="hold"/>
                                        <p:tgtEl>
                                          <p:spTgt spid="6"/>
                                        </p:tgtEl>
                                        <p:attrNameLst>
                                          <p:attrName>ppt_x</p:attrName>
                                          <p:attrName>ppt_y</p:attrName>
                                        </p:attrNameLst>
                                      </p:cBhvr>
                                      <p:rCtr x="6055" y="139"/>
                                    </p:animMotion>
                                  </p:childTnLst>
                                </p:cTn>
                              </p:par>
                              <p:par>
                                <p:cTn id="18" presetID="42" presetClass="path" presetSubtype="0" fill="hold" grpId="1" nodeType="withEffect">
                                  <p:stCondLst>
                                    <p:cond delay="0"/>
                                  </p:stCondLst>
                                  <p:childTnLst>
                                    <p:animMotion origin="layout" path="M 4.375E-6 -3.33333E-6 L 0.16289 0.00162 " pathEditMode="relative" rAng="0" ptsTypes="AA">
                                      <p:cBhvr>
                                        <p:cTn id="19" dur="2000" fill="hold"/>
                                        <p:tgtEl>
                                          <p:spTgt spid="7"/>
                                        </p:tgtEl>
                                        <p:attrNameLst>
                                          <p:attrName>ppt_x</p:attrName>
                                          <p:attrName>ppt_y</p:attrName>
                                        </p:attrNameLst>
                                      </p:cBhvr>
                                      <p:rCtr x="8138" y="69"/>
                                    </p:animMotion>
                                  </p:childTnLst>
                                </p:cTn>
                              </p:par>
                              <p:par>
                                <p:cTn id="20" presetID="6" presetClass="emph" presetSubtype="0" fill="hold" grpId="0" nodeType="withEffect">
                                  <p:stCondLst>
                                    <p:cond delay="0"/>
                                  </p:stCondLst>
                                  <p:childTnLst>
                                    <p:animScale>
                                      <p:cBhvr>
                                        <p:cTn id="21" dur="2000" fill="hold"/>
                                        <p:tgtEl>
                                          <p:spTgt spid="3"/>
                                        </p:tgtEl>
                                      </p:cBhvr>
                                      <p:by x="50000" y="50000"/>
                                    </p:animScale>
                                  </p:childTnLst>
                                </p:cTn>
                              </p:par>
                              <p:par>
                                <p:cTn id="22" presetID="6" presetClass="emph" presetSubtype="0" fill="hold" grpId="1" nodeType="withEffect">
                                  <p:stCondLst>
                                    <p:cond delay="0"/>
                                  </p:stCondLst>
                                  <p:childTnLst>
                                    <p:animScale>
                                      <p:cBhvr>
                                        <p:cTn id="23" dur="2000" fill="hold"/>
                                        <p:tgtEl>
                                          <p:spTgt spid="4"/>
                                        </p:tgtEl>
                                      </p:cBhvr>
                                      <p:by x="50000" y="50000"/>
                                    </p:animScale>
                                  </p:childTnLst>
                                </p:cTn>
                              </p:par>
                              <p:par>
                                <p:cTn id="24" presetID="42" presetClass="path" presetSubtype="0" fill="hold" grpId="1" nodeType="withEffect">
                                  <p:stCondLst>
                                    <p:cond delay="0"/>
                                  </p:stCondLst>
                                  <p:childTnLst>
                                    <p:animMotion origin="layout" path="M 4.375E-6 -1.85185E-6 L 0.17148 -0.05 " pathEditMode="relative" rAng="0" ptsTypes="AA">
                                      <p:cBhvr>
                                        <p:cTn id="25" dur="2000" fill="hold"/>
                                        <p:tgtEl>
                                          <p:spTgt spid="3"/>
                                        </p:tgtEl>
                                        <p:attrNameLst>
                                          <p:attrName>ppt_x</p:attrName>
                                          <p:attrName>ppt_y</p:attrName>
                                        </p:attrNameLst>
                                      </p:cBhvr>
                                      <p:rCtr x="8568" y="-2500"/>
                                    </p:animMotion>
                                  </p:childTnLst>
                                </p:cTn>
                              </p:par>
                              <p:par>
                                <p:cTn id="26" presetID="42" presetClass="path" presetSubtype="0" fill="hold" grpId="0" nodeType="withEffect">
                                  <p:stCondLst>
                                    <p:cond delay="0"/>
                                  </p:stCondLst>
                                  <p:childTnLst>
                                    <p:animMotion origin="layout" path="M 8.33333E-7 -1.85185E-6 L -0.11198 0.01528 " pathEditMode="relative" rAng="0" ptsTypes="AA">
                                      <p:cBhvr>
                                        <p:cTn id="27" dur="2000" fill="hold"/>
                                        <p:tgtEl>
                                          <p:spTgt spid="4"/>
                                        </p:tgtEl>
                                        <p:attrNameLst>
                                          <p:attrName>ppt_x</p:attrName>
                                          <p:attrName>ppt_y</p:attrName>
                                        </p:attrNameLst>
                                      </p:cBhvr>
                                      <p:rCtr x="-5599" y="764"/>
                                    </p:animMotion>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animBg="1"/>
      <p:bldP spid="6" grpId="1" animBg="1"/>
      <p:bldP spid="7" grpId="0" animBg="1"/>
      <p:bldP spid="7" grpId="1" animBg="1"/>
      <p:bldP spid="8" grpId="0"/>
      <p:bldP spid="9" grpId="0"/>
      <p:bldP spid="3" grpId="0"/>
      <p:bldP spid="3"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1C704-EAD2-4522-BD97-651D5633ECED}"/>
              </a:ext>
            </a:extLst>
          </p:cNvPr>
          <p:cNvSpPr>
            <a:spLocks noGrp="1"/>
          </p:cNvSpPr>
          <p:nvPr>
            <p:ph type="title"/>
          </p:nvPr>
        </p:nvSpPr>
        <p:spPr/>
        <p:txBody>
          <a:bodyPr/>
          <a:lstStyle/>
          <a:p>
            <a:r>
              <a:rPr lang="es-ES" dirty="0"/>
              <a:t>Una Pequeña Historia</a:t>
            </a:r>
          </a:p>
        </p:txBody>
      </p:sp>
      <p:sp>
        <p:nvSpPr>
          <p:cNvPr id="3" name="Content Placeholder 2">
            <a:extLst>
              <a:ext uri="{FF2B5EF4-FFF2-40B4-BE49-F238E27FC236}">
                <a16:creationId xmlns:a16="http://schemas.microsoft.com/office/drawing/2014/main" id="{68AB63C8-CE13-4A5D-8F76-B2E48823C745}"/>
              </a:ext>
            </a:extLst>
          </p:cNvPr>
          <p:cNvSpPr>
            <a:spLocks noGrp="1"/>
          </p:cNvSpPr>
          <p:nvPr>
            <p:ph idx="1"/>
          </p:nvPr>
        </p:nvSpPr>
        <p:spPr>
          <a:xfrm>
            <a:off x="1469204" y="1396652"/>
            <a:ext cx="5011109" cy="4375609"/>
          </a:xfrm>
        </p:spPr>
        <p:txBody>
          <a:bodyPr>
            <a:noAutofit/>
          </a:bodyPr>
          <a:lstStyle/>
          <a:p>
            <a:pPr marL="0" indent="0">
              <a:buNone/>
            </a:pPr>
            <a:r>
              <a:rPr lang="en-US" sz="3600" i="1" dirty="0"/>
              <a:t>“</a:t>
            </a:r>
            <a:r>
              <a:rPr lang="es-ES" sz="3600" i="1" dirty="0"/>
              <a:t>Visitar familias no es tan fácil como parece; Las instrucciones a este respecto son extremadamente útiles, y sería bueno repetirlas.”</a:t>
            </a:r>
          </a:p>
        </p:txBody>
      </p:sp>
      <p:pic>
        <p:nvPicPr>
          <p:cNvPr id="7" name="Picture 6" descr="A picture containing linedrawing, clipart&#10;&#10;Description automatically generated">
            <a:extLst>
              <a:ext uri="{FF2B5EF4-FFF2-40B4-BE49-F238E27FC236}">
                <a16:creationId xmlns:a16="http://schemas.microsoft.com/office/drawing/2014/main" id="{A1A525BE-6274-4EF3-8213-7DD361039258}"/>
              </a:ext>
            </a:extLst>
          </p:cNvPr>
          <p:cNvPicPr>
            <a:picLocks noChangeAspect="1"/>
          </p:cNvPicPr>
          <p:nvPr/>
        </p:nvPicPr>
        <p:blipFill>
          <a:blip r:embed="rId3">
            <a:clrChange>
              <a:clrFrom>
                <a:srgbClr val="FFFFFF"/>
              </a:clrFrom>
              <a:clrTo>
                <a:srgbClr val="FFFFFF">
                  <a:alpha val="0"/>
                </a:srgbClr>
              </a:clrTo>
            </a:clrChange>
            <a:duotone>
              <a:schemeClr val="accent5">
                <a:shade val="45000"/>
                <a:satMod val="135000"/>
              </a:schemeClr>
              <a:prstClr val="white"/>
            </a:duotone>
          </a:blip>
          <a:stretch>
            <a:fillRect/>
          </a:stretch>
        </p:blipFill>
        <p:spPr>
          <a:xfrm>
            <a:off x="7253556" y="1219417"/>
            <a:ext cx="4030941" cy="5033663"/>
          </a:xfrm>
          <a:prstGeom prst="rect">
            <a:avLst/>
          </a:prstGeom>
        </p:spPr>
      </p:pic>
    </p:spTree>
    <p:extLst>
      <p:ext uri="{BB962C8B-B14F-4D97-AF65-F5344CB8AC3E}">
        <p14:creationId xmlns:p14="http://schemas.microsoft.com/office/powerpoint/2010/main" val="303565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5F71A-63C4-457A-AC24-870A040351E9}"/>
              </a:ext>
            </a:extLst>
          </p:cNvPr>
          <p:cNvSpPr>
            <a:spLocks noGrp="1"/>
          </p:cNvSpPr>
          <p:nvPr>
            <p:ph type="title"/>
          </p:nvPr>
        </p:nvSpPr>
        <p:spPr/>
        <p:txBody>
          <a:bodyPr>
            <a:normAutofit/>
          </a:bodyPr>
          <a:lstStyle/>
          <a:p>
            <a:r>
              <a:rPr lang="es-ES" dirty="0"/>
              <a:t>Escuela de Caridad </a:t>
            </a:r>
            <a:r>
              <a:rPr lang="es-ES" dirty="0" err="1"/>
              <a:t>Ozanam</a:t>
            </a:r>
            <a:endParaRPr lang="es-ES" dirty="0"/>
          </a:p>
        </p:txBody>
      </p:sp>
      <p:pic>
        <p:nvPicPr>
          <p:cNvPr id="1026" name="Picture 1" descr="A close up of a newspaper&#10;&#10;Description automatically generated">
            <a:extLst>
              <a:ext uri="{FF2B5EF4-FFF2-40B4-BE49-F238E27FC236}">
                <a16:creationId xmlns:a16="http://schemas.microsoft.com/office/drawing/2014/main" id="{8501EBC4-C8FB-4FBE-9191-F03D9099A9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559"/>
          <a:stretch/>
        </p:blipFill>
        <p:spPr bwMode="auto">
          <a:xfrm>
            <a:off x="2974700" y="1298386"/>
            <a:ext cx="2600325" cy="4619821"/>
          </a:xfrm>
          <a:prstGeom prst="rect">
            <a:avLst/>
          </a:prstGeom>
          <a:noFill/>
          <a:ln>
            <a:noFill/>
          </a:ln>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A close up of a newspaper&#10;&#10;Description automatically generated">
            <a:extLst>
              <a:ext uri="{FF2B5EF4-FFF2-40B4-BE49-F238E27FC236}">
                <a16:creationId xmlns:a16="http://schemas.microsoft.com/office/drawing/2014/main" id="{02C41CC5-012B-4BE0-8B5C-311C25CF74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879"/>
          <a:stretch/>
        </p:blipFill>
        <p:spPr bwMode="auto">
          <a:xfrm>
            <a:off x="5629316" y="1322217"/>
            <a:ext cx="2600325" cy="4776788"/>
          </a:xfrm>
          <a:prstGeom prst="rect">
            <a:avLst/>
          </a:prstGeom>
          <a:noFill/>
          <a:ln>
            <a:noFill/>
          </a:ln>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descr="Text, letter&#10;&#10;Description automatically generated">
            <a:extLst>
              <a:ext uri="{FF2B5EF4-FFF2-40B4-BE49-F238E27FC236}">
                <a16:creationId xmlns:a16="http://schemas.microsoft.com/office/drawing/2014/main" id="{C4EA12B1-1F3C-487B-8089-255666714A1B}"/>
              </a:ext>
            </a:extLst>
          </p:cNvPr>
          <p:cNvPicPr>
            <a:picLocks noGrp="1" noChangeAspect="1"/>
          </p:cNvPicPr>
          <p:nvPr>
            <p:ph idx="1"/>
          </p:nvPr>
        </p:nvPicPr>
        <p:blipFill>
          <a:blip r:embed="rId4"/>
          <a:stretch>
            <a:fillRect/>
          </a:stretch>
        </p:blipFill>
        <p:spPr>
          <a:xfrm>
            <a:off x="3035025" y="2922613"/>
            <a:ext cx="2428875" cy="1009650"/>
          </a:xfrm>
        </p:spPr>
      </p:pic>
      <p:sp>
        <p:nvSpPr>
          <p:cNvPr id="9" name="Rectangle 8">
            <a:extLst>
              <a:ext uri="{FF2B5EF4-FFF2-40B4-BE49-F238E27FC236}">
                <a16:creationId xmlns:a16="http://schemas.microsoft.com/office/drawing/2014/main" id="{5FB99A69-101C-4C98-B47E-BD3C05EC0F99}"/>
              </a:ext>
            </a:extLst>
          </p:cNvPr>
          <p:cNvSpPr/>
          <p:nvPr/>
        </p:nvSpPr>
        <p:spPr>
          <a:xfrm>
            <a:off x="3395930" y="3153385"/>
            <a:ext cx="2428875" cy="4710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27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300000" y="300000"/>
                                    </p:animScale>
                                  </p:childTnLst>
                                </p:cTn>
                              </p:par>
                              <p:par>
                                <p:cTn id="7" presetID="42" presetClass="path" presetSubtype="0" fill="hold" nodeType="withEffect">
                                  <p:stCondLst>
                                    <p:cond delay="0"/>
                                  </p:stCondLst>
                                  <p:childTnLst>
                                    <p:animMotion origin="layout" path="M 2.29167E-6 1.48148E-6 L 0.15143 0.00023 " pathEditMode="relative" rAng="0" ptsTypes="AA">
                                      <p:cBhvr>
                                        <p:cTn id="8" dur="2000" fill="hold"/>
                                        <p:tgtEl>
                                          <p:spTgt spid="8"/>
                                        </p:tgtEl>
                                        <p:attrNameLst>
                                          <p:attrName>ppt_x</p:attrName>
                                          <p:attrName>ppt_y</p:attrName>
                                        </p:attrNameLst>
                                      </p:cBhvr>
                                      <p:rCtr x="7565" y="0"/>
                                    </p:animMotion>
                                  </p:childTnLst>
                                </p:cTn>
                              </p:par>
                            </p:childTnLst>
                          </p:cTn>
                        </p:par>
                        <p:par>
                          <p:cTn id="9" fill="hold">
                            <p:stCondLst>
                              <p:cond delay="2000"/>
                            </p:stCondLst>
                            <p:childTnLst>
                              <p:par>
                                <p:cTn id="10" presetID="23" presetClass="entr" presetSubtype="3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5968021-49B8-4503-ADD8-E651A87E34D2}"/>
              </a:ext>
            </a:extLst>
          </p:cNvPr>
          <p:cNvCxnSpPr>
            <a:cxnSpLocks/>
          </p:cNvCxnSpPr>
          <p:nvPr/>
        </p:nvCxnSpPr>
        <p:spPr>
          <a:xfrm flipV="1">
            <a:off x="9232231" y="3482200"/>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5531A3D-F6C4-4214-B908-C9F039661E10}"/>
              </a:ext>
            </a:extLst>
          </p:cNvPr>
          <p:cNvCxnSpPr>
            <a:cxnSpLocks/>
          </p:cNvCxnSpPr>
          <p:nvPr/>
        </p:nvCxnSpPr>
        <p:spPr>
          <a:xfrm flipV="1">
            <a:off x="7118683" y="2379418"/>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96B961-BB34-48DD-BA24-EB2AE3424B95}"/>
              </a:ext>
            </a:extLst>
          </p:cNvPr>
          <p:cNvCxnSpPr>
            <a:cxnSpLocks/>
          </p:cNvCxnSpPr>
          <p:nvPr/>
        </p:nvCxnSpPr>
        <p:spPr>
          <a:xfrm flipV="1">
            <a:off x="3377671" y="3400926"/>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3951A25-4D47-4B1E-9CBE-227F157E2273}"/>
              </a:ext>
            </a:extLst>
          </p:cNvPr>
          <p:cNvCxnSpPr>
            <a:cxnSpLocks/>
          </p:cNvCxnSpPr>
          <p:nvPr/>
        </p:nvCxnSpPr>
        <p:spPr>
          <a:xfrm flipV="1">
            <a:off x="1509963" y="2417859"/>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11D96F9-E970-4389-80A1-6609785591B8}"/>
              </a:ext>
            </a:extLst>
          </p:cNvPr>
          <p:cNvSpPr>
            <a:spLocks noGrp="1"/>
          </p:cNvSpPr>
          <p:nvPr>
            <p:ph type="title"/>
          </p:nvPr>
        </p:nvSpPr>
        <p:spPr/>
        <p:txBody>
          <a:bodyPr/>
          <a:lstStyle/>
          <a:p>
            <a:r>
              <a:rPr lang="es-ES" dirty="0"/>
              <a:t>Orientación</a:t>
            </a:r>
            <a:r>
              <a:rPr lang="en-US" dirty="0"/>
              <a:t> </a:t>
            </a:r>
            <a:r>
              <a:rPr lang="en-US" dirty="0" err="1"/>
              <a:t>Ozanam</a:t>
            </a:r>
            <a:r>
              <a:rPr lang="en-US" dirty="0"/>
              <a:t> </a:t>
            </a:r>
          </a:p>
        </p:txBody>
      </p:sp>
      <p:cxnSp>
        <p:nvCxnSpPr>
          <p:cNvPr id="5" name="Straight Arrow Connector 4">
            <a:extLst>
              <a:ext uri="{FF2B5EF4-FFF2-40B4-BE49-F238E27FC236}">
                <a16:creationId xmlns:a16="http://schemas.microsoft.com/office/drawing/2014/main" id="{D2AFA2A4-7B14-4563-AA01-CF7D0D244A7E}"/>
              </a:ext>
            </a:extLst>
          </p:cNvPr>
          <p:cNvCxnSpPr/>
          <p:nvPr/>
        </p:nvCxnSpPr>
        <p:spPr>
          <a:xfrm>
            <a:off x="753979" y="3429000"/>
            <a:ext cx="1073216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228991F2-5793-438B-8976-57D90A13294D}"/>
              </a:ext>
            </a:extLst>
          </p:cNvPr>
          <p:cNvSpPr/>
          <p:nvPr/>
        </p:nvSpPr>
        <p:spPr>
          <a:xfrm>
            <a:off x="1395664"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0272B22-2CF1-4117-9548-E90EEA5A3656}"/>
              </a:ext>
            </a:extLst>
          </p:cNvPr>
          <p:cNvSpPr/>
          <p:nvPr/>
        </p:nvSpPr>
        <p:spPr>
          <a:xfrm>
            <a:off x="7004384"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0F37838-DEAA-4781-AEF2-6041B28F006A}"/>
              </a:ext>
            </a:extLst>
          </p:cNvPr>
          <p:cNvSpPr/>
          <p:nvPr/>
        </p:nvSpPr>
        <p:spPr>
          <a:xfrm>
            <a:off x="9117931"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DBC77D-221D-4D66-93C8-356F18B3B133}"/>
              </a:ext>
            </a:extLst>
          </p:cNvPr>
          <p:cNvSpPr/>
          <p:nvPr/>
        </p:nvSpPr>
        <p:spPr>
          <a:xfrm>
            <a:off x="241353" y="1512376"/>
            <a:ext cx="2537227" cy="1301326"/>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2006</a:t>
            </a:r>
            <a:endParaRPr lang="en-US" b="1" dirty="0">
              <a:latin typeface="Arial" panose="020B0604020202020204" pitchFamily="34" charset="0"/>
              <a:cs typeface="Arial" panose="020B0604020202020204" pitchFamily="34" charset="0"/>
            </a:endParaRPr>
          </a:p>
          <a:p>
            <a:pPr algn="ctr"/>
            <a:r>
              <a:rPr lang="es-ES" b="1" dirty="0">
                <a:latin typeface="Arial" panose="020B0604020202020204" pitchFamily="34" charset="0"/>
                <a:cs typeface="Arial" panose="020B0604020202020204" pitchFamily="34" charset="0"/>
              </a:rPr>
              <a:t>Adopción del Programa de la Orientación  </a:t>
            </a:r>
            <a:r>
              <a:rPr lang="es-ES" b="1" dirty="0" err="1">
                <a:latin typeface="Arial" panose="020B0604020202020204" pitchFamily="34" charset="0"/>
                <a:cs typeface="Arial" panose="020B0604020202020204" pitchFamily="34" charset="0"/>
              </a:rPr>
              <a:t>Ozanam</a:t>
            </a:r>
            <a:r>
              <a:rPr lang="es-ES" b="1" dirty="0">
                <a:latin typeface="Arial" panose="020B0604020202020204" pitchFamily="34" charset="0"/>
                <a:cs typeface="Arial" panose="020B0604020202020204" pitchFamily="34" charset="0"/>
              </a:rPr>
              <a:t> </a:t>
            </a:r>
          </a:p>
        </p:txBody>
      </p:sp>
      <p:sp>
        <p:nvSpPr>
          <p:cNvPr id="11" name="Rectangle 10">
            <a:extLst>
              <a:ext uri="{FF2B5EF4-FFF2-40B4-BE49-F238E27FC236}">
                <a16:creationId xmlns:a16="http://schemas.microsoft.com/office/drawing/2014/main" id="{88886AC1-9E3A-45D8-9AA7-6F057C334CCB}"/>
              </a:ext>
            </a:extLst>
          </p:cNvPr>
          <p:cNvSpPr/>
          <p:nvPr/>
        </p:nvSpPr>
        <p:spPr>
          <a:xfrm>
            <a:off x="2102233" y="4347206"/>
            <a:ext cx="2739931" cy="1139194"/>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2010-11</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 </a:t>
            </a:r>
            <a:r>
              <a:rPr lang="es-ES" b="1" dirty="0">
                <a:latin typeface="Arial" panose="020B0604020202020204" pitchFamily="34" charset="0"/>
                <a:cs typeface="Arial" panose="020B0604020202020204" pitchFamily="34" charset="0"/>
              </a:rPr>
              <a:t>Resoluciones 70 y 93 de la </a:t>
            </a:r>
          </a:p>
          <a:p>
            <a:pPr algn="ctr"/>
            <a:r>
              <a:rPr lang="es-ES" b="1" dirty="0">
                <a:latin typeface="Arial" panose="020B0604020202020204" pitchFamily="34" charset="0"/>
                <a:cs typeface="Arial" panose="020B0604020202020204" pitchFamily="34" charset="0"/>
              </a:rPr>
              <a:t>Orientación </a:t>
            </a:r>
            <a:r>
              <a:rPr lang="es-ES" b="1" dirty="0" err="1">
                <a:latin typeface="Arial" panose="020B0604020202020204" pitchFamily="34" charset="0"/>
                <a:cs typeface="Arial" panose="020B0604020202020204" pitchFamily="34" charset="0"/>
              </a:rPr>
              <a:t>Ozanam</a:t>
            </a:r>
            <a:endParaRPr lang="es-ES" b="1" dirty="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FF79829C-0CC7-457F-B706-DBD85D68DEFD}"/>
              </a:ext>
            </a:extLst>
          </p:cNvPr>
          <p:cNvSpPr/>
          <p:nvPr/>
        </p:nvSpPr>
        <p:spPr>
          <a:xfrm>
            <a:off x="3015916" y="3314700"/>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4C4235-CE0C-43D8-8265-868AA85D80E5}"/>
              </a:ext>
            </a:extLst>
          </p:cNvPr>
          <p:cNvSpPr/>
          <p:nvPr/>
        </p:nvSpPr>
        <p:spPr>
          <a:xfrm>
            <a:off x="5850073" y="1438485"/>
            <a:ext cx="2753603" cy="1180024"/>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latin typeface="Arial" panose="020B0604020202020204" pitchFamily="34" charset="0"/>
                <a:cs typeface="Arial" panose="020B0604020202020204" pitchFamily="34" charset="0"/>
              </a:rPr>
              <a:t>2016</a:t>
            </a:r>
            <a:endParaRPr lang="es-ES" sz="1800" b="1" dirty="0">
              <a:latin typeface="Arial" panose="020B0604020202020204" pitchFamily="34" charset="0"/>
              <a:cs typeface="Arial" panose="020B0604020202020204" pitchFamily="34" charset="0"/>
            </a:endParaRPr>
          </a:p>
          <a:p>
            <a:pPr algn="ctr"/>
            <a:r>
              <a:rPr lang="es-ES" b="1" dirty="0">
                <a:latin typeface="Arial" panose="020B0604020202020204" pitchFamily="34" charset="0"/>
                <a:cs typeface="Arial" panose="020B0604020202020204" pitchFamily="34" charset="0"/>
              </a:rPr>
              <a:t>Revisión Trascendental de la  </a:t>
            </a:r>
          </a:p>
          <a:p>
            <a:pPr algn="ctr"/>
            <a:r>
              <a:rPr lang="es-ES" b="1" dirty="0">
                <a:latin typeface="Arial" panose="020B0604020202020204" pitchFamily="34" charset="0"/>
                <a:cs typeface="Arial" panose="020B0604020202020204" pitchFamily="34" charset="0"/>
              </a:rPr>
              <a:t>Orientación </a:t>
            </a:r>
            <a:r>
              <a:rPr lang="es-ES" b="1" dirty="0" err="1">
                <a:latin typeface="Arial" panose="020B0604020202020204" pitchFamily="34" charset="0"/>
                <a:cs typeface="Arial" panose="020B0604020202020204" pitchFamily="34" charset="0"/>
              </a:rPr>
              <a:t>Ozanam</a:t>
            </a:r>
            <a:r>
              <a:rPr lang="es-ES" b="1" dirty="0">
                <a:latin typeface="Arial" panose="020B0604020202020204" pitchFamily="34" charset="0"/>
                <a:cs typeface="Arial" panose="020B0604020202020204" pitchFamily="34" charset="0"/>
              </a:rPr>
              <a:t> </a:t>
            </a:r>
          </a:p>
        </p:txBody>
      </p:sp>
      <p:sp>
        <p:nvSpPr>
          <p:cNvPr id="14" name="Oval 13">
            <a:extLst>
              <a:ext uri="{FF2B5EF4-FFF2-40B4-BE49-F238E27FC236}">
                <a16:creationId xmlns:a16="http://schemas.microsoft.com/office/drawing/2014/main" id="{1B78361F-2B70-4B31-BB62-784783FCA334}"/>
              </a:ext>
            </a:extLst>
          </p:cNvPr>
          <p:cNvSpPr/>
          <p:nvPr/>
        </p:nvSpPr>
        <p:spPr>
          <a:xfrm>
            <a:off x="3527976"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F4BCA3-1CBE-4C46-BC75-34D187DE4606}"/>
              </a:ext>
            </a:extLst>
          </p:cNvPr>
          <p:cNvSpPr/>
          <p:nvPr/>
        </p:nvSpPr>
        <p:spPr>
          <a:xfrm>
            <a:off x="7963617" y="4350728"/>
            <a:ext cx="2537227" cy="1136477"/>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2020</a:t>
            </a:r>
            <a:endParaRPr lang="en-US" sz="1800" b="1" dirty="0">
              <a:latin typeface="Arial" panose="020B0604020202020204" pitchFamily="34" charset="0"/>
              <a:cs typeface="Arial" panose="020B0604020202020204" pitchFamily="34" charset="0"/>
            </a:endParaRPr>
          </a:p>
          <a:p>
            <a:pPr algn="ctr"/>
            <a:r>
              <a:rPr lang="es-ES" b="1" dirty="0" err="1">
                <a:latin typeface="Arial" panose="020B0604020202020204" pitchFamily="34" charset="0"/>
                <a:cs typeface="Arial" panose="020B0604020202020204" pitchFamily="34" charset="0"/>
              </a:rPr>
              <a:t>Ozanam</a:t>
            </a:r>
            <a:r>
              <a:rPr lang="es-ES" b="1" dirty="0">
                <a:latin typeface="Arial" panose="020B0604020202020204" pitchFamily="34" charset="0"/>
                <a:cs typeface="Arial" panose="020B0604020202020204" pitchFamily="34" charset="0"/>
              </a:rPr>
              <a:t> Orientación</a:t>
            </a:r>
          </a:p>
          <a:p>
            <a:pPr algn="ctr"/>
            <a:r>
              <a:rPr lang="es-ES" b="1" dirty="0">
                <a:latin typeface="Arial" panose="020B0604020202020204" pitchFamily="34" charset="0"/>
                <a:cs typeface="Arial" panose="020B0604020202020204" pitchFamily="34" charset="0"/>
              </a:rPr>
              <a:t>Fue </a:t>
            </a:r>
          </a:p>
          <a:p>
            <a:pPr algn="ctr"/>
            <a:r>
              <a:rPr lang="es-ES" b="1" dirty="0">
                <a:latin typeface="Arial" panose="020B0604020202020204" pitchFamily="34" charset="0"/>
                <a:cs typeface="Arial" panose="020B0604020202020204" pitchFamily="34" charset="0"/>
              </a:rPr>
              <a:t> Actualizada</a:t>
            </a:r>
          </a:p>
        </p:txBody>
      </p:sp>
      <p:pic>
        <p:nvPicPr>
          <p:cNvPr id="24" name="Picture 23">
            <a:extLst>
              <a:ext uri="{FF2B5EF4-FFF2-40B4-BE49-F238E27FC236}">
                <a16:creationId xmlns:a16="http://schemas.microsoft.com/office/drawing/2014/main" id="{78079366-7C9B-4A37-B195-25D4AE16B744}"/>
              </a:ext>
            </a:extLst>
          </p:cNvPr>
          <p:cNvPicPr>
            <a:picLocks noChangeAspect="1"/>
          </p:cNvPicPr>
          <p:nvPr/>
        </p:nvPicPr>
        <p:blipFill rotWithShape="1">
          <a:blip r:embed="rId3"/>
          <a:srcRect l="35875" t="26926" r="33961" b="36266"/>
          <a:stretch/>
        </p:blipFill>
        <p:spPr>
          <a:xfrm>
            <a:off x="9965334" y="1263126"/>
            <a:ext cx="1072095" cy="1550579"/>
          </a:xfrm>
          <a:prstGeom prst="rect">
            <a:avLst/>
          </a:prstGeom>
        </p:spPr>
      </p:pic>
      <p:sp>
        <p:nvSpPr>
          <p:cNvPr id="25" name="Star: 5 Points 24">
            <a:extLst>
              <a:ext uri="{FF2B5EF4-FFF2-40B4-BE49-F238E27FC236}">
                <a16:creationId xmlns:a16="http://schemas.microsoft.com/office/drawing/2014/main" id="{694965FD-97E9-469B-A476-A53BBE0D0D68}"/>
              </a:ext>
            </a:extLst>
          </p:cNvPr>
          <p:cNvSpPr/>
          <p:nvPr/>
        </p:nvSpPr>
        <p:spPr>
          <a:xfrm>
            <a:off x="10165965" y="3169433"/>
            <a:ext cx="449179" cy="469028"/>
          </a:xfrm>
          <a:prstGeom prst="star5">
            <a:avLst/>
          </a:prstGeom>
          <a:ln>
            <a:solidFill>
              <a:srgbClr val="006BA8"/>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98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D610-C68A-4F52-88FF-04311B612B5A}"/>
              </a:ext>
            </a:extLst>
          </p:cNvPr>
          <p:cNvSpPr>
            <a:spLocks noGrp="1"/>
          </p:cNvSpPr>
          <p:nvPr>
            <p:ph type="title"/>
          </p:nvPr>
        </p:nvSpPr>
        <p:spPr/>
        <p:txBody>
          <a:bodyPr>
            <a:normAutofit/>
          </a:bodyPr>
          <a:lstStyle/>
          <a:p>
            <a:r>
              <a:rPr lang="es-ES" dirty="0"/>
              <a:t>La Orientación </a:t>
            </a:r>
            <a:r>
              <a:rPr lang="es-ES" dirty="0" err="1"/>
              <a:t>Ozanam</a:t>
            </a:r>
            <a:r>
              <a:rPr lang="es-ES" dirty="0"/>
              <a:t> es la Base </a:t>
            </a:r>
            <a:endParaRPr lang="en-US" dirty="0"/>
          </a:p>
        </p:txBody>
      </p:sp>
      <p:sp>
        <p:nvSpPr>
          <p:cNvPr id="3" name="Content Placeholder 2">
            <a:extLst>
              <a:ext uri="{FF2B5EF4-FFF2-40B4-BE49-F238E27FC236}">
                <a16:creationId xmlns:a16="http://schemas.microsoft.com/office/drawing/2014/main" id="{AA6C1E3F-B1C2-4DA4-8185-FC5430C401A0}"/>
              </a:ext>
            </a:extLst>
          </p:cNvPr>
          <p:cNvSpPr>
            <a:spLocks noGrp="1"/>
          </p:cNvSpPr>
          <p:nvPr>
            <p:ph idx="1"/>
          </p:nvPr>
        </p:nvSpPr>
        <p:spPr/>
        <p:txBody>
          <a:bodyPr>
            <a:normAutofit fontScale="92500"/>
          </a:bodyPr>
          <a:lstStyle/>
          <a:p>
            <a:r>
              <a:rPr lang="es-ES" sz="3200" dirty="0"/>
              <a:t>La Orientación de </a:t>
            </a:r>
            <a:r>
              <a:rPr lang="es-ES" sz="3200" dirty="0" err="1"/>
              <a:t>Ozanam</a:t>
            </a:r>
            <a:r>
              <a:rPr lang="es-ES" sz="3200" dirty="0"/>
              <a:t> es impartida por Formadores y Presentadores, quienes tienen funciones sobrepuestas pero distintas.</a:t>
            </a:r>
            <a:endParaRPr lang="en-US" sz="3200" dirty="0"/>
          </a:p>
          <a:p>
            <a:pPr marL="442432" indent="-442432">
              <a:buFont typeface="Arial" panose="020B0604020202020204" pitchFamily="34" charset="0"/>
              <a:buChar char="•"/>
            </a:pPr>
            <a:r>
              <a:rPr lang="es-ES" sz="3200" dirty="0"/>
              <a:t>Un </a:t>
            </a:r>
            <a:r>
              <a:rPr lang="es-ES" sz="3200" b="1" dirty="0"/>
              <a:t>Formador</a:t>
            </a:r>
            <a:r>
              <a:rPr lang="es-ES" sz="3200" dirty="0"/>
              <a:t> es responsable de la supervisión completa de la Orientación de </a:t>
            </a:r>
            <a:r>
              <a:rPr lang="es-ES" sz="3200" dirty="0" err="1"/>
              <a:t>Ozanam</a:t>
            </a:r>
            <a:r>
              <a:rPr lang="es-ES" sz="3200" dirty="0"/>
              <a:t>, es capaz de presentar todas las secciones y tiene el deseo de buscar un continuo conocimiento de la espiritualidad y formación Vicentina.</a:t>
            </a:r>
          </a:p>
          <a:p>
            <a:pPr marL="442432" indent="-442432">
              <a:buFont typeface="Arial" panose="020B0604020202020204" pitchFamily="34" charset="0"/>
              <a:buChar char="•"/>
            </a:pPr>
            <a:r>
              <a:rPr lang="en-US" sz="3200" dirty="0"/>
              <a:t> Un </a:t>
            </a:r>
            <a:r>
              <a:rPr lang="es-ES" sz="3200" b="1" dirty="0"/>
              <a:t>Presentador</a:t>
            </a:r>
            <a:r>
              <a:rPr lang="en-US" sz="3200" b="1" dirty="0"/>
              <a:t> </a:t>
            </a:r>
            <a:r>
              <a:rPr lang="es-ES" sz="3200" dirty="0"/>
              <a:t>es una persona que es capaz de presentar una sección o varias secciones de la Orientación </a:t>
            </a:r>
            <a:r>
              <a:rPr lang="es-ES" sz="3200" dirty="0" err="1"/>
              <a:t>Ozanam</a:t>
            </a:r>
            <a:r>
              <a:rPr lang="es-ES" sz="3200" dirty="0"/>
              <a:t>.</a:t>
            </a:r>
            <a:endParaRPr lang="en-US" sz="3200" dirty="0"/>
          </a:p>
        </p:txBody>
      </p:sp>
    </p:spTree>
    <p:extLst>
      <p:ext uri="{BB962C8B-B14F-4D97-AF65-F5344CB8AC3E}">
        <p14:creationId xmlns:p14="http://schemas.microsoft.com/office/powerpoint/2010/main" val="2175198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normAutofit fontScale="90000"/>
          </a:bodyPr>
          <a:lstStyle/>
          <a:p>
            <a:pPr>
              <a:defRPr/>
            </a:pPr>
            <a:r>
              <a:rPr lang="es-ES" dirty="0"/>
              <a:t>Requisitos de un Candidato a Formador</a:t>
            </a:r>
          </a:p>
        </p:txBody>
      </p:sp>
      <p:sp>
        <p:nvSpPr>
          <p:cNvPr id="309251" name="Rectangle 3"/>
          <p:cNvSpPr>
            <a:spLocks noGrp="1" noChangeArrowheads="1"/>
          </p:cNvSpPr>
          <p:nvPr>
            <p:ph idx="1"/>
          </p:nvPr>
        </p:nvSpPr>
        <p:spPr/>
        <p:txBody>
          <a:bodyPr>
            <a:normAutofit fontScale="92500" lnSpcReduction="10000"/>
          </a:bodyPr>
          <a:lstStyle/>
          <a:p>
            <a:pPr marL="457200" lvl="1" indent="-457200">
              <a:defRPr/>
            </a:pPr>
            <a:r>
              <a:rPr lang="es-ES" sz="3200" dirty="0"/>
              <a:t>Ser</a:t>
            </a:r>
            <a:r>
              <a:rPr lang="en-US" sz="3200" dirty="0"/>
              <a:t> un </a:t>
            </a:r>
            <a:r>
              <a:rPr lang="es-ES" sz="3200" dirty="0"/>
              <a:t>Vicentino por lo menos durante 3 años</a:t>
            </a:r>
            <a:endParaRPr lang="en-US" sz="3200" dirty="0"/>
          </a:p>
          <a:p>
            <a:pPr marL="457200" lvl="1" indent="-457200">
              <a:defRPr/>
            </a:pPr>
            <a:r>
              <a:rPr lang="es-ES" sz="3200" dirty="0"/>
              <a:t>Miembro Activo de una Conferencia</a:t>
            </a:r>
          </a:p>
          <a:p>
            <a:pPr marL="457200" lvl="1" indent="-457200">
              <a:lnSpc>
                <a:spcPct val="90000"/>
              </a:lnSpc>
              <a:defRPr/>
            </a:pPr>
            <a:r>
              <a:rPr lang="es-ES" sz="3200" dirty="0">
                <a:solidFill>
                  <a:prstClr val="black"/>
                </a:solidFill>
              </a:rPr>
              <a:t>Con experiencia en las Visitas Domiciliarias</a:t>
            </a:r>
          </a:p>
          <a:p>
            <a:pPr marL="457200" lvl="1" indent="-457200">
              <a:lnSpc>
                <a:spcPct val="90000"/>
              </a:lnSpc>
              <a:defRPr/>
            </a:pPr>
            <a:r>
              <a:rPr lang="es-ES" sz="3200" dirty="0"/>
              <a:t>Habilidades efectivas para presentar</a:t>
            </a:r>
          </a:p>
          <a:p>
            <a:pPr marL="457200" lvl="1" indent="-457200">
              <a:lnSpc>
                <a:spcPct val="90000"/>
              </a:lnSpc>
              <a:defRPr/>
            </a:pPr>
            <a:r>
              <a:rPr lang="es-ES" sz="3200" dirty="0"/>
              <a:t>Cómodo tanto con la lectura como con el diálogo</a:t>
            </a:r>
            <a:endParaRPr lang="en-US" sz="3200" dirty="0"/>
          </a:p>
          <a:p>
            <a:pPr marL="457200" lvl="1" indent="-457200">
              <a:lnSpc>
                <a:spcPct val="90000"/>
              </a:lnSpc>
              <a:defRPr/>
            </a:pPr>
            <a:r>
              <a:rPr lang="es-ES" sz="3200" dirty="0"/>
              <a:t>Competente con las computadoras y la tecnología</a:t>
            </a:r>
            <a:endParaRPr lang="en-US" sz="3200" dirty="0"/>
          </a:p>
          <a:p>
            <a:pPr marL="457200" lvl="1" indent="-457200">
              <a:lnSpc>
                <a:spcPct val="90000"/>
              </a:lnSpc>
              <a:defRPr/>
            </a:pPr>
            <a:r>
              <a:rPr lang="es-ES" sz="3200" dirty="0"/>
              <a:t>Con el deseo de crecer en el conocimiento y la espiritualidad de la Sociedad</a:t>
            </a:r>
            <a:endParaRPr lang="en-US" sz="3200" dirty="0"/>
          </a:p>
          <a:p>
            <a:pPr marL="457200" lvl="1" indent="-457200">
              <a:lnSpc>
                <a:spcPct val="90000"/>
              </a:lnSpc>
              <a:defRPr/>
            </a:pPr>
            <a:r>
              <a:rPr lang="es-ES" sz="3200" dirty="0"/>
              <a:t>Capaz de articular los requisitos de tiempo y las expectativas específicas de su Consejo</a:t>
            </a:r>
            <a:endParaRPr lang="en-US" sz="3200" dirty="0">
              <a:effectLst>
                <a:outerShdw blurRad="38100" dist="38100" dir="2700000" algn="tl">
                  <a:srgbClr val="000000"/>
                </a:outerShdw>
              </a:effectLst>
            </a:endParaRPr>
          </a:p>
        </p:txBody>
      </p:sp>
    </p:spTree>
    <p:extLst>
      <p:ext uri="{BB962C8B-B14F-4D97-AF65-F5344CB8AC3E}">
        <p14:creationId xmlns:p14="http://schemas.microsoft.com/office/powerpoint/2010/main" val="60383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CC07-2AAF-48B5-BBDD-6F5505A17234}"/>
              </a:ext>
            </a:extLst>
          </p:cNvPr>
          <p:cNvSpPr>
            <a:spLocks noGrp="1"/>
          </p:cNvSpPr>
          <p:nvPr>
            <p:ph type="title"/>
          </p:nvPr>
        </p:nvSpPr>
        <p:spPr/>
        <p:txBody>
          <a:bodyPr>
            <a:normAutofit fontScale="90000"/>
          </a:bodyPr>
          <a:lstStyle/>
          <a:p>
            <a:r>
              <a:rPr lang="es-ES" dirty="0"/>
              <a:t>Requisitos de un Candidato a Presentador</a:t>
            </a:r>
          </a:p>
        </p:txBody>
      </p:sp>
      <p:sp>
        <p:nvSpPr>
          <p:cNvPr id="4" name="Content Placeholder 3">
            <a:extLst>
              <a:ext uri="{FF2B5EF4-FFF2-40B4-BE49-F238E27FC236}">
                <a16:creationId xmlns:a16="http://schemas.microsoft.com/office/drawing/2014/main" id="{9792E5EB-E11D-4581-9177-45F69EF0D20C}"/>
              </a:ext>
            </a:extLst>
          </p:cNvPr>
          <p:cNvSpPr>
            <a:spLocks noGrp="1"/>
          </p:cNvSpPr>
          <p:nvPr>
            <p:ph idx="1"/>
          </p:nvPr>
        </p:nvSpPr>
        <p:spPr/>
        <p:txBody>
          <a:bodyPr>
            <a:normAutofit fontScale="92500" lnSpcReduction="10000"/>
          </a:bodyPr>
          <a:lstStyle/>
          <a:p>
            <a:pPr marL="457200" lvl="1" indent="-457200">
              <a:defRPr/>
            </a:pPr>
            <a:r>
              <a:rPr lang="es-ES" sz="3200" dirty="0">
                <a:solidFill>
                  <a:prstClr val="black">
                    <a:lumMod val="85000"/>
                    <a:lumOff val="15000"/>
                  </a:prstClr>
                </a:solidFill>
              </a:rPr>
              <a:t>Un Vicentino que concurrido a una Orientación  </a:t>
            </a:r>
            <a:r>
              <a:rPr lang="es-ES" sz="3200" dirty="0" err="1">
                <a:solidFill>
                  <a:prstClr val="black">
                    <a:lumMod val="85000"/>
                    <a:lumOff val="15000"/>
                  </a:prstClr>
                </a:solidFill>
              </a:rPr>
              <a:t>Ozanam</a:t>
            </a:r>
            <a:r>
              <a:rPr lang="es-ES" sz="3200" dirty="0">
                <a:solidFill>
                  <a:prstClr val="black">
                    <a:lumMod val="85000"/>
                    <a:lumOff val="15000"/>
                  </a:prstClr>
                </a:solidFill>
              </a:rPr>
              <a:t> </a:t>
            </a:r>
          </a:p>
          <a:p>
            <a:pPr marL="457200" lvl="1" indent="-457200">
              <a:defRPr/>
            </a:pPr>
            <a:r>
              <a:rPr lang="es-ES" sz="3200" dirty="0">
                <a:solidFill>
                  <a:prstClr val="black">
                    <a:lumMod val="85000"/>
                    <a:lumOff val="15000"/>
                  </a:prstClr>
                </a:solidFill>
              </a:rPr>
              <a:t>Miembro Activo de una Conferencia</a:t>
            </a:r>
          </a:p>
          <a:p>
            <a:pPr marL="457200" lvl="1" indent="-457200">
              <a:defRPr/>
            </a:pPr>
            <a:r>
              <a:rPr lang="es-ES" sz="3200" dirty="0">
                <a:solidFill>
                  <a:prstClr val="black"/>
                </a:solidFill>
              </a:rPr>
              <a:t>Con experiencia en las Visitas Domiciliarias</a:t>
            </a:r>
          </a:p>
          <a:p>
            <a:pPr marL="457200" lvl="1" indent="-457200">
              <a:defRPr/>
            </a:pPr>
            <a:r>
              <a:rPr lang="es-ES" sz="3200" dirty="0">
                <a:solidFill>
                  <a:prstClr val="black"/>
                </a:solidFill>
              </a:rPr>
              <a:t>Habilidades de presentación efectivas</a:t>
            </a:r>
          </a:p>
          <a:p>
            <a:pPr marL="457200" lvl="1" indent="-457200">
              <a:defRPr/>
            </a:pPr>
            <a:r>
              <a:rPr lang="es-ES" sz="3200" dirty="0"/>
              <a:t>Cómodo tanto con la lectura como con el diálogo</a:t>
            </a:r>
          </a:p>
          <a:p>
            <a:pPr marL="457200" lvl="1" indent="-457200">
              <a:defRPr/>
            </a:pPr>
            <a:r>
              <a:rPr lang="es-ES" sz="3200" dirty="0"/>
              <a:t>Con el deseo de crecer en el conocimiento y la espiritualidad de la Sociedad</a:t>
            </a:r>
          </a:p>
          <a:p>
            <a:pPr marL="457200" lvl="1" indent="-457200">
              <a:defRPr/>
            </a:pPr>
            <a:r>
              <a:rPr lang="es-ES" sz="3200" dirty="0"/>
              <a:t>Capaz de articular los requisitos de tiempo y las expectativas específicas de su Consejo</a:t>
            </a:r>
            <a:endParaRPr lang="es-ES" sz="3200" dirty="0">
              <a:effectLst>
                <a:outerShdw blurRad="38100" dist="38100" dir="2700000" algn="tl">
                  <a:srgbClr val="000000"/>
                </a:outerShdw>
              </a:effectLst>
            </a:endParaRPr>
          </a:p>
          <a:p>
            <a:pPr marL="457200" lvl="1" indent="-457200">
              <a:defRPr/>
            </a:pPr>
            <a:endParaRPr lang="en-US" sz="3200" dirty="0"/>
          </a:p>
          <a:p>
            <a:pPr marL="457200" lvl="1" indent="-457200">
              <a:defRPr/>
            </a:pPr>
            <a:endParaRPr lang="en-US" sz="3200" dirty="0"/>
          </a:p>
          <a:p>
            <a:pPr marL="0" lvl="1" indent="0">
              <a:buNone/>
              <a:defRPr/>
            </a:pPr>
            <a:endParaRPr lang="en-US" sz="3200" dirty="0">
              <a:solidFill>
                <a:prstClr val="black">
                  <a:lumMod val="85000"/>
                  <a:lumOff val="15000"/>
                </a:prstClr>
              </a:solidFill>
            </a:endParaRPr>
          </a:p>
          <a:p>
            <a:pPr marL="0" lvl="1" indent="0">
              <a:buNone/>
              <a:defRPr/>
            </a:pPr>
            <a:endParaRPr lang="en-US" sz="3200" dirty="0">
              <a:solidFill>
                <a:prstClr val="black">
                  <a:lumMod val="85000"/>
                  <a:lumOff val="15000"/>
                </a:prstClr>
              </a:solidFill>
            </a:endParaRPr>
          </a:p>
          <a:p>
            <a:endParaRPr lang="en-US" sz="3600" dirty="0"/>
          </a:p>
        </p:txBody>
      </p:sp>
    </p:spTree>
    <p:extLst>
      <p:ext uri="{BB962C8B-B14F-4D97-AF65-F5344CB8AC3E}">
        <p14:creationId xmlns:p14="http://schemas.microsoft.com/office/powerpoint/2010/main" val="253957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Cualidades de un Buen Presentador</a:t>
            </a:r>
            <a:endParaRPr lang="en-US" dirty="0"/>
          </a:p>
        </p:txBody>
      </p:sp>
      <p:sp>
        <p:nvSpPr>
          <p:cNvPr id="4" name="Content Placeholder 3"/>
          <p:cNvSpPr>
            <a:spLocks noGrp="1"/>
          </p:cNvSpPr>
          <p:nvPr>
            <p:ph idx="1"/>
          </p:nvPr>
        </p:nvSpPr>
        <p:spPr/>
        <p:txBody>
          <a:bodyPr>
            <a:normAutofit/>
          </a:bodyPr>
          <a:lstStyle/>
          <a:p>
            <a:pPr marL="442432" indent="-442432"/>
            <a:r>
              <a:rPr lang="es-ES" sz="3200" dirty="0"/>
              <a:t>Un talento tanto para la formación como para la capacitación.</a:t>
            </a:r>
            <a:endParaRPr lang="en-US" sz="3200" dirty="0"/>
          </a:p>
          <a:p>
            <a:pPr marL="442432" indent="-442432"/>
            <a:r>
              <a:rPr lang="es-ES" sz="3200" dirty="0"/>
              <a:t>Cómodo compartiendo sus propias historias y sentimientos.</a:t>
            </a:r>
            <a:endParaRPr lang="en-US" sz="3200" dirty="0"/>
          </a:p>
          <a:p>
            <a:pPr marL="442432" indent="-442432"/>
            <a:r>
              <a:rPr lang="es-ES" sz="3200" dirty="0"/>
              <a:t>Puede comunicar una pasión por la Sociedad.</a:t>
            </a:r>
            <a:endParaRPr lang="en-US" sz="3200" dirty="0"/>
          </a:p>
          <a:p>
            <a:pPr marL="442432" indent="-442432"/>
            <a:r>
              <a:rPr lang="es-ES" sz="3200" dirty="0"/>
              <a:t>Tener el tiempo y la disposición para estudiar.</a:t>
            </a:r>
            <a:endParaRPr lang="en-US" sz="3200" dirty="0"/>
          </a:p>
          <a:p>
            <a:pPr marL="442432" indent="-442432"/>
            <a:r>
              <a:rPr lang="es-ES" sz="3200" dirty="0"/>
              <a:t>Capaz de improvisar cuando sucede lo inesperado.</a:t>
            </a:r>
          </a:p>
        </p:txBody>
      </p:sp>
      <p:sp>
        <p:nvSpPr>
          <p:cNvPr id="5" name="Footer Placeholder 4"/>
          <p:cNvSpPr>
            <a:spLocks noGrp="1"/>
          </p:cNvSpPr>
          <p:nvPr>
            <p:ph type="ftr" sz="quarter" idx="4294967295"/>
          </p:nvPr>
        </p:nvSpPr>
        <p:spPr>
          <a:xfrm>
            <a:off x="0" y="6357938"/>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45963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C17C-3555-4FFD-AC13-831059182DF5}"/>
              </a:ext>
            </a:extLst>
          </p:cNvPr>
          <p:cNvSpPr>
            <a:spLocks noGrp="1"/>
          </p:cNvSpPr>
          <p:nvPr>
            <p:ph type="title"/>
          </p:nvPr>
        </p:nvSpPr>
        <p:spPr>
          <a:xfrm>
            <a:off x="609601" y="338039"/>
            <a:ext cx="10659413" cy="779464"/>
          </a:xfrm>
        </p:spPr>
        <p:txBody>
          <a:bodyPr>
            <a:noAutofit/>
          </a:bodyPr>
          <a:lstStyle/>
          <a:p>
            <a:r>
              <a:rPr lang="es-ES" sz="3900" dirty="0"/>
              <a:t>Capacitación del Formador y Presentador</a:t>
            </a:r>
            <a:endParaRPr lang="en-US" sz="3900" dirty="0"/>
          </a:p>
        </p:txBody>
      </p:sp>
      <p:sp>
        <p:nvSpPr>
          <p:cNvPr id="4" name="Content Placeholder 3">
            <a:extLst>
              <a:ext uri="{FF2B5EF4-FFF2-40B4-BE49-F238E27FC236}">
                <a16:creationId xmlns:a16="http://schemas.microsoft.com/office/drawing/2014/main" id="{4526CDD1-DA58-48F6-AC54-B95758660B72}"/>
              </a:ext>
            </a:extLst>
          </p:cNvPr>
          <p:cNvSpPr>
            <a:spLocks noGrp="1"/>
          </p:cNvSpPr>
          <p:nvPr>
            <p:ph idx="1"/>
          </p:nvPr>
        </p:nvSpPr>
        <p:spPr/>
        <p:txBody>
          <a:bodyPr>
            <a:normAutofit fontScale="92500" lnSpcReduction="20000"/>
          </a:bodyPr>
          <a:lstStyle/>
          <a:p>
            <a:r>
              <a:rPr lang="es-ES" sz="3200" dirty="0"/>
              <a:t>Dirigido por el Líder y el equipo Regional de la Orientación </a:t>
            </a:r>
            <a:r>
              <a:rPr lang="es-ES" sz="3200" dirty="0" err="1"/>
              <a:t>Ozanam</a:t>
            </a:r>
            <a:r>
              <a:rPr lang="es-ES" sz="3200" dirty="0"/>
              <a:t>  </a:t>
            </a:r>
          </a:p>
          <a:p>
            <a:r>
              <a:rPr lang="es-ES" sz="3200" dirty="0"/>
              <a:t>Debe incluir práctica sustancial por parte de los participantes, quienes darán secciones de la Orientación </a:t>
            </a:r>
            <a:r>
              <a:rPr lang="es-ES" sz="3200" dirty="0" err="1"/>
              <a:t>Ozanam</a:t>
            </a:r>
            <a:r>
              <a:rPr lang="es-ES" sz="3200" dirty="0"/>
              <a:t> entre ellos mismos.</a:t>
            </a:r>
          </a:p>
          <a:p>
            <a:r>
              <a:rPr lang="es-ES" sz="3200" dirty="0"/>
              <a:t>Diseñado para satisfacer las necesidades tanto de los Presentadores como de aquellos que desean avanzar para ser un Formador.</a:t>
            </a:r>
          </a:p>
          <a:p>
            <a:r>
              <a:rPr lang="es-ES" sz="3200" dirty="0"/>
              <a:t>El Líder de la Orientación </a:t>
            </a:r>
            <a:r>
              <a:rPr lang="es-ES" sz="3200" dirty="0" err="1"/>
              <a:t>Ozanam</a:t>
            </a:r>
            <a:r>
              <a:rPr lang="es-ES" sz="3200" dirty="0"/>
              <a:t> y su equipo, deben observar al nuevo Formador de la OO, presentando múltiples secciones para evaluar si se han cumplido los Objetivos.</a:t>
            </a:r>
          </a:p>
        </p:txBody>
      </p:sp>
    </p:spTree>
    <p:extLst>
      <p:ext uri="{BB962C8B-B14F-4D97-AF65-F5344CB8AC3E}">
        <p14:creationId xmlns:p14="http://schemas.microsoft.com/office/powerpoint/2010/main" val="279314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FFB57-5EF1-4108-9A29-8BE60C4E4A93}"/>
              </a:ext>
            </a:extLst>
          </p:cNvPr>
          <p:cNvSpPr>
            <a:spLocks noGrp="1"/>
          </p:cNvSpPr>
          <p:nvPr>
            <p:ph type="title"/>
          </p:nvPr>
        </p:nvSpPr>
        <p:spPr/>
        <p:txBody>
          <a:bodyPr>
            <a:noAutofit/>
          </a:bodyPr>
          <a:lstStyle/>
          <a:p>
            <a:r>
              <a:rPr lang="es-419" sz="3700" dirty="0"/>
              <a:t>Capacitación </a:t>
            </a:r>
            <a:r>
              <a:rPr lang="es-419" sz="3700" dirty="0">
                <a:solidFill>
                  <a:schemeClr val="accent5">
                    <a:lumMod val="75000"/>
                  </a:schemeClr>
                </a:solidFill>
              </a:rPr>
              <a:t>del</a:t>
            </a:r>
            <a:r>
              <a:rPr lang="es-419" sz="3700" dirty="0">
                <a:solidFill>
                  <a:srgbClr val="FF0000"/>
                </a:solidFill>
              </a:rPr>
              <a:t> </a:t>
            </a:r>
            <a:r>
              <a:rPr lang="es-419" sz="3700" dirty="0"/>
              <a:t>Formador y Presentador</a:t>
            </a:r>
          </a:p>
        </p:txBody>
      </p:sp>
      <p:sp>
        <p:nvSpPr>
          <p:cNvPr id="4" name="Content Placeholder 3">
            <a:extLst>
              <a:ext uri="{FF2B5EF4-FFF2-40B4-BE49-F238E27FC236}">
                <a16:creationId xmlns:a16="http://schemas.microsoft.com/office/drawing/2014/main" id="{0301EF82-FE0E-41A0-A559-18EC360526DB}"/>
              </a:ext>
            </a:extLst>
          </p:cNvPr>
          <p:cNvSpPr>
            <a:spLocks noGrp="1"/>
          </p:cNvSpPr>
          <p:nvPr>
            <p:ph idx="1"/>
          </p:nvPr>
        </p:nvSpPr>
        <p:spPr/>
        <p:txBody>
          <a:bodyPr>
            <a:normAutofit fontScale="85000" lnSpcReduction="10000"/>
          </a:bodyPr>
          <a:lstStyle/>
          <a:p>
            <a:r>
              <a:rPr lang="es-ES" sz="3200" dirty="0"/>
              <a:t>En la Región Central Sur, el líder y el equipo Regional de la Orientación </a:t>
            </a:r>
            <a:r>
              <a:rPr lang="es-ES" sz="3200" dirty="0" err="1"/>
              <a:t>Ozanam</a:t>
            </a:r>
            <a:r>
              <a:rPr lang="es-ES" sz="3200" dirty="0"/>
              <a:t> están dispuestos a viajar a los Consejos  y observar/evaluar los nuevos Formadores de la OO y  comisionarlos.</a:t>
            </a:r>
          </a:p>
          <a:p>
            <a:r>
              <a:rPr lang="es-ES" sz="3200" dirty="0"/>
              <a:t>El Formador de la Orientación de </a:t>
            </a:r>
            <a:r>
              <a:rPr lang="es-ES" sz="3200" dirty="0" err="1"/>
              <a:t>Ozanam</a:t>
            </a:r>
            <a:r>
              <a:rPr lang="es-ES" sz="3200" dirty="0"/>
              <a:t> puede capacitar a Presentadores para secciones seleccionadas de la Orientación </a:t>
            </a:r>
            <a:r>
              <a:rPr lang="es-ES" sz="3200" dirty="0" err="1"/>
              <a:t>Ozanam</a:t>
            </a:r>
            <a:r>
              <a:rPr lang="es-ES" sz="3200" dirty="0"/>
              <a:t>. Los presentadores pueden dar secciones como miembros de un equipo bajo la supervisión de un Formador de  la Orientación </a:t>
            </a:r>
            <a:r>
              <a:rPr lang="es-ES" sz="3200" dirty="0" err="1"/>
              <a:t>Ozanam</a:t>
            </a:r>
            <a:r>
              <a:rPr lang="es-ES" sz="3200" dirty="0"/>
              <a:t> capacitado</a:t>
            </a:r>
          </a:p>
          <a:p>
            <a:r>
              <a:rPr lang="es-ES" sz="3200" dirty="0"/>
              <a:t>Se recomienda una ceremonia para comisionar y darle un prendedor tanto para los presentadores como para los formadores. </a:t>
            </a:r>
            <a:endParaRPr lang="en-US" sz="3200" dirty="0"/>
          </a:p>
        </p:txBody>
      </p:sp>
    </p:spTree>
    <p:extLst>
      <p:ext uri="{BB962C8B-B14F-4D97-AF65-F5344CB8AC3E}">
        <p14:creationId xmlns:p14="http://schemas.microsoft.com/office/powerpoint/2010/main" val="398015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Cita de la Guía del Formador</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200" b="1" dirty="0"/>
              <a:t>“</a:t>
            </a:r>
            <a:r>
              <a:rPr lang="es-ES" sz="3200" dirty="0"/>
              <a:t>Se espera que </a:t>
            </a:r>
            <a:r>
              <a:rPr lang="es-ES" sz="3200" b="1" dirty="0"/>
              <a:t>Todos los elementos </a:t>
            </a:r>
            <a:r>
              <a:rPr lang="en-US" sz="3200" dirty="0"/>
              <a:t>de</a:t>
            </a:r>
            <a:r>
              <a:rPr lang="en-US" sz="3200" b="1" dirty="0"/>
              <a:t> </a:t>
            </a:r>
            <a:r>
              <a:rPr lang="es-ES" sz="3200" dirty="0"/>
              <a:t>cada Parte de la Orientación </a:t>
            </a:r>
            <a:r>
              <a:rPr lang="es-ES" sz="3200" dirty="0" err="1"/>
              <a:t>Ozanam</a:t>
            </a:r>
            <a:r>
              <a:rPr lang="es-ES" sz="3200" dirty="0"/>
              <a:t> sea presentada por los Formadores. </a:t>
            </a:r>
            <a:r>
              <a:rPr lang="es-ES" sz="3200" b="1" dirty="0"/>
              <a:t>No hay opciones, no hay sustituciones.</a:t>
            </a:r>
            <a:r>
              <a:rPr lang="en-US" sz="3200" dirty="0"/>
              <a:t>   </a:t>
            </a:r>
          </a:p>
          <a:p>
            <a:pPr marL="0" indent="0">
              <a:buNone/>
            </a:pPr>
            <a:r>
              <a:rPr lang="en-US" sz="3200" dirty="0"/>
              <a:t>“</a:t>
            </a:r>
            <a:r>
              <a:rPr lang="es-ES" sz="3200" dirty="0"/>
              <a:t>Esto es necesario para garantizar que se presente un mensaje coherente en todos los Estados Unidos.</a:t>
            </a:r>
            <a:r>
              <a:rPr lang="en-US" sz="3200" b="1" dirty="0"/>
              <a:t>”</a:t>
            </a:r>
          </a:p>
          <a:p>
            <a:pPr marL="0" indent="0">
              <a:buNone/>
            </a:pPr>
            <a:r>
              <a:rPr lang="en-US" sz="3200" dirty="0"/>
              <a:t>“</a:t>
            </a:r>
            <a:r>
              <a:rPr lang="es-ES" sz="3200" dirty="0"/>
              <a:t>Los elementos también están integrados en otros segmentos del programa de formación desarrollado para todo el país, como </a:t>
            </a:r>
            <a:r>
              <a:rPr lang="es-ES" sz="3200" b="1" dirty="0"/>
              <a:t>Sirviendo en Esperanza </a:t>
            </a:r>
            <a:r>
              <a:rPr lang="es-ES" sz="3200" dirty="0"/>
              <a:t>y la </a:t>
            </a:r>
            <a:r>
              <a:rPr lang="es-ES" sz="3200" b="1" dirty="0"/>
              <a:t>Invitación a la Renovación”</a:t>
            </a:r>
            <a:endParaRPr lang="en-US" sz="3200" dirty="0"/>
          </a:p>
          <a:p>
            <a:endParaRPr lang="en-US" sz="3200" dirty="0"/>
          </a:p>
        </p:txBody>
      </p:sp>
    </p:spTree>
    <p:extLst>
      <p:ext uri="{BB962C8B-B14F-4D97-AF65-F5344CB8AC3E}">
        <p14:creationId xmlns:p14="http://schemas.microsoft.com/office/powerpoint/2010/main" val="5911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Quiero Cambiar las Diapositivas</a:t>
            </a:r>
            <a:r>
              <a:rPr lang="en-US" dirty="0"/>
              <a:t>...</a:t>
            </a:r>
          </a:p>
        </p:txBody>
      </p:sp>
      <p:sp>
        <p:nvSpPr>
          <p:cNvPr id="4" name="Content Placeholder 3"/>
          <p:cNvSpPr>
            <a:spLocks noGrp="1"/>
          </p:cNvSpPr>
          <p:nvPr>
            <p:ph sz="half" idx="1"/>
          </p:nvPr>
        </p:nvSpPr>
        <p:spPr>
          <a:xfrm>
            <a:off x="607028" y="1288953"/>
            <a:ext cx="5731726" cy="4716560"/>
          </a:xfrm>
        </p:spPr>
        <p:txBody>
          <a:bodyPr>
            <a:noAutofit/>
          </a:bodyPr>
          <a:lstStyle/>
          <a:p>
            <a:pPr marL="0" indent="0">
              <a:spcBef>
                <a:spcPts val="600"/>
              </a:spcBef>
              <a:buNone/>
            </a:pPr>
            <a:r>
              <a:rPr lang="es-ES" dirty="0">
                <a:solidFill>
                  <a:srgbClr val="FF0000"/>
                </a:solidFill>
              </a:rPr>
              <a:t>Puede</a:t>
            </a:r>
            <a:r>
              <a:rPr lang="es-ES" dirty="0"/>
              <a:t> incluir cosas tales como:</a:t>
            </a:r>
          </a:p>
          <a:p>
            <a:pPr marL="427665" indent="-442432">
              <a:spcBef>
                <a:spcPts val="600"/>
              </a:spcBef>
              <a:buFont typeface="Arial" panose="020B0604020202020204" pitchFamily="34" charset="0"/>
              <a:buChar char="•"/>
            </a:pPr>
            <a:r>
              <a:rPr lang="es-ES" dirty="0"/>
              <a:t>un rompehielos </a:t>
            </a:r>
          </a:p>
          <a:p>
            <a:pPr marL="427665" indent="-442432">
              <a:spcBef>
                <a:spcPts val="600"/>
              </a:spcBef>
              <a:buFont typeface="Arial" panose="020B0604020202020204" pitchFamily="34" charset="0"/>
              <a:buChar char="•"/>
            </a:pPr>
            <a:r>
              <a:rPr lang="es-ES" dirty="0"/>
              <a:t>una reflexión espiritual</a:t>
            </a:r>
          </a:p>
          <a:p>
            <a:pPr marL="427665" indent="-442432">
              <a:spcBef>
                <a:spcPts val="600"/>
              </a:spcBef>
              <a:buFont typeface="Arial" panose="020B0604020202020204" pitchFamily="34" charset="0"/>
              <a:buChar char="•"/>
            </a:pPr>
            <a:r>
              <a:rPr lang="es-ES" dirty="0"/>
              <a:t>mas historias personales</a:t>
            </a:r>
          </a:p>
          <a:p>
            <a:pPr marL="427665" indent="-442432">
              <a:spcBef>
                <a:spcPts val="600"/>
              </a:spcBef>
              <a:buFont typeface="Arial" panose="020B0604020202020204" pitchFamily="34" charset="0"/>
              <a:buChar char="•"/>
            </a:pPr>
            <a:r>
              <a:rPr lang="es-ES" dirty="0"/>
              <a:t>otra instrucción</a:t>
            </a:r>
          </a:p>
          <a:p>
            <a:pPr marL="427665" indent="-442432">
              <a:spcBef>
                <a:spcPts val="600"/>
              </a:spcBef>
              <a:buFont typeface="Arial" panose="020B0604020202020204" pitchFamily="34" charset="0"/>
              <a:buChar char="•"/>
            </a:pPr>
            <a:r>
              <a:rPr lang="es-ES" dirty="0">
                <a:solidFill>
                  <a:srgbClr val="FF0000"/>
                </a:solidFill>
              </a:rPr>
              <a:t>Puede</a:t>
            </a:r>
            <a:r>
              <a:rPr lang="es-ES" dirty="0"/>
              <a:t> agregar diapositivas con:</a:t>
            </a:r>
          </a:p>
          <a:p>
            <a:pPr marL="427665" indent="-442432">
              <a:spcBef>
                <a:spcPts val="600"/>
              </a:spcBef>
              <a:buFont typeface="Arial" panose="020B0604020202020204" pitchFamily="34" charset="0"/>
              <a:buChar char="•"/>
            </a:pPr>
            <a:r>
              <a:rPr lang="es-ES" dirty="0"/>
              <a:t>información local</a:t>
            </a:r>
          </a:p>
          <a:p>
            <a:pPr marL="427665" indent="-442432">
              <a:spcBef>
                <a:spcPts val="600"/>
              </a:spcBef>
              <a:buFont typeface="Arial" panose="020B0604020202020204" pitchFamily="34" charset="0"/>
              <a:buChar char="•"/>
            </a:pPr>
            <a:r>
              <a:rPr lang="es-ES" dirty="0"/>
              <a:t>gobernabilidad</a:t>
            </a:r>
          </a:p>
          <a:p>
            <a:pPr marL="427665" indent="-442432">
              <a:spcBef>
                <a:spcPts val="600"/>
              </a:spcBef>
              <a:buFont typeface="Arial" panose="020B0604020202020204" pitchFamily="34" charset="0"/>
              <a:buChar char="•"/>
            </a:pPr>
            <a:r>
              <a:rPr lang="es-ES" dirty="0"/>
              <a:t>más sobre la visita domiciliaria </a:t>
            </a:r>
          </a:p>
        </p:txBody>
      </p:sp>
      <p:sp>
        <p:nvSpPr>
          <p:cNvPr id="7" name="Content Placeholder 6">
            <a:extLst>
              <a:ext uri="{FF2B5EF4-FFF2-40B4-BE49-F238E27FC236}">
                <a16:creationId xmlns:a16="http://schemas.microsoft.com/office/drawing/2014/main" id="{737BF4A7-DAC2-ADFF-5113-6DA44DB5E3DF}"/>
              </a:ext>
            </a:extLst>
          </p:cNvPr>
          <p:cNvSpPr>
            <a:spLocks noGrp="1"/>
          </p:cNvSpPr>
          <p:nvPr>
            <p:ph sz="half" idx="2"/>
          </p:nvPr>
        </p:nvSpPr>
        <p:spPr>
          <a:xfrm>
            <a:off x="6546272" y="1288953"/>
            <a:ext cx="4883727" cy="4716560"/>
          </a:xfrm>
        </p:spPr>
        <p:txBody>
          <a:bodyPr>
            <a:normAutofit/>
          </a:bodyPr>
          <a:lstStyle/>
          <a:p>
            <a:pPr marL="0" indent="0">
              <a:buNone/>
            </a:pPr>
            <a:r>
              <a:rPr lang="es-ES" dirty="0">
                <a:solidFill>
                  <a:srgbClr val="FF0000"/>
                </a:solidFill>
              </a:rPr>
              <a:t>Pued</a:t>
            </a:r>
            <a:r>
              <a:rPr lang="es-ES" dirty="0">
                <a:solidFill>
                  <a:srgbClr val="C00000"/>
                </a:solidFill>
              </a:rPr>
              <a:t>e</a:t>
            </a:r>
            <a:r>
              <a:rPr lang="es-ES" dirty="0"/>
              <a:t> presentar una sesión de 6 horas o dos de 3 horas</a:t>
            </a:r>
            <a:r>
              <a:rPr lang="en-US" dirty="0"/>
              <a:t>.</a:t>
            </a:r>
          </a:p>
          <a:p>
            <a:pPr marL="0" indent="0">
              <a:buNone/>
            </a:pPr>
            <a:r>
              <a:rPr lang="es-ES" dirty="0">
                <a:solidFill>
                  <a:srgbClr val="FF0000"/>
                </a:solidFill>
              </a:rPr>
              <a:t>No puede </a:t>
            </a:r>
            <a:r>
              <a:rPr lang="es-ES" dirty="0"/>
              <a:t>escribir su propia versión personalizada Diapositivas consistentes</a:t>
            </a:r>
            <a:r>
              <a:rPr lang="en-US" dirty="0"/>
              <a:t>=&gt; </a:t>
            </a:r>
            <a:r>
              <a:rPr lang="es-ES" dirty="0"/>
              <a:t>Formadores invitados.</a:t>
            </a:r>
          </a:p>
          <a:p>
            <a:pPr marL="0" indent="0">
              <a:buNone/>
            </a:pPr>
            <a:r>
              <a:rPr lang="es-ES" dirty="0"/>
              <a:t>Diapositivas consistentes=&gt; </a:t>
            </a:r>
          </a:p>
          <a:p>
            <a:pPr marL="0" indent="0">
              <a:buNone/>
            </a:pPr>
            <a:r>
              <a:rPr lang="es-ES" dirty="0"/>
              <a:t>folletos en español</a:t>
            </a:r>
          </a:p>
          <a:p>
            <a:pPr marL="0" indent="0">
              <a:buNone/>
            </a:pPr>
            <a:endParaRPr lang="en-US" dirty="0">
              <a:solidFill>
                <a:schemeClr val="tx1"/>
              </a:solidFill>
            </a:endParaRPr>
          </a:p>
          <a:p>
            <a:endParaRPr lang="en-US" dirty="0"/>
          </a:p>
        </p:txBody>
      </p:sp>
    </p:spTree>
    <p:extLst>
      <p:ext uri="{BB962C8B-B14F-4D97-AF65-F5344CB8AC3E}">
        <p14:creationId xmlns:p14="http://schemas.microsoft.com/office/powerpoint/2010/main" val="356938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Buscando Su Equipo </a:t>
            </a:r>
          </a:p>
        </p:txBody>
      </p:sp>
      <p:sp>
        <p:nvSpPr>
          <p:cNvPr id="4" name="Content Placeholder 3"/>
          <p:cNvSpPr>
            <a:spLocks noGrp="1"/>
          </p:cNvSpPr>
          <p:nvPr>
            <p:ph idx="1"/>
          </p:nvPr>
        </p:nvSpPr>
        <p:spPr>
          <a:xfrm>
            <a:off x="609600" y="1117502"/>
            <a:ext cx="11049000" cy="5239653"/>
          </a:xfrm>
        </p:spPr>
        <p:txBody>
          <a:bodyPr>
            <a:noAutofit/>
          </a:bodyPr>
          <a:lstStyle/>
          <a:p>
            <a:pPr marL="442432" indent="-442432" algn="l">
              <a:buFont typeface="Arial"/>
              <a:buChar char="•"/>
            </a:pPr>
            <a:r>
              <a:rPr lang="en-US" sz="2600" dirty="0"/>
              <a:t>¡</a:t>
            </a:r>
            <a:r>
              <a:rPr lang="es-ES" sz="2600" dirty="0"/>
              <a:t>Rece</a:t>
            </a:r>
            <a:r>
              <a:rPr lang="en-US" sz="2600" dirty="0"/>
              <a:t>!</a:t>
            </a:r>
          </a:p>
          <a:p>
            <a:pPr marL="442432" indent="-442432"/>
            <a:r>
              <a:rPr lang="es-ES" sz="2600" dirty="0"/>
              <a:t>Pídales a los funcionarios del Distrito y del Consejo Diocesano y a los Consejeros Espirituales que le ayuden a reclutar</a:t>
            </a:r>
          </a:p>
          <a:p>
            <a:pPr marL="442432" indent="-442432"/>
            <a:r>
              <a:rPr lang="es-ES" sz="2600" dirty="0"/>
              <a:t>Busque considerablemente: los formadores </a:t>
            </a:r>
            <a:r>
              <a:rPr lang="es-ES" sz="2600" u="sng" dirty="0"/>
              <a:t>no tienen </a:t>
            </a:r>
            <a:r>
              <a:rPr lang="es-ES" sz="2600" dirty="0"/>
              <a:t>que ser ex oficiales</a:t>
            </a:r>
          </a:p>
          <a:p>
            <a:pPr marL="442432" indent="-442432"/>
            <a:r>
              <a:rPr lang="es-ES" sz="2600" dirty="0"/>
              <a:t>Busque personas que tengan habilidades para hablar</a:t>
            </a:r>
          </a:p>
          <a:p>
            <a:pPr marL="442432" indent="-442432"/>
            <a:r>
              <a:rPr lang="es-ES" sz="2600" dirty="0"/>
              <a:t>Busque a personas con experiencia en educación de adultos; maestros, catequistas, capacitadores corporativos o gubernamentales.</a:t>
            </a:r>
            <a:endParaRPr lang="en-US" sz="2600" dirty="0"/>
          </a:p>
          <a:p>
            <a:pPr marL="442432" lvl="0" indent="-442432"/>
            <a:r>
              <a:rPr lang="es-ES" sz="2600" dirty="0"/>
              <a:t>Comience con un par de buenas personas: una orientación vibrante atraerá a otros</a:t>
            </a:r>
            <a:r>
              <a:rPr lang="en-US" sz="2600" dirty="0"/>
              <a:t>.    ¡</a:t>
            </a:r>
            <a:r>
              <a:rPr lang="es-ES" sz="2600" dirty="0">
                <a:solidFill>
                  <a:prstClr val="black"/>
                </a:solidFill>
              </a:rPr>
              <a:t>Rece un poco mas!</a:t>
            </a:r>
          </a:p>
          <a:p>
            <a:pPr marL="442432" indent="-442432"/>
            <a:endParaRPr lang="en-US" sz="2600" dirty="0"/>
          </a:p>
          <a:p>
            <a:pPr marL="442432" indent="-442432" algn="l">
              <a:buFont typeface="Arial"/>
              <a:buChar char="•"/>
            </a:pPr>
            <a:r>
              <a:rPr lang="es-ES" sz="2600" dirty="0"/>
              <a:t>¡</a:t>
            </a:r>
          </a:p>
        </p:txBody>
      </p:sp>
      <p:sp>
        <p:nvSpPr>
          <p:cNvPr id="5" name="Footer Placeholder 4"/>
          <p:cNvSpPr>
            <a:spLocks noGrp="1"/>
          </p:cNvSpPr>
          <p:nvPr>
            <p:ph type="ftr" sz="quarter" idx="4294967295"/>
          </p:nvPr>
        </p:nvSpPr>
        <p:spPr>
          <a:xfrm>
            <a:off x="1" y="6357156"/>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414173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67A7-1219-44CA-A6C1-03A8E304DBFF}"/>
              </a:ext>
            </a:extLst>
          </p:cNvPr>
          <p:cNvSpPr>
            <a:spLocks noGrp="1"/>
          </p:cNvSpPr>
          <p:nvPr>
            <p:ph type="title"/>
          </p:nvPr>
        </p:nvSpPr>
        <p:spPr>
          <a:xfrm>
            <a:off x="609601" y="338039"/>
            <a:ext cx="10183091" cy="779464"/>
          </a:xfrm>
        </p:spPr>
        <p:txBody>
          <a:bodyPr>
            <a:normAutofit fontScale="90000"/>
          </a:bodyPr>
          <a:lstStyle/>
          <a:p>
            <a:r>
              <a:rPr lang="es-ES" dirty="0"/>
              <a:t>Formadores, Presentadores, Consejeros Espirituales y Lideres. </a:t>
            </a:r>
          </a:p>
        </p:txBody>
      </p:sp>
      <p:sp>
        <p:nvSpPr>
          <p:cNvPr id="4" name="Content Placeholder 3">
            <a:extLst>
              <a:ext uri="{FF2B5EF4-FFF2-40B4-BE49-F238E27FC236}">
                <a16:creationId xmlns:a16="http://schemas.microsoft.com/office/drawing/2014/main" id="{996CCE35-628E-45FE-8F20-08D113F666B9}"/>
              </a:ext>
            </a:extLst>
          </p:cNvPr>
          <p:cNvSpPr>
            <a:spLocks noGrp="1"/>
          </p:cNvSpPr>
          <p:nvPr>
            <p:ph idx="1"/>
          </p:nvPr>
        </p:nvSpPr>
        <p:spPr>
          <a:xfrm>
            <a:off x="609600" y="2133604"/>
            <a:ext cx="11049000" cy="3638657"/>
          </a:xfrm>
        </p:spPr>
        <p:txBody>
          <a:bodyPr>
            <a:normAutofit/>
          </a:bodyPr>
          <a:lstStyle/>
          <a:p>
            <a:pPr marL="0" indent="0" algn="ctr">
              <a:buNone/>
            </a:pPr>
            <a:r>
              <a:rPr lang="es-ES" sz="3484" b="1" dirty="0"/>
              <a:t>Todos trabajamos unidos para proporcionar las experiencias formativas que apoyan el pleno florecimiento de nuestros Vicentinos en su viaje por el Sendero Vicentino….</a:t>
            </a:r>
            <a:endParaRPr lang="en-US" sz="3484" b="1" dirty="0"/>
          </a:p>
        </p:txBody>
      </p:sp>
    </p:spTree>
    <p:extLst>
      <p:ext uri="{BB962C8B-B14F-4D97-AF65-F5344CB8AC3E}">
        <p14:creationId xmlns:p14="http://schemas.microsoft.com/office/powerpoint/2010/main" val="110600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B326-FEDB-44D1-83CC-3BBD21BEA379}"/>
              </a:ext>
            </a:extLst>
          </p:cNvPr>
          <p:cNvSpPr>
            <a:spLocks noGrp="1"/>
          </p:cNvSpPr>
          <p:nvPr>
            <p:ph type="title"/>
          </p:nvPr>
        </p:nvSpPr>
        <p:spPr/>
        <p:txBody>
          <a:bodyPr>
            <a:normAutofit fontScale="90000"/>
          </a:bodyPr>
          <a:lstStyle/>
          <a:p>
            <a:r>
              <a:rPr lang="es-ES" dirty="0"/>
              <a:t>Los Líderes Servidores Crean la Expectativa </a:t>
            </a:r>
            <a:endParaRPr lang="en-US" dirty="0"/>
          </a:p>
        </p:txBody>
      </p:sp>
      <p:sp>
        <p:nvSpPr>
          <p:cNvPr id="4" name="Content Placeholder 3">
            <a:extLst>
              <a:ext uri="{FF2B5EF4-FFF2-40B4-BE49-F238E27FC236}">
                <a16:creationId xmlns:a16="http://schemas.microsoft.com/office/drawing/2014/main" id="{B2E8A093-A88A-4784-B2E4-3AA8FEE2B136}"/>
              </a:ext>
            </a:extLst>
          </p:cNvPr>
          <p:cNvSpPr>
            <a:spLocks noGrp="1"/>
          </p:cNvSpPr>
          <p:nvPr>
            <p:ph idx="1"/>
          </p:nvPr>
        </p:nvSpPr>
        <p:spPr>
          <a:xfrm>
            <a:off x="609600" y="1478852"/>
            <a:ext cx="11049000" cy="4553057"/>
          </a:xfrm>
        </p:spPr>
        <p:txBody>
          <a:bodyPr>
            <a:normAutofit fontScale="92500"/>
          </a:bodyPr>
          <a:lstStyle/>
          <a:p>
            <a:pPr marL="0" indent="0">
              <a:buNone/>
            </a:pPr>
            <a:r>
              <a:rPr lang="es-ES" dirty="0"/>
              <a:t>Todos los niveles de líderes en toda la Sociedad son Líderes Servidores, dedicados a promover la Espiritualidad, el Servicio y la Amistad.</a:t>
            </a:r>
            <a:endParaRPr lang="en-US" dirty="0"/>
          </a:p>
          <a:p>
            <a:pPr marL="0" indent="0">
              <a:buNone/>
            </a:pPr>
            <a:r>
              <a:rPr lang="es-ES" b="1" dirty="0"/>
              <a:t>Siguiendo el ejemplo de Cristo, los Presidentes de todos los niveles tratan de ser líderes servidores. Ellos proveen una atmósfera de aliento en la cual los talentos, las capacidades y el carisma espiritual de los miembros son identificados, desarrollados y puestos al servicio del pobre y de la Sociedad de San Vicente de Paúl. El Presidente de la Conferencia o Consejo deben tener una responsabilidad especial en promover la Espiritualidad Vicentina</a:t>
            </a:r>
            <a:endParaRPr lang="en-US" b="1" dirty="0"/>
          </a:p>
          <a:p>
            <a:pPr marL="0" indent="0" algn="r">
              <a:buNone/>
            </a:pPr>
            <a:r>
              <a:rPr lang="es-ES" sz="2400" i="1" dirty="0"/>
              <a:t>(Regla, Parte I, 3.11</a:t>
            </a:r>
            <a:r>
              <a:rPr lang="en-GB" sz="2400" i="1" dirty="0"/>
              <a:t>) </a:t>
            </a:r>
            <a:endParaRPr lang="en-US" sz="2400" i="1" dirty="0"/>
          </a:p>
          <a:p>
            <a:pPr algn="l"/>
            <a:endParaRPr lang="en-US" dirty="0"/>
          </a:p>
        </p:txBody>
      </p:sp>
    </p:spTree>
    <p:extLst>
      <p:ext uri="{BB962C8B-B14F-4D97-AF65-F5344CB8AC3E}">
        <p14:creationId xmlns:p14="http://schemas.microsoft.com/office/powerpoint/2010/main" val="152759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Organización</a:t>
            </a:r>
          </a:p>
        </p:txBody>
      </p:sp>
      <p:graphicFrame>
        <p:nvGraphicFramePr>
          <p:cNvPr id="12" name="Content Placeholder 11"/>
          <p:cNvGraphicFramePr>
            <a:graphicFrameLocks noGrp="1"/>
          </p:cNvGraphicFramePr>
          <p:nvPr>
            <p:ph idx="1"/>
          </p:nvPr>
        </p:nvGraphicFramePr>
        <p:xfrm>
          <a:off x="1092077" y="1201540"/>
          <a:ext cx="9060360" cy="518160"/>
        </p:xfrm>
        <a:graphic>
          <a:graphicData uri="http://schemas.openxmlformats.org/drawingml/2006/table">
            <a:tbl>
              <a:tblPr firstRow="1" bandRow="1">
                <a:tableStyleId>{7DF18680-E054-41AD-8BC1-D1AEF772440D}</a:tableStyleId>
              </a:tblPr>
              <a:tblGrid>
                <a:gridCol w="4530180">
                  <a:extLst>
                    <a:ext uri="{9D8B030D-6E8A-4147-A177-3AD203B41FA5}">
                      <a16:colId xmlns:a16="http://schemas.microsoft.com/office/drawing/2014/main" val="20000"/>
                    </a:ext>
                  </a:extLst>
                </a:gridCol>
                <a:gridCol w="4530180">
                  <a:extLst>
                    <a:ext uri="{9D8B030D-6E8A-4147-A177-3AD203B41FA5}">
                      <a16:colId xmlns:a16="http://schemas.microsoft.com/office/drawing/2014/main" val="20001"/>
                    </a:ext>
                  </a:extLst>
                </a:gridCol>
              </a:tblGrid>
              <a:tr h="370840">
                <a:tc>
                  <a:txBody>
                    <a:bodyPr/>
                    <a:lstStyle/>
                    <a:p>
                      <a:pPr algn="ctr"/>
                      <a:r>
                        <a:rPr lang="es-ES" sz="2800" noProof="0" dirty="0"/>
                        <a:t>Transposición saludable</a:t>
                      </a:r>
                    </a:p>
                  </a:txBody>
                  <a:tcPr/>
                </a:tc>
                <a:tc>
                  <a:txBody>
                    <a:bodyPr/>
                    <a:lstStyle/>
                    <a:p>
                      <a:pPr algn="ctr"/>
                      <a:r>
                        <a:rPr lang="es-ES" sz="2800" noProof="0" dirty="0"/>
                        <a:t>Trípode de formación</a:t>
                      </a:r>
                    </a:p>
                  </a:txBody>
                  <a:tcPr/>
                </a:tc>
                <a:extLst>
                  <a:ext uri="{0D108BD9-81ED-4DB2-BD59-A6C34878D82A}">
                    <a16:rowId xmlns:a16="http://schemas.microsoft.com/office/drawing/2014/main" val="10000"/>
                  </a:ext>
                </a:extLst>
              </a:tr>
            </a:tbl>
          </a:graphicData>
        </a:graphic>
      </p:graphicFrame>
      <p:grpSp>
        <p:nvGrpSpPr>
          <p:cNvPr id="17" name="Group 16"/>
          <p:cNvGrpSpPr/>
          <p:nvPr/>
        </p:nvGrpSpPr>
        <p:grpSpPr>
          <a:xfrm>
            <a:off x="6350091" y="1804830"/>
            <a:ext cx="2476007" cy="4366085"/>
            <a:chOff x="4803979" y="1150181"/>
            <a:chExt cx="2476006" cy="4366085"/>
          </a:xfrm>
        </p:grpSpPr>
        <p:pic>
          <p:nvPicPr>
            <p:cNvPr id="9" name="Picture 8"/>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4803979" y="1150181"/>
              <a:ext cx="2476006" cy="4366085"/>
            </a:xfrm>
            <a:prstGeom prst="rect">
              <a:avLst/>
            </a:prstGeom>
          </p:spPr>
        </p:pic>
        <p:sp>
          <p:nvSpPr>
            <p:cNvPr id="13" name="TextBox 12"/>
            <p:cNvSpPr txBox="1"/>
            <p:nvPr/>
          </p:nvSpPr>
          <p:spPr>
            <a:xfrm rot="17478850">
              <a:off x="4197233" y="2949655"/>
              <a:ext cx="2373122" cy="400110"/>
            </a:xfrm>
            <a:prstGeom prst="rect">
              <a:avLst/>
            </a:prstGeom>
            <a:noFill/>
          </p:spPr>
          <p:txBody>
            <a:bodyPr wrap="square" rtlCol="0">
              <a:spAutoFit/>
            </a:bodyPr>
            <a:lstStyle/>
            <a:p>
              <a:r>
                <a:rPr lang="es-ES" sz="2000" b="1" cap="small" dirty="0">
                  <a:solidFill>
                    <a:srgbClr val="016FAC"/>
                  </a:solidFill>
                </a:rPr>
                <a:t>Consejero Espiritual </a:t>
              </a:r>
            </a:p>
          </p:txBody>
        </p:sp>
        <p:sp>
          <p:nvSpPr>
            <p:cNvPr id="14" name="TextBox 13"/>
            <p:cNvSpPr txBox="1"/>
            <p:nvPr/>
          </p:nvSpPr>
          <p:spPr>
            <a:xfrm rot="15768115">
              <a:off x="5496885" y="3255276"/>
              <a:ext cx="1334120" cy="400110"/>
            </a:xfrm>
            <a:prstGeom prst="rect">
              <a:avLst/>
            </a:prstGeom>
            <a:noFill/>
          </p:spPr>
          <p:txBody>
            <a:bodyPr wrap="square" rtlCol="0">
              <a:spAutoFit/>
            </a:bodyPr>
            <a:lstStyle/>
            <a:p>
              <a:r>
                <a:rPr lang="es-ES" sz="2000" b="1" cap="small" dirty="0">
                  <a:solidFill>
                    <a:srgbClr val="016FAC"/>
                  </a:solidFill>
                </a:rPr>
                <a:t>Formador</a:t>
              </a:r>
            </a:p>
          </p:txBody>
        </p:sp>
        <p:sp>
          <p:nvSpPr>
            <p:cNvPr id="15" name="TextBox 14"/>
            <p:cNvSpPr txBox="1"/>
            <p:nvPr/>
          </p:nvSpPr>
          <p:spPr>
            <a:xfrm rot="4291041">
              <a:off x="5666225" y="3295811"/>
              <a:ext cx="2751329" cy="400110"/>
            </a:xfrm>
            <a:prstGeom prst="rect">
              <a:avLst/>
            </a:prstGeom>
            <a:noFill/>
          </p:spPr>
          <p:txBody>
            <a:bodyPr wrap="square" rtlCol="0">
              <a:spAutoFit/>
            </a:bodyPr>
            <a:lstStyle/>
            <a:p>
              <a:r>
                <a:rPr lang="es-ES" sz="2000" b="1" cap="small" dirty="0">
                  <a:solidFill>
                    <a:srgbClr val="016FAC"/>
                  </a:solidFill>
                </a:rPr>
                <a:t>lideres  de servicio</a:t>
              </a:r>
            </a:p>
          </p:txBody>
        </p:sp>
      </p:grpSp>
      <p:graphicFrame>
        <p:nvGraphicFramePr>
          <p:cNvPr id="16" name="Diagram 15"/>
          <p:cNvGraphicFramePr/>
          <p:nvPr/>
        </p:nvGraphicFramePr>
        <p:xfrm>
          <a:off x="1334727" y="1844255"/>
          <a:ext cx="4181385" cy="2057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9" name="Diagram 18"/>
          <p:cNvGraphicFramePr/>
          <p:nvPr/>
        </p:nvGraphicFramePr>
        <p:xfrm>
          <a:off x="1287961" y="3981525"/>
          <a:ext cx="4181385" cy="20574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62000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Graphic spid="19"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a:defRPr/>
            </a:pPr>
            <a:r>
              <a:rPr lang="es-ES" dirty="0"/>
              <a:t>Plan de Formación Diocesano</a:t>
            </a:r>
          </a:p>
        </p:txBody>
      </p:sp>
      <p:sp>
        <p:nvSpPr>
          <p:cNvPr id="307203" name="Rectangle 3"/>
          <p:cNvSpPr>
            <a:spLocks noGrp="1" noChangeArrowheads="1"/>
          </p:cNvSpPr>
          <p:nvPr>
            <p:ph idx="1"/>
          </p:nvPr>
        </p:nvSpPr>
        <p:spPr>
          <a:xfrm>
            <a:off x="609603" y="1219205"/>
            <a:ext cx="8276492" cy="4553057"/>
          </a:xfrm>
        </p:spPr>
        <p:txBody>
          <a:bodyPr>
            <a:normAutofit fontScale="92500" lnSpcReduction="10000"/>
          </a:bodyPr>
          <a:lstStyle/>
          <a:p>
            <a:pPr marL="0" indent="0">
              <a:buNone/>
              <a:defRPr/>
            </a:pPr>
            <a:r>
              <a:rPr lang="es-ES" sz="3097" dirty="0"/>
              <a:t>Cada Consejo Diocesano debe tener un plan para:</a:t>
            </a:r>
          </a:p>
          <a:p>
            <a:pPr lvl="1">
              <a:spcBef>
                <a:spcPts val="1800"/>
              </a:spcBef>
              <a:defRPr/>
            </a:pPr>
            <a:r>
              <a:rPr lang="es-ES" sz="2710" dirty="0"/>
              <a:t>Realizar regularmente Orientaciones </a:t>
            </a:r>
            <a:r>
              <a:rPr lang="es-ES" sz="2710" dirty="0" err="1"/>
              <a:t>Ozanam</a:t>
            </a:r>
            <a:r>
              <a:rPr lang="es-ES" sz="2710" dirty="0"/>
              <a:t> al alcance de todas las Conferencias</a:t>
            </a:r>
            <a:endParaRPr lang="en-US" sz="2710" dirty="0"/>
          </a:p>
          <a:p>
            <a:pPr lvl="1">
              <a:spcBef>
                <a:spcPts val="1800"/>
              </a:spcBef>
              <a:defRPr/>
            </a:pPr>
            <a:r>
              <a:rPr lang="es-ES" sz="2710" dirty="0"/>
              <a:t>Capacitar a suficientes Formadores y Presentadores para satisfacer las necesidades de la Diócesis</a:t>
            </a:r>
            <a:endParaRPr lang="en-US" sz="2710" dirty="0"/>
          </a:p>
          <a:p>
            <a:pPr lvl="1">
              <a:spcBef>
                <a:spcPts val="1800"/>
              </a:spcBef>
              <a:defRPr/>
            </a:pPr>
            <a:r>
              <a:rPr lang="es-ES" sz="2710" dirty="0"/>
              <a:t>Brindar capacitación para los Consejeros Espirituales con regularidad</a:t>
            </a:r>
            <a:endParaRPr lang="en-US" sz="2710" dirty="0"/>
          </a:p>
          <a:p>
            <a:pPr lvl="1">
              <a:spcBef>
                <a:spcPts val="1800"/>
              </a:spcBef>
              <a:defRPr/>
            </a:pPr>
            <a:r>
              <a:rPr lang="es-ES" sz="2710" dirty="0"/>
              <a:t>Coordinar otras Capacitaciones  y Formaciones</a:t>
            </a:r>
            <a:r>
              <a:rPr lang="en-US" sz="2710" dirty="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5999" y="1873683"/>
            <a:ext cx="2024276" cy="2957031"/>
          </a:xfrm>
          <a:prstGeom prst="rect">
            <a:avLst/>
          </a:prstGeom>
        </p:spPr>
      </p:pic>
    </p:spTree>
    <p:extLst>
      <p:ext uri="{BB962C8B-B14F-4D97-AF65-F5344CB8AC3E}">
        <p14:creationId xmlns:p14="http://schemas.microsoft.com/office/powerpoint/2010/main" val="191079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2B32-06DF-4EF4-84F8-0B1D708991AB}"/>
              </a:ext>
            </a:extLst>
          </p:cNvPr>
          <p:cNvSpPr>
            <a:spLocks noGrp="1"/>
          </p:cNvSpPr>
          <p:nvPr>
            <p:ph type="title"/>
          </p:nvPr>
        </p:nvSpPr>
        <p:spPr>
          <a:xfrm>
            <a:off x="609601" y="338039"/>
            <a:ext cx="9969795" cy="779464"/>
          </a:xfrm>
        </p:spPr>
        <p:txBody>
          <a:bodyPr/>
          <a:lstStyle/>
          <a:p>
            <a:r>
              <a:rPr lang="es-ES" dirty="0"/>
              <a:t>Conferencias: Consejero Espiritual</a:t>
            </a:r>
          </a:p>
        </p:txBody>
      </p:sp>
      <p:pic>
        <p:nvPicPr>
          <p:cNvPr id="13" name="Picture 12" descr="Elderly woman thumbs up">
            <a:extLst>
              <a:ext uri="{FF2B5EF4-FFF2-40B4-BE49-F238E27FC236}">
                <a16:creationId xmlns:a16="http://schemas.microsoft.com/office/drawing/2014/main" id="{7280021E-58B1-4CC1-81F3-C32BE892EF79}"/>
              </a:ext>
            </a:extLst>
          </p:cNvPr>
          <p:cNvPicPr>
            <a:picLocks noChangeAspect="1"/>
          </p:cNvPicPr>
          <p:nvPr/>
        </p:nvPicPr>
        <p:blipFill>
          <a:blip r:embed="rId3"/>
          <a:stretch>
            <a:fillRect/>
          </a:stretch>
        </p:blipFill>
        <p:spPr>
          <a:xfrm flipH="1">
            <a:off x="5096477" y="1396648"/>
            <a:ext cx="1999051" cy="4642288"/>
          </a:xfrm>
          <a:prstGeom prst="rect">
            <a:avLst/>
          </a:prstGeom>
          <a:effectLst>
            <a:outerShdw blurRad="76200" dir="13500000" sy="23000" kx="1200000" algn="br" rotWithShape="0">
              <a:prstClr val="black">
                <a:alpha val="20000"/>
              </a:prstClr>
            </a:outerShdw>
          </a:effectLst>
        </p:spPr>
      </p:pic>
      <p:pic>
        <p:nvPicPr>
          <p:cNvPr id="17" name="Content Placeholder 16" descr="Businessman holding sign smiling">
            <a:extLst>
              <a:ext uri="{FF2B5EF4-FFF2-40B4-BE49-F238E27FC236}">
                <a16:creationId xmlns:a16="http://schemas.microsoft.com/office/drawing/2014/main" id="{0432AA03-92FD-4837-B7F6-2743D76908E4}"/>
              </a:ext>
            </a:extLst>
          </p:cNvPr>
          <p:cNvPicPr>
            <a:picLocks noGrp="1" noChangeAspect="1"/>
          </p:cNvPicPr>
          <p:nvPr>
            <p:ph idx="1"/>
          </p:nvPr>
        </p:nvPicPr>
        <p:blipFill>
          <a:blip r:embed="rId4"/>
          <a:stretch>
            <a:fillRect/>
          </a:stretch>
        </p:blipFill>
        <p:spPr>
          <a:xfrm>
            <a:off x="6359844" y="1117503"/>
            <a:ext cx="2257383" cy="5026786"/>
          </a:xfrm>
          <a:effectLst>
            <a:outerShdw blurRad="76200" dir="13500000" sy="23000" kx="1200000" algn="br" rotWithShape="0">
              <a:prstClr val="black">
                <a:alpha val="20000"/>
              </a:prstClr>
            </a:outerShdw>
          </a:effectLst>
        </p:spPr>
      </p:pic>
      <p:sp>
        <p:nvSpPr>
          <p:cNvPr id="18" name="TextBox 17">
            <a:extLst>
              <a:ext uri="{FF2B5EF4-FFF2-40B4-BE49-F238E27FC236}">
                <a16:creationId xmlns:a16="http://schemas.microsoft.com/office/drawing/2014/main" id="{E9347E91-896A-4227-9D0B-E2C2BFCA8813}"/>
              </a:ext>
            </a:extLst>
          </p:cNvPr>
          <p:cNvSpPr txBox="1"/>
          <p:nvPr/>
        </p:nvSpPr>
        <p:spPr>
          <a:xfrm>
            <a:off x="6387222" y="2104228"/>
            <a:ext cx="2204247" cy="1615827"/>
          </a:xfrm>
          <a:prstGeom prst="rect">
            <a:avLst/>
          </a:prstGeom>
          <a:noFill/>
        </p:spPr>
        <p:txBody>
          <a:bodyPr wrap="square" rtlCol="0">
            <a:spAutoFit/>
          </a:bodyPr>
          <a:lstStyle/>
          <a:p>
            <a:pPr algn="ctr"/>
            <a:r>
              <a:rPr lang="es-ES" b="1" i="1" dirty="0">
                <a:latin typeface="Cavolini" panose="03000502040302020204" pitchFamily="66" charset="0"/>
                <a:cs typeface="Cavolini" panose="03000502040302020204" pitchFamily="66" charset="0"/>
              </a:rPr>
              <a:t>Responsabilidad especial  para promover la Espiritualidad Vicentina”</a:t>
            </a:r>
          </a:p>
          <a:p>
            <a:pPr algn="ctr"/>
            <a:r>
              <a:rPr lang="es-ES" sz="800" b="1" i="1" dirty="0">
                <a:latin typeface="Cavolini" panose="03000502040302020204" pitchFamily="66" charset="0"/>
                <a:cs typeface="Cavolini" panose="03000502040302020204" pitchFamily="66" charset="0"/>
              </a:rPr>
              <a:t>Regla, Parte I, 3.11</a:t>
            </a:r>
          </a:p>
        </p:txBody>
      </p:sp>
      <p:sp>
        <p:nvSpPr>
          <p:cNvPr id="19" name="TextBox 18">
            <a:extLst>
              <a:ext uri="{FF2B5EF4-FFF2-40B4-BE49-F238E27FC236}">
                <a16:creationId xmlns:a16="http://schemas.microsoft.com/office/drawing/2014/main" id="{8B8CA231-7A44-4171-8039-16D841F621EA}"/>
              </a:ext>
            </a:extLst>
          </p:cNvPr>
          <p:cNvSpPr txBox="1"/>
          <p:nvPr/>
        </p:nvSpPr>
        <p:spPr>
          <a:xfrm rot="1171636">
            <a:off x="8450175" y="1565618"/>
            <a:ext cx="3307679" cy="1077218"/>
          </a:xfrm>
          <a:prstGeom prst="rect">
            <a:avLst/>
          </a:prstGeom>
          <a:noFill/>
        </p:spPr>
        <p:txBody>
          <a:bodyPr wrap="square" rtlCol="0">
            <a:spAutoFit/>
          </a:bodyPr>
          <a:lstStyle/>
          <a:p>
            <a:r>
              <a:rPr lang="es-ES" sz="3200" b="1" dirty="0">
                <a:solidFill>
                  <a:srgbClr val="C00000"/>
                </a:solidFill>
                <a:latin typeface="Bradley Hand ITC" panose="03070402050302030203" pitchFamily="66" charset="0"/>
              </a:rPr>
              <a:t>¡Y el Presidente de la  Conferencia!</a:t>
            </a:r>
          </a:p>
        </p:txBody>
      </p:sp>
    </p:spTree>
    <p:extLst>
      <p:ext uri="{BB962C8B-B14F-4D97-AF65-F5344CB8AC3E}">
        <p14:creationId xmlns:p14="http://schemas.microsoft.com/office/powerpoint/2010/main" val="310850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nodeType="clickEffect">
                                  <p:stCondLst>
                                    <p:cond delay="0"/>
                                  </p:stCondLst>
                                  <p:childTnLst>
                                    <p:animMotion origin="layout" path="M 0 3.7037E-7 L -0.15208 0.0037 " pathEditMode="relative" rAng="0" ptsTypes="AA">
                                      <p:cBhvr>
                                        <p:cTn id="6" dur="2000" fill="hold"/>
                                        <p:tgtEl>
                                          <p:spTgt spid="13"/>
                                        </p:tgtEl>
                                        <p:attrNameLst>
                                          <p:attrName>ppt_x</p:attrName>
                                          <p:attrName>ppt_y</p:attrName>
                                        </p:attrNameLst>
                                      </p:cBhvr>
                                      <p:rCtr x="-7604" y="185"/>
                                    </p:animMotion>
                                  </p:childTnLst>
                                </p:cTn>
                              </p:par>
                              <p:par>
                                <p:cTn id="7" presetID="10" presetClass="entr" presetSubtype="0" fill="hold" nodeType="withEffect">
                                  <p:stCondLst>
                                    <p:cond delay="50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2000"/>
                                        <p:tgtEl>
                                          <p:spTgt spid="17"/>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par>
                                <p:cTn id="13" presetID="22" presetClass="entr" presetSubtype="8" fill="hold" grpId="0" nodeType="withEffect">
                                  <p:stCondLst>
                                    <p:cond delay="50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7750FB-83B4-4DFC-BB19-B0F827C4C8E6}"/>
              </a:ext>
            </a:extLst>
          </p:cNvPr>
          <p:cNvSpPr>
            <a:spLocks noGrp="1"/>
          </p:cNvSpPr>
          <p:nvPr>
            <p:ph type="title" idx="4294967295"/>
          </p:nvPr>
        </p:nvSpPr>
        <p:spPr>
          <a:xfrm>
            <a:off x="0" y="338138"/>
            <a:ext cx="9885363" cy="779462"/>
          </a:xfrm>
        </p:spPr>
        <p:txBody>
          <a:bodyPr>
            <a:normAutofit/>
          </a:bodyPr>
          <a:lstStyle/>
          <a:p>
            <a:r>
              <a:rPr lang="en-US" dirty="0"/>
              <a:t>Councils: The Formation Committee</a:t>
            </a:r>
          </a:p>
        </p:txBody>
      </p:sp>
      <p:pic>
        <p:nvPicPr>
          <p:cNvPr id="13" name="Picture 12" descr="Old woman holding sign">
            <a:extLst>
              <a:ext uri="{FF2B5EF4-FFF2-40B4-BE49-F238E27FC236}">
                <a16:creationId xmlns:a16="http://schemas.microsoft.com/office/drawing/2014/main" id="{60802046-E6B6-4B08-9033-378CFF3A7C15}"/>
              </a:ext>
            </a:extLst>
          </p:cNvPr>
          <p:cNvPicPr>
            <a:picLocks noChangeAspect="1"/>
          </p:cNvPicPr>
          <p:nvPr/>
        </p:nvPicPr>
        <p:blipFill>
          <a:blip r:embed="rId2"/>
          <a:stretch>
            <a:fillRect/>
          </a:stretch>
        </p:blipFill>
        <p:spPr>
          <a:xfrm>
            <a:off x="7783568" y="1536934"/>
            <a:ext cx="2989824" cy="4441124"/>
          </a:xfrm>
          <a:prstGeom prst="rect">
            <a:avLst/>
          </a:prstGeom>
          <a:effectLst>
            <a:outerShdw blurRad="76200" dir="13500000" sy="23000" kx="1200000" algn="br" rotWithShape="0">
              <a:prstClr val="black">
                <a:alpha val="20000"/>
              </a:prstClr>
            </a:outerShdw>
          </a:effectLst>
        </p:spPr>
      </p:pic>
      <p:sp>
        <p:nvSpPr>
          <p:cNvPr id="14" name="TextBox 13">
            <a:extLst>
              <a:ext uri="{FF2B5EF4-FFF2-40B4-BE49-F238E27FC236}">
                <a16:creationId xmlns:a16="http://schemas.microsoft.com/office/drawing/2014/main" id="{6BA62620-AE76-4B8F-BF8E-8A38BB500A45}"/>
              </a:ext>
            </a:extLst>
          </p:cNvPr>
          <p:cNvSpPr txBox="1"/>
          <p:nvPr/>
        </p:nvSpPr>
        <p:spPr>
          <a:xfrm>
            <a:off x="7857999" y="2638256"/>
            <a:ext cx="2838894" cy="1769715"/>
          </a:xfrm>
          <a:prstGeom prst="rect">
            <a:avLst/>
          </a:prstGeom>
          <a:noFill/>
        </p:spPr>
        <p:txBody>
          <a:bodyPr wrap="square" rtlCol="0">
            <a:spAutoFit/>
          </a:bodyPr>
          <a:lstStyle/>
          <a:p>
            <a:pPr algn="ctr"/>
            <a:r>
              <a:rPr lang="es-ES" sz="2000" b="1" i="1" dirty="0">
                <a:latin typeface="Cavolini" panose="03000502040302020204" pitchFamily="66" charset="0"/>
                <a:cs typeface="Cavolini" panose="03000502040302020204" pitchFamily="66" charset="0"/>
              </a:rPr>
              <a:t>Responsabilidad especial  para promover la Espiritualidad Vicentina”</a:t>
            </a:r>
          </a:p>
          <a:p>
            <a:pPr algn="ctr"/>
            <a:r>
              <a:rPr lang="es-ES" sz="900" b="1" i="1" dirty="0">
                <a:latin typeface="Cavolini" panose="03000502040302020204" pitchFamily="66" charset="0"/>
                <a:cs typeface="Cavolini" panose="03000502040302020204" pitchFamily="66" charset="0"/>
              </a:rPr>
              <a:t>Regla, Parte I, 3.11</a:t>
            </a:r>
          </a:p>
        </p:txBody>
      </p:sp>
      <p:pic>
        <p:nvPicPr>
          <p:cNvPr id="16" name="Picture 15" descr="Businessman pointing side">
            <a:extLst>
              <a:ext uri="{FF2B5EF4-FFF2-40B4-BE49-F238E27FC236}">
                <a16:creationId xmlns:a16="http://schemas.microsoft.com/office/drawing/2014/main" id="{133CE2B6-2415-48C6-BC2E-83886EEA1294}"/>
              </a:ext>
            </a:extLst>
          </p:cNvPr>
          <p:cNvPicPr>
            <a:picLocks noChangeAspect="1"/>
          </p:cNvPicPr>
          <p:nvPr/>
        </p:nvPicPr>
        <p:blipFill>
          <a:blip r:embed="rId3"/>
          <a:stretch>
            <a:fillRect/>
          </a:stretch>
        </p:blipFill>
        <p:spPr>
          <a:xfrm>
            <a:off x="7993345" y="1022301"/>
            <a:ext cx="2266979" cy="5010292"/>
          </a:xfrm>
          <a:prstGeom prst="rect">
            <a:avLst/>
          </a:prstGeom>
          <a:effectLst>
            <a:outerShdw blurRad="76200" dir="13500000" sy="23000" kx="1200000" algn="br" rotWithShape="0">
              <a:prstClr val="black">
                <a:alpha val="20000"/>
              </a:prstClr>
            </a:outerShdw>
          </a:effectLst>
        </p:spPr>
      </p:pic>
      <p:pic>
        <p:nvPicPr>
          <p:cNvPr id="34" name="Picture 33" descr="Woman using notepad">
            <a:extLst>
              <a:ext uri="{FF2B5EF4-FFF2-40B4-BE49-F238E27FC236}">
                <a16:creationId xmlns:a16="http://schemas.microsoft.com/office/drawing/2014/main" id="{F464DC6E-8ACB-49EF-89B5-DECDB7FB0812}"/>
              </a:ext>
            </a:extLst>
          </p:cNvPr>
          <p:cNvPicPr>
            <a:picLocks noChangeAspect="1"/>
          </p:cNvPicPr>
          <p:nvPr/>
        </p:nvPicPr>
        <p:blipFill>
          <a:blip r:embed="rId4"/>
          <a:stretch>
            <a:fillRect/>
          </a:stretch>
        </p:blipFill>
        <p:spPr>
          <a:xfrm flipH="1">
            <a:off x="1730444" y="1370896"/>
            <a:ext cx="1425414" cy="4566398"/>
          </a:xfrm>
          <a:prstGeom prst="rect">
            <a:avLst/>
          </a:prstGeom>
          <a:effectLst>
            <a:outerShdw blurRad="76200" dir="13500000" sy="23000" kx="1200000" algn="br" rotWithShape="0">
              <a:prstClr val="black">
                <a:alpha val="20000"/>
              </a:prstClr>
            </a:outerShdw>
          </a:effectLst>
        </p:spPr>
      </p:pic>
      <p:sp>
        <p:nvSpPr>
          <p:cNvPr id="35" name="TextBox 34">
            <a:extLst>
              <a:ext uri="{FF2B5EF4-FFF2-40B4-BE49-F238E27FC236}">
                <a16:creationId xmlns:a16="http://schemas.microsoft.com/office/drawing/2014/main" id="{93939F33-1B7F-4F53-9E78-B1F750DB3D81}"/>
              </a:ext>
            </a:extLst>
          </p:cNvPr>
          <p:cNvSpPr txBox="1"/>
          <p:nvPr/>
        </p:nvSpPr>
        <p:spPr>
          <a:xfrm rot="1171636">
            <a:off x="9866372" y="1302766"/>
            <a:ext cx="2466592" cy="1569660"/>
          </a:xfrm>
          <a:prstGeom prst="rect">
            <a:avLst/>
          </a:prstGeom>
          <a:noFill/>
        </p:spPr>
        <p:txBody>
          <a:bodyPr wrap="square" rtlCol="0">
            <a:spAutoFit/>
          </a:bodyPr>
          <a:lstStyle/>
          <a:p>
            <a:r>
              <a:rPr lang="en-US" sz="3200" b="1" i="1" dirty="0">
                <a:solidFill>
                  <a:srgbClr val="C00000"/>
                </a:solidFill>
                <a:latin typeface="Bradley Hand ITC" panose="03070402050302030203" pitchFamily="66" charset="0"/>
              </a:rPr>
              <a:t>Y </a:t>
            </a:r>
            <a:r>
              <a:rPr lang="en-US" sz="3200" b="1" i="1" dirty="0" err="1">
                <a:solidFill>
                  <a:srgbClr val="C00000"/>
                </a:solidFill>
                <a:latin typeface="Bradley Hand ITC" panose="03070402050302030203" pitchFamily="66" charset="0"/>
              </a:rPr>
              <a:t>el</a:t>
            </a:r>
            <a:r>
              <a:rPr lang="en-US" sz="3200" b="1" i="1" dirty="0">
                <a:solidFill>
                  <a:srgbClr val="C00000"/>
                </a:solidFill>
                <a:latin typeface="Bradley Hand ITC" panose="03070402050302030203" pitchFamily="66" charset="0"/>
              </a:rPr>
              <a:t> </a:t>
            </a:r>
            <a:r>
              <a:rPr lang="es-ES" sz="3200" b="1" i="1" dirty="0">
                <a:solidFill>
                  <a:srgbClr val="C00000"/>
                </a:solidFill>
                <a:latin typeface="Bradley Hand ITC" panose="03070402050302030203" pitchFamily="66" charset="0"/>
              </a:rPr>
              <a:t>Presidente del Consejo !</a:t>
            </a:r>
            <a:endParaRPr lang="en-US" sz="3200" b="1" i="1" dirty="0">
              <a:solidFill>
                <a:srgbClr val="C00000"/>
              </a:solidFill>
              <a:latin typeface="Bradley Hand ITC" panose="03070402050302030203" pitchFamily="66" charset="0"/>
            </a:endParaRPr>
          </a:p>
        </p:txBody>
      </p:sp>
      <p:pic>
        <p:nvPicPr>
          <p:cNvPr id="39" name="Picture 38" descr="Young businessman clapping">
            <a:extLst>
              <a:ext uri="{FF2B5EF4-FFF2-40B4-BE49-F238E27FC236}">
                <a16:creationId xmlns:a16="http://schemas.microsoft.com/office/drawing/2014/main" id="{F4E93D84-94BA-4F34-9AEA-0B0CC8AB8ABD}"/>
              </a:ext>
            </a:extLst>
          </p:cNvPr>
          <p:cNvPicPr>
            <a:picLocks noChangeAspect="1"/>
          </p:cNvPicPr>
          <p:nvPr/>
        </p:nvPicPr>
        <p:blipFill>
          <a:blip r:embed="rId5"/>
          <a:stretch>
            <a:fillRect/>
          </a:stretch>
        </p:blipFill>
        <p:spPr>
          <a:xfrm>
            <a:off x="5313556" y="1149695"/>
            <a:ext cx="1671485" cy="4828363"/>
          </a:xfrm>
          <a:prstGeom prst="rect">
            <a:avLst/>
          </a:prstGeom>
          <a:effectLst>
            <a:outerShdw blurRad="76200" dir="13500000" sy="23000" kx="1200000" algn="br" rotWithShape="0">
              <a:prstClr val="black">
                <a:alpha val="20000"/>
              </a:prstClr>
            </a:outerShdw>
          </a:effectLst>
        </p:spPr>
      </p:pic>
      <p:sp>
        <p:nvSpPr>
          <p:cNvPr id="40" name="TextBox 39">
            <a:extLst>
              <a:ext uri="{FF2B5EF4-FFF2-40B4-BE49-F238E27FC236}">
                <a16:creationId xmlns:a16="http://schemas.microsoft.com/office/drawing/2014/main" id="{AF87664D-4CB5-4DD6-B8E8-298E095F4070}"/>
              </a:ext>
            </a:extLst>
          </p:cNvPr>
          <p:cNvSpPr txBox="1"/>
          <p:nvPr/>
        </p:nvSpPr>
        <p:spPr>
          <a:xfrm>
            <a:off x="2550694" y="1370896"/>
            <a:ext cx="1671485" cy="707886"/>
          </a:xfrm>
          <a:prstGeom prst="rect">
            <a:avLst/>
          </a:prstGeom>
          <a:noFill/>
        </p:spPr>
        <p:txBody>
          <a:bodyPr wrap="square" rtlCol="0">
            <a:spAutoFit/>
          </a:bodyPr>
          <a:lstStyle/>
          <a:p>
            <a:r>
              <a:rPr lang="es-ES" sz="2000" b="1" dirty="0"/>
              <a:t>Coordinador de Formación</a:t>
            </a:r>
          </a:p>
        </p:txBody>
      </p:sp>
      <p:sp>
        <p:nvSpPr>
          <p:cNvPr id="41" name="TextBox 40">
            <a:extLst>
              <a:ext uri="{FF2B5EF4-FFF2-40B4-BE49-F238E27FC236}">
                <a16:creationId xmlns:a16="http://schemas.microsoft.com/office/drawing/2014/main" id="{FD8B9271-6B9B-4100-B1F2-0B54257F9643}"/>
              </a:ext>
            </a:extLst>
          </p:cNvPr>
          <p:cNvSpPr txBox="1"/>
          <p:nvPr/>
        </p:nvSpPr>
        <p:spPr>
          <a:xfrm>
            <a:off x="4096697" y="1362807"/>
            <a:ext cx="1425414" cy="707886"/>
          </a:xfrm>
          <a:prstGeom prst="rect">
            <a:avLst/>
          </a:prstGeom>
          <a:noFill/>
        </p:spPr>
        <p:txBody>
          <a:bodyPr wrap="square" rtlCol="0">
            <a:spAutoFit/>
          </a:bodyPr>
          <a:lstStyle/>
          <a:p>
            <a:pPr algn="r"/>
            <a:r>
              <a:rPr lang="es-ES" sz="2000" b="1" dirty="0"/>
              <a:t>Consejero Espiritual </a:t>
            </a:r>
          </a:p>
        </p:txBody>
      </p:sp>
      <p:sp>
        <p:nvSpPr>
          <p:cNvPr id="42" name="TextBox 41">
            <a:extLst>
              <a:ext uri="{FF2B5EF4-FFF2-40B4-BE49-F238E27FC236}">
                <a16:creationId xmlns:a16="http://schemas.microsoft.com/office/drawing/2014/main" id="{76534764-6C38-4597-820B-2DA3B9CAD0A0}"/>
              </a:ext>
            </a:extLst>
          </p:cNvPr>
          <p:cNvSpPr txBox="1"/>
          <p:nvPr/>
        </p:nvSpPr>
        <p:spPr>
          <a:xfrm>
            <a:off x="6669891" y="1322532"/>
            <a:ext cx="1764246" cy="1015663"/>
          </a:xfrm>
          <a:prstGeom prst="rect">
            <a:avLst/>
          </a:prstGeom>
          <a:noFill/>
        </p:spPr>
        <p:txBody>
          <a:bodyPr wrap="square" rtlCol="0">
            <a:spAutoFit/>
          </a:bodyPr>
          <a:lstStyle/>
          <a:p>
            <a:pPr algn="ctr"/>
            <a:r>
              <a:rPr lang="es-ES" sz="2000" b="1" dirty="0"/>
              <a:t>Líder de la</a:t>
            </a:r>
          </a:p>
          <a:p>
            <a:pPr algn="ctr"/>
            <a:r>
              <a:rPr lang="es-ES" sz="2000" b="1" dirty="0"/>
              <a:t>Orientación</a:t>
            </a:r>
          </a:p>
          <a:p>
            <a:pPr algn="r"/>
            <a:r>
              <a:rPr lang="es-ES" sz="2000" b="1" dirty="0" err="1"/>
              <a:t>Ozanam</a:t>
            </a:r>
            <a:endParaRPr lang="es-ES" sz="2000" b="1" dirty="0"/>
          </a:p>
        </p:txBody>
      </p:sp>
    </p:spTree>
    <p:extLst>
      <p:ext uri="{BB962C8B-B14F-4D97-AF65-F5344CB8AC3E}">
        <p14:creationId xmlns:p14="http://schemas.microsoft.com/office/powerpoint/2010/main" val="402865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6.25E-7 -3.7037E-7 L -0.07773 0.00394 " pathEditMode="relative" rAng="0" ptsTypes="AA">
                                      <p:cBhvr>
                                        <p:cTn id="21" dur="2000" fill="hold"/>
                                        <p:tgtEl>
                                          <p:spTgt spid="34"/>
                                        </p:tgtEl>
                                        <p:attrNameLst>
                                          <p:attrName>ppt_x</p:attrName>
                                          <p:attrName>ppt_y</p:attrName>
                                        </p:attrNameLst>
                                      </p:cBhvr>
                                      <p:rCtr x="-3893" y="185"/>
                                    </p:animMotion>
                                  </p:childTnLst>
                                </p:cTn>
                              </p:par>
                              <p:par>
                                <p:cTn id="22" presetID="42" presetClass="path" presetSubtype="0" accel="50000" decel="50000" fill="hold" nodeType="withEffect">
                                  <p:stCondLst>
                                    <p:cond delay="0"/>
                                  </p:stCondLst>
                                  <p:childTnLst>
                                    <p:animMotion origin="layout" path="M 3.125E-6 4.07407E-6 L -0.20039 -0.00047 " pathEditMode="relative" rAng="0" ptsTypes="AA">
                                      <p:cBhvr>
                                        <p:cTn id="23" dur="2000" fill="hold"/>
                                        <p:tgtEl>
                                          <p:spTgt spid="39"/>
                                        </p:tgtEl>
                                        <p:attrNameLst>
                                          <p:attrName>ppt_x</p:attrName>
                                          <p:attrName>ppt_y</p:attrName>
                                        </p:attrNameLst>
                                      </p:cBhvr>
                                      <p:rCtr x="-10026" y="-23"/>
                                    </p:animMotion>
                                  </p:childTnLst>
                                </p:cTn>
                              </p:par>
                              <p:par>
                                <p:cTn id="24" presetID="42" presetClass="path" presetSubtype="0" accel="50000" decel="50000" fill="hold" nodeType="withEffect">
                                  <p:stCondLst>
                                    <p:cond delay="0"/>
                                  </p:stCondLst>
                                  <p:childTnLst>
                                    <p:animMotion origin="layout" path="M 2.29167E-6 -1.85185E-6 L -0.24427 0.00532 " pathEditMode="relative" rAng="0" ptsTypes="AA">
                                      <p:cBhvr>
                                        <p:cTn id="25" dur="2000" fill="hold"/>
                                        <p:tgtEl>
                                          <p:spTgt spid="16"/>
                                        </p:tgtEl>
                                        <p:attrNameLst>
                                          <p:attrName>ppt_x</p:attrName>
                                          <p:attrName>ppt_y</p:attrName>
                                        </p:attrNameLst>
                                      </p:cBhvr>
                                      <p:rCtr x="-11641" y="231"/>
                                    </p:animMotion>
                                  </p:childTnLst>
                                </p:cTn>
                              </p:par>
                              <p:par>
                                <p:cTn id="26" presetID="1" presetClass="exit" presetSubtype="0" fill="hold" grpId="1" nodeType="withEffect">
                                  <p:stCondLst>
                                    <p:cond delay="0"/>
                                  </p:stCondLst>
                                  <p:childTnLst>
                                    <p:set>
                                      <p:cBhvr>
                                        <p:cTn id="27" dur="1" fill="hold">
                                          <p:stCondLst>
                                            <p:cond delay="0"/>
                                          </p:stCondLst>
                                        </p:cTn>
                                        <p:tgtEl>
                                          <p:spTgt spid="40"/>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41"/>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par>
                                <p:cTn id="32" presetID="10" presetClass="entr" presetSubtype="0" fill="hold"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par>
                                <p:cTn id="38" presetID="22" presetClass="entr" presetSubtype="8" fill="hold" grpId="0" nodeType="withEffect">
                                  <p:stCondLst>
                                    <p:cond delay="1000"/>
                                  </p:stCondLst>
                                  <p:iterate type="lt">
                                    <p:tmPct val="10000"/>
                                  </p:iterate>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40" grpId="0"/>
      <p:bldP spid="40" grpId="1"/>
      <p:bldP spid="41" grpId="0"/>
      <p:bldP spid="41" grpId="1"/>
      <p:bldP spid="42" grpId="0"/>
      <p:bldP spid="42"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22F08-D6A8-446C-93E4-9EAE8E0C4238}"/>
              </a:ext>
            </a:extLst>
          </p:cNvPr>
          <p:cNvSpPr>
            <a:spLocks noGrp="1"/>
          </p:cNvSpPr>
          <p:nvPr>
            <p:ph type="title"/>
          </p:nvPr>
        </p:nvSpPr>
        <p:spPr/>
        <p:txBody>
          <a:bodyPr/>
          <a:lstStyle/>
          <a:p>
            <a:r>
              <a:rPr lang="es-ES" dirty="0"/>
              <a:t>¡Muéstrenos el Plan!</a:t>
            </a:r>
          </a:p>
        </p:txBody>
      </p:sp>
      <p:sp>
        <p:nvSpPr>
          <p:cNvPr id="4" name="Text Placeholder 3">
            <a:extLst>
              <a:ext uri="{FF2B5EF4-FFF2-40B4-BE49-F238E27FC236}">
                <a16:creationId xmlns:a16="http://schemas.microsoft.com/office/drawing/2014/main" id="{4D530ABF-416F-4378-909A-911116DEC8D9}"/>
              </a:ext>
            </a:extLst>
          </p:cNvPr>
          <p:cNvSpPr>
            <a:spLocks noGrp="1"/>
          </p:cNvSpPr>
          <p:nvPr>
            <p:ph type="body" idx="1"/>
          </p:nvPr>
        </p:nvSpPr>
        <p:spPr>
          <a:xfrm>
            <a:off x="831851" y="4590269"/>
            <a:ext cx="10515600" cy="636487"/>
          </a:xfrm>
        </p:spPr>
        <p:txBody>
          <a:bodyPr/>
          <a:lstStyle/>
          <a:p>
            <a:r>
              <a:rPr lang="es-ES" dirty="0"/>
              <a:t>Plan de Formación para  Conferencias y Consejos</a:t>
            </a:r>
          </a:p>
        </p:txBody>
      </p:sp>
    </p:spTree>
    <p:extLst>
      <p:ext uri="{BB962C8B-B14F-4D97-AF65-F5344CB8AC3E}">
        <p14:creationId xmlns:p14="http://schemas.microsoft.com/office/powerpoint/2010/main" val="133325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084613-F1FA-4A30-8A05-47CA16EB1D4D}"/>
              </a:ext>
            </a:extLst>
          </p:cNvPr>
          <p:cNvSpPr>
            <a:spLocks noGrp="1"/>
          </p:cNvSpPr>
          <p:nvPr>
            <p:ph type="title"/>
          </p:nvPr>
        </p:nvSpPr>
        <p:spPr/>
        <p:txBody>
          <a:bodyPr/>
          <a:lstStyle/>
          <a:p>
            <a:r>
              <a:rPr lang="es-ES" dirty="0"/>
              <a:t>El Qué</a:t>
            </a:r>
          </a:p>
        </p:txBody>
      </p:sp>
      <p:sp>
        <p:nvSpPr>
          <p:cNvPr id="9" name="Content Placeholder 8">
            <a:extLst>
              <a:ext uri="{FF2B5EF4-FFF2-40B4-BE49-F238E27FC236}">
                <a16:creationId xmlns:a16="http://schemas.microsoft.com/office/drawing/2014/main" id="{D1CA131C-81EF-4FA4-B311-8277D51D292F}"/>
              </a:ext>
            </a:extLst>
          </p:cNvPr>
          <p:cNvSpPr>
            <a:spLocks noGrp="1"/>
          </p:cNvSpPr>
          <p:nvPr>
            <p:ph idx="1"/>
          </p:nvPr>
        </p:nvSpPr>
        <p:spPr>
          <a:xfrm>
            <a:off x="191911" y="1324706"/>
            <a:ext cx="6073422" cy="1429783"/>
          </a:xfrm>
        </p:spPr>
        <p:txBody>
          <a:bodyPr/>
          <a:lstStyle/>
          <a:p>
            <a:r>
              <a:rPr lang="es-ES" dirty="0"/>
              <a:t>Breve lista de recursos importantes</a:t>
            </a:r>
          </a:p>
          <a:p>
            <a:r>
              <a:rPr lang="es-ES" dirty="0"/>
              <a:t>Vinculado para descarga</a:t>
            </a:r>
          </a:p>
        </p:txBody>
      </p:sp>
      <p:pic>
        <p:nvPicPr>
          <p:cNvPr id="13" name="Picture 12">
            <a:extLst>
              <a:ext uri="{FF2B5EF4-FFF2-40B4-BE49-F238E27FC236}">
                <a16:creationId xmlns:a16="http://schemas.microsoft.com/office/drawing/2014/main" id="{9B115808-9C3B-49E0-A472-56F9B4962430}"/>
              </a:ext>
            </a:extLst>
          </p:cNvPr>
          <p:cNvPicPr>
            <a:picLocks noChangeAspect="1"/>
          </p:cNvPicPr>
          <p:nvPr/>
        </p:nvPicPr>
        <p:blipFill>
          <a:blip r:embed="rId3"/>
          <a:srcRect/>
          <a:stretch/>
        </p:blipFill>
        <p:spPr>
          <a:xfrm>
            <a:off x="6355644" y="338039"/>
            <a:ext cx="4279687" cy="5599917"/>
          </a:xfrm>
          <a:prstGeom prst="rect">
            <a:avLst/>
          </a:prstGeom>
          <a:ln>
            <a:solidFill>
              <a:schemeClr val="tx1"/>
            </a:solidFill>
          </a:ln>
        </p:spPr>
      </p:pic>
    </p:spTree>
    <p:extLst>
      <p:ext uri="{BB962C8B-B14F-4D97-AF65-F5344CB8AC3E}">
        <p14:creationId xmlns:p14="http://schemas.microsoft.com/office/powerpoint/2010/main" val="16801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54D9D8-4863-45F6-963C-C3C77556E9DA}"/>
              </a:ext>
            </a:extLst>
          </p:cNvPr>
          <p:cNvSpPr>
            <a:spLocks noGrp="1"/>
          </p:cNvSpPr>
          <p:nvPr>
            <p:ph type="title"/>
          </p:nvPr>
        </p:nvSpPr>
        <p:spPr/>
        <p:txBody>
          <a:bodyPr/>
          <a:lstStyle/>
          <a:p>
            <a:r>
              <a:rPr lang="es-ES" dirty="0"/>
              <a:t>El Como</a:t>
            </a:r>
          </a:p>
        </p:txBody>
      </p:sp>
      <p:sp>
        <p:nvSpPr>
          <p:cNvPr id="5" name="Content Placeholder 4">
            <a:extLst>
              <a:ext uri="{FF2B5EF4-FFF2-40B4-BE49-F238E27FC236}">
                <a16:creationId xmlns:a16="http://schemas.microsoft.com/office/drawing/2014/main" id="{EBD522D4-B5EF-4A66-AB10-8A4C2AF82A27}"/>
              </a:ext>
            </a:extLst>
          </p:cNvPr>
          <p:cNvSpPr>
            <a:spLocks noGrp="1"/>
          </p:cNvSpPr>
          <p:nvPr>
            <p:ph idx="1"/>
          </p:nvPr>
        </p:nvSpPr>
        <p:spPr>
          <a:xfrm>
            <a:off x="609600" y="1396653"/>
            <a:ext cx="4960445" cy="1346548"/>
          </a:xfrm>
        </p:spPr>
        <p:txBody>
          <a:bodyPr/>
          <a:lstStyle/>
          <a:p>
            <a:r>
              <a:rPr lang="es-ES" dirty="0"/>
              <a:t>Las personas involucradas</a:t>
            </a:r>
          </a:p>
          <a:p>
            <a:r>
              <a:rPr lang="es-ES" dirty="0"/>
              <a:t>Los pasos a seguir</a:t>
            </a:r>
            <a:endParaRPr lang="en-US" dirty="0"/>
          </a:p>
        </p:txBody>
      </p:sp>
      <p:pic>
        <p:nvPicPr>
          <p:cNvPr id="7" name="Picture 6" descr="Text&#10;&#10;Description automatically generated">
            <a:extLst>
              <a:ext uri="{FF2B5EF4-FFF2-40B4-BE49-F238E27FC236}">
                <a16:creationId xmlns:a16="http://schemas.microsoft.com/office/drawing/2014/main" id="{351E4248-BFCF-457F-9201-7C3CA838CAC7}"/>
              </a:ext>
            </a:extLst>
          </p:cNvPr>
          <p:cNvPicPr>
            <a:picLocks noChangeAspect="1"/>
          </p:cNvPicPr>
          <p:nvPr/>
        </p:nvPicPr>
        <p:blipFill>
          <a:blip r:embed="rId3"/>
          <a:stretch>
            <a:fillRect/>
          </a:stretch>
        </p:blipFill>
        <p:spPr>
          <a:xfrm>
            <a:off x="6019800" y="427120"/>
            <a:ext cx="4223608" cy="5486400"/>
          </a:xfrm>
          <a:prstGeom prst="rect">
            <a:avLst/>
          </a:prstGeom>
          <a:ln>
            <a:solidFill>
              <a:schemeClr val="tx1"/>
            </a:solidFill>
          </a:ln>
        </p:spPr>
      </p:pic>
    </p:spTree>
    <p:extLst>
      <p:ext uri="{BB962C8B-B14F-4D97-AF65-F5344CB8AC3E}">
        <p14:creationId xmlns:p14="http://schemas.microsoft.com/office/powerpoint/2010/main" val="194293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33E8-7B86-4EE6-B448-23F6A96CB237}"/>
              </a:ext>
            </a:extLst>
          </p:cNvPr>
          <p:cNvSpPr>
            <a:spLocks noGrp="1"/>
          </p:cNvSpPr>
          <p:nvPr>
            <p:ph type="title"/>
          </p:nvPr>
        </p:nvSpPr>
        <p:spPr>
          <a:xfrm>
            <a:off x="609600" y="338039"/>
            <a:ext cx="10054856" cy="779464"/>
          </a:xfrm>
        </p:spPr>
        <p:txBody>
          <a:bodyPr/>
          <a:lstStyle/>
          <a:p>
            <a:r>
              <a:rPr lang="en-US" dirty="0"/>
              <a:t>El Plan</a:t>
            </a:r>
          </a:p>
        </p:txBody>
      </p:sp>
      <p:sp>
        <p:nvSpPr>
          <p:cNvPr id="3" name="Content Placeholder 2">
            <a:extLst>
              <a:ext uri="{FF2B5EF4-FFF2-40B4-BE49-F238E27FC236}">
                <a16:creationId xmlns:a16="http://schemas.microsoft.com/office/drawing/2014/main" id="{93E10D66-8733-4425-84C2-F9843352CDBB}"/>
              </a:ext>
            </a:extLst>
          </p:cNvPr>
          <p:cNvSpPr>
            <a:spLocks noGrp="1"/>
          </p:cNvSpPr>
          <p:nvPr>
            <p:ph idx="1"/>
          </p:nvPr>
        </p:nvSpPr>
        <p:spPr/>
        <p:txBody>
          <a:bodyPr>
            <a:normAutofit/>
          </a:bodyPr>
          <a:lstStyle/>
          <a:p>
            <a:r>
              <a:rPr lang="es-ES" dirty="0"/>
              <a:t>Ejemplos de metas</a:t>
            </a:r>
          </a:p>
          <a:p>
            <a:r>
              <a:rPr lang="es-ES" dirty="0"/>
              <a:t>Listas de recursos simplificadas</a:t>
            </a:r>
          </a:p>
          <a:p>
            <a:r>
              <a:rPr lang="es-ES" dirty="0"/>
              <a:t>Enlaces en vivo</a:t>
            </a:r>
          </a:p>
          <a:p>
            <a:r>
              <a:rPr lang="es-ES" dirty="0"/>
              <a:t>Plan de muestra</a:t>
            </a:r>
            <a:endParaRPr lang="en-US" dirty="0"/>
          </a:p>
          <a:p>
            <a:pPr lvl="1"/>
            <a:r>
              <a:rPr lang="es-ES" dirty="0"/>
              <a:t>Metas</a:t>
            </a:r>
          </a:p>
          <a:p>
            <a:pPr lvl="1"/>
            <a:r>
              <a:rPr lang="es-ES" dirty="0"/>
              <a:t>Pasos para alcanzarlas</a:t>
            </a:r>
          </a:p>
          <a:p>
            <a:endParaRPr lang="en-US" dirty="0"/>
          </a:p>
        </p:txBody>
      </p:sp>
      <p:pic>
        <p:nvPicPr>
          <p:cNvPr id="5" name="Picture 4" descr="Text, application&#10;&#10;Description automatically generated">
            <a:extLst>
              <a:ext uri="{FF2B5EF4-FFF2-40B4-BE49-F238E27FC236}">
                <a16:creationId xmlns:a16="http://schemas.microsoft.com/office/drawing/2014/main" id="{CE1A5058-876A-4F21-8C2A-0A86065A8D76}"/>
              </a:ext>
            </a:extLst>
          </p:cNvPr>
          <p:cNvPicPr>
            <a:picLocks noChangeAspect="1"/>
          </p:cNvPicPr>
          <p:nvPr/>
        </p:nvPicPr>
        <p:blipFill>
          <a:blip r:embed="rId3"/>
          <a:stretch>
            <a:fillRect/>
          </a:stretch>
        </p:blipFill>
        <p:spPr>
          <a:xfrm>
            <a:off x="6096120" y="463077"/>
            <a:ext cx="4265135" cy="5486400"/>
          </a:xfrm>
          <a:prstGeom prst="rect">
            <a:avLst/>
          </a:prstGeom>
          <a:ln>
            <a:solidFill>
              <a:schemeClr val="tx1"/>
            </a:solidFill>
          </a:ln>
        </p:spPr>
      </p:pic>
      <p:pic>
        <p:nvPicPr>
          <p:cNvPr id="7" name="Picture 6" descr="Text&#10;&#10;Description automatically generated">
            <a:extLst>
              <a:ext uri="{FF2B5EF4-FFF2-40B4-BE49-F238E27FC236}">
                <a16:creationId xmlns:a16="http://schemas.microsoft.com/office/drawing/2014/main" id="{F879BA24-EA4A-44F3-8448-A03D63BEE024}"/>
              </a:ext>
            </a:extLst>
          </p:cNvPr>
          <p:cNvPicPr>
            <a:picLocks noChangeAspect="1"/>
          </p:cNvPicPr>
          <p:nvPr/>
        </p:nvPicPr>
        <p:blipFill>
          <a:blip r:embed="rId4"/>
          <a:stretch>
            <a:fillRect/>
          </a:stretch>
        </p:blipFill>
        <p:spPr>
          <a:xfrm>
            <a:off x="6096120" y="343916"/>
            <a:ext cx="4212772" cy="5486400"/>
          </a:xfrm>
          <a:prstGeom prst="rect">
            <a:avLst/>
          </a:prstGeom>
          <a:ln>
            <a:solidFill>
              <a:schemeClr val="tx1"/>
            </a:solidFill>
          </a:ln>
        </p:spPr>
      </p:pic>
    </p:spTree>
    <p:extLst>
      <p:ext uri="{BB962C8B-B14F-4D97-AF65-F5344CB8AC3E}">
        <p14:creationId xmlns:p14="http://schemas.microsoft.com/office/powerpoint/2010/main" val="182847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DF75-0FE8-6140-84D5-DCD6F698A2D3}"/>
              </a:ext>
            </a:extLst>
          </p:cNvPr>
          <p:cNvSpPr>
            <a:spLocks noGrp="1"/>
          </p:cNvSpPr>
          <p:nvPr>
            <p:ph type="title"/>
          </p:nvPr>
        </p:nvSpPr>
        <p:spPr>
          <a:xfrm>
            <a:off x="610137" y="338039"/>
            <a:ext cx="9953297" cy="779464"/>
          </a:xfrm>
        </p:spPr>
        <p:txBody>
          <a:bodyPr>
            <a:normAutofit/>
          </a:bodyPr>
          <a:lstStyle/>
          <a:p>
            <a:r>
              <a:rPr lang="es-ES" dirty="0"/>
              <a:t>Ejemplo: Cuatro Objetivos Simples</a:t>
            </a:r>
          </a:p>
        </p:txBody>
      </p:sp>
      <p:sp>
        <p:nvSpPr>
          <p:cNvPr id="3" name="Content Placeholder 2">
            <a:extLst>
              <a:ext uri="{FF2B5EF4-FFF2-40B4-BE49-F238E27FC236}">
                <a16:creationId xmlns:a16="http://schemas.microsoft.com/office/drawing/2014/main" id="{2C259F4B-325D-6F4A-84E5-059A13C0E3D5}"/>
              </a:ext>
            </a:extLst>
          </p:cNvPr>
          <p:cNvSpPr>
            <a:spLocks noGrp="1"/>
          </p:cNvSpPr>
          <p:nvPr>
            <p:ph idx="1"/>
          </p:nvPr>
        </p:nvSpPr>
        <p:spPr/>
        <p:txBody>
          <a:bodyPr>
            <a:normAutofit fontScale="55000" lnSpcReduction="20000"/>
          </a:bodyPr>
          <a:lstStyle/>
          <a:p>
            <a:pPr marL="0" indent="0">
              <a:buNone/>
            </a:pPr>
            <a:r>
              <a:rPr lang="es-ES" b="1" dirty="0"/>
              <a:t>Asegúrese de que todos los miembros hayan asistido a una Orientación </a:t>
            </a:r>
            <a:r>
              <a:rPr lang="es-ES" b="1" dirty="0" err="1"/>
              <a:t>Ozanam</a:t>
            </a:r>
            <a:r>
              <a:rPr lang="es-ES" b="1" dirty="0"/>
              <a:t> en los últimos cinco años.</a:t>
            </a:r>
            <a:r>
              <a:rPr lang="en-US" b="1" dirty="0"/>
              <a:t> </a:t>
            </a:r>
          </a:p>
          <a:p>
            <a:pPr lvl="1"/>
            <a:r>
              <a:rPr lang="es-ES" dirty="0"/>
              <a:t>Obtenga las fechas de los eventos del Consejo local.</a:t>
            </a:r>
            <a:r>
              <a:rPr lang="en-US" dirty="0"/>
              <a:t>. </a:t>
            </a:r>
          </a:p>
          <a:p>
            <a:pPr lvl="1"/>
            <a:r>
              <a:rPr lang="es-ES" dirty="0"/>
              <a:t>Verifique los registros de la Conferencia (o haga una encuesta de los miembros</a:t>
            </a:r>
            <a:r>
              <a:rPr lang="en-US" dirty="0"/>
              <a:t>) </a:t>
            </a:r>
          </a:p>
          <a:p>
            <a:pPr lvl="1"/>
            <a:r>
              <a:rPr lang="es-ES" dirty="0"/>
              <a:t>Ayude a los miembros a inscribirse en una Orientación</a:t>
            </a:r>
            <a:r>
              <a:rPr lang="en-US" dirty="0"/>
              <a:t>. </a:t>
            </a:r>
          </a:p>
          <a:p>
            <a:pPr lvl="1"/>
            <a:r>
              <a:rPr lang="es-ES" dirty="0"/>
              <a:t>Registre en la base de datos de los miembros cuando se complete</a:t>
            </a:r>
            <a:r>
              <a:rPr lang="en-US" dirty="0"/>
              <a:t> la OO. </a:t>
            </a:r>
          </a:p>
          <a:p>
            <a:pPr marL="0" indent="0">
              <a:buNone/>
            </a:pPr>
            <a:r>
              <a:rPr lang="es-ES" b="1" dirty="0"/>
              <a:t>Realizar un Retiro Espiritual para la Conferencia</a:t>
            </a:r>
            <a:endParaRPr lang="en-US" b="1" dirty="0"/>
          </a:p>
          <a:p>
            <a:pPr lvl="1"/>
            <a:r>
              <a:rPr lang="es-ES" dirty="0"/>
              <a:t>Compre copias de Sirviendo con Esperanza, Módulo I para todos los miembros. </a:t>
            </a:r>
          </a:p>
          <a:p>
            <a:pPr lvl="1"/>
            <a:r>
              <a:rPr lang="es-ES" dirty="0"/>
              <a:t>Reservar salón para una reunión por tres horas el sábado 23 de enero (ejemplo)</a:t>
            </a:r>
          </a:p>
          <a:p>
            <a:pPr lvl="1"/>
            <a:r>
              <a:rPr lang="es-ES" dirty="0"/>
              <a:t>Presidente nombra un comité de planificación para A/V, refrigerios, etc.. </a:t>
            </a:r>
          </a:p>
          <a:p>
            <a:pPr marL="0" indent="0">
              <a:buNone/>
            </a:pPr>
            <a:r>
              <a:rPr lang="es-ES" b="1" dirty="0"/>
              <a:t>Reflexiones Espirituales en cada reunión de la Conferencia</a:t>
            </a:r>
            <a:r>
              <a:rPr lang="en-US" b="1" dirty="0"/>
              <a:t> </a:t>
            </a:r>
          </a:p>
          <a:p>
            <a:pPr lvl="1"/>
            <a:r>
              <a:rPr lang="es-ES" dirty="0"/>
              <a:t>Descargar Reflexiones Vicentinas </a:t>
            </a:r>
          </a:p>
          <a:p>
            <a:pPr lvl="1"/>
            <a:r>
              <a:rPr lang="es-ES" dirty="0"/>
              <a:t>Haga una copia de la reflexión de la semana actual para cada miembro.</a:t>
            </a:r>
            <a:r>
              <a:rPr lang="en-US" dirty="0"/>
              <a:t> </a:t>
            </a:r>
          </a:p>
          <a:p>
            <a:pPr marL="0" indent="0">
              <a:buNone/>
            </a:pPr>
            <a:r>
              <a:rPr lang="es-ES" b="1" dirty="0"/>
              <a:t>Misa de la Conferencia y ceremonia de compromiso/comisionar</a:t>
            </a:r>
          </a:p>
          <a:p>
            <a:pPr lvl="1"/>
            <a:r>
              <a:rPr lang="es-ES" dirty="0"/>
              <a:t>Coordinar con el Párroco </a:t>
            </a:r>
          </a:p>
          <a:p>
            <a:pPr lvl="2"/>
            <a:r>
              <a:rPr lang="es-ES" dirty="0"/>
              <a:t>Preferiblemente en un día de fiesta Vicentina.</a:t>
            </a:r>
          </a:p>
          <a:p>
            <a:pPr lvl="2"/>
            <a:r>
              <a:rPr lang="es-ES" dirty="0"/>
              <a:t>Para incluir la Ceremonia dentro o inmediatamente después de la Misa</a:t>
            </a:r>
            <a:endParaRPr lang="en-US" dirty="0"/>
          </a:p>
          <a:p>
            <a:pPr lvl="1"/>
            <a:r>
              <a:rPr lang="es-ES" dirty="0"/>
              <a:t>Compre broche de miembro para los miembros que no tengan.</a:t>
            </a:r>
          </a:p>
          <a:p>
            <a:pPr lvl="1"/>
            <a:r>
              <a:rPr lang="es-ES" dirty="0"/>
              <a:t>Imprima copias de la ceremonia para todos los miembros.</a:t>
            </a:r>
            <a:endParaRPr lang="en-US" dirty="0"/>
          </a:p>
        </p:txBody>
      </p:sp>
    </p:spTree>
    <p:extLst>
      <p:ext uri="{BB962C8B-B14F-4D97-AF65-F5344CB8AC3E}">
        <p14:creationId xmlns:p14="http://schemas.microsoft.com/office/powerpoint/2010/main" val="131054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left)">
                                      <p:cBhvr>
                                        <p:cTn id="30" dur="500"/>
                                        <p:tgtEl>
                                          <p:spTgt spid="3">
                                            <p:txEl>
                                              <p:pRg st="7" end="7"/>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left)">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left)">
                                      <p:cBhvr>
                                        <p:cTn id="38" dur="500"/>
                                        <p:tgtEl>
                                          <p:spTgt spid="3">
                                            <p:txEl>
                                              <p:pRg st="9" end="9"/>
                                            </p:tx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left)">
                                      <p:cBhvr>
                                        <p:cTn id="41" dur="500"/>
                                        <p:tgtEl>
                                          <p:spTgt spid="3">
                                            <p:txEl>
                                              <p:pRg st="10" end="10"/>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wipe(left)">
                                      <p:cBhvr>
                                        <p:cTn id="44" dur="500"/>
                                        <p:tgtEl>
                                          <p:spTgt spid="3">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left)">
                                      <p:cBhvr>
                                        <p:cTn id="49" dur="500"/>
                                        <p:tgtEl>
                                          <p:spTgt spid="3">
                                            <p:txEl>
                                              <p:pRg st="12" end="12"/>
                                            </p:tx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wipe(left)">
                                      <p:cBhvr>
                                        <p:cTn id="52" dur="500"/>
                                        <p:tgtEl>
                                          <p:spTgt spid="3">
                                            <p:txEl>
                                              <p:pRg st="13" end="13"/>
                                            </p:txEl>
                                          </p:spTgt>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wipe(left)">
                                      <p:cBhvr>
                                        <p:cTn id="55" dur="500"/>
                                        <p:tgtEl>
                                          <p:spTgt spid="3">
                                            <p:txEl>
                                              <p:pRg st="14" end="14"/>
                                            </p:txEl>
                                          </p:spTgt>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
                                            <p:txEl>
                                              <p:pRg st="15" end="15"/>
                                            </p:txEl>
                                          </p:spTgt>
                                        </p:tgtEl>
                                        <p:attrNameLst>
                                          <p:attrName>style.visibility</p:attrName>
                                        </p:attrNameLst>
                                      </p:cBhvr>
                                      <p:to>
                                        <p:strVal val="visible"/>
                                      </p:to>
                                    </p:set>
                                    <p:animEffect transition="in" filter="wipe(left)">
                                      <p:cBhvr>
                                        <p:cTn id="58" dur="500"/>
                                        <p:tgtEl>
                                          <p:spTgt spid="3">
                                            <p:txEl>
                                              <p:pRg st="15" end="15"/>
                                            </p:tx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Effect transition="in" filter="wipe(left)">
                                      <p:cBhvr>
                                        <p:cTn id="61" dur="500"/>
                                        <p:tgtEl>
                                          <p:spTgt spid="3">
                                            <p:txEl>
                                              <p:pRg st="16" end="16"/>
                                            </p:txEl>
                                          </p:spTgt>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
                                            <p:txEl>
                                              <p:pRg st="17" end="17"/>
                                            </p:txEl>
                                          </p:spTgt>
                                        </p:tgtEl>
                                        <p:attrNameLst>
                                          <p:attrName>style.visibility</p:attrName>
                                        </p:attrNameLst>
                                      </p:cBhvr>
                                      <p:to>
                                        <p:strVal val="visible"/>
                                      </p:to>
                                    </p:set>
                                    <p:animEffect transition="in" filter="wipe(left)">
                                      <p:cBhvr>
                                        <p:cTn id="64"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FFA5-3F59-4A46-A61A-62FD54414D70}"/>
              </a:ext>
            </a:extLst>
          </p:cNvPr>
          <p:cNvSpPr>
            <a:spLocks noGrp="1"/>
          </p:cNvSpPr>
          <p:nvPr>
            <p:ph type="title"/>
          </p:nvPr>
        </p:nvSpPr>
        <p:spPr>
          <a:xfrm>
            <a:off x="610137" y="338039"/>
            <a:ext cx="9969063" cy="779464"/>
          </a:xfrm>
        </p:spPr>
        <p:txBody>
          <a:bodyPr>
            <a:noAutofit/>
          </a:bodyPr>
          <a:lstStyle/>
          <a:p>
            <a:r>
              <a:rPr lang="es-ES" sz="3600" dirty="0"/>
              <a:t>Obstáculos para la planificación de la Formación</a:t>
            </a:r>
            <a:endParaRPr lang="en-US" sz="3600" dirty="0"/>
          </a:p>
        </p:txBody>
      </p:sp>
      <p:sp>
        <p:nvSpPr>
          <p:cNvPr id="3" name="Content Placeholder 2">
            <a:extLst>
              <a:ext uri="{FF2B5EF4-FFF2-40B4-BE49-F238E27FC236}">
                <a16:creationId xmlns:a16="http://schemas.microsoft.com/office/drawing/2014/main" id="{53EF458A-B0E9-D24A-8BAC-CE9EF7476D06}"/>
              </a:ext>
            </a:extLst>
          </p:cNvPr>
          <p:cNvSpPr>
            <a:spLocks noGrp="1"/>
          </p:cNvSpPr>
          <p:nvPr>
            <p:ph idx="1"/>
          </p:nvPr>
        </p:nvSpPr>
        <p:spPr/>
        <p:txBody>
          <a:bodyPr>
            <a:normAutofit/>
          </a:bodyPr>
          <a:lstStyle/>
          <a:p>
            <a:pPr marL="0" indent="0" algn="ctr">
              <a:lnSpc>
                <a:spcPct val="200000"/>
              </a:lnSpc>
              <a:buNone/>
            </a:pPr>
            <a:r>
              <a:rPr lang="es-ES" sz="4000" dirty="0"/>
              <a:t>Demasiadas Metas</a:t>
            </a:r>
          </a:p>
          <a:p>
            <a:pPr marL="0" indent="0" algn="ctr">
              <a:lnSpc>
                <a:spcPct val="200000"/>
              </a:lnSpc>
              <a:buNone/>
            </a:pPr>
            <a:r>
              <a:rPr lang="es-ES" sz="4000" dirty="0"/>
              <a:t>Metas Irreales</a:t>
            </a:r>
          </a:p>
          <a:p>
            <a:pPr marL="0" indent="0" algn="ctr">
              <a:lnSpc>
                <a:spcPct val="200000"/>
              </a:lnSpc>
              <a:buNone/>
            </a:pPr>
            <a:r>
              <a:rPr lang="es-ES" sz="4000" dirty="0"/>
              <a:t>Prioridades Competitivas</a:t>
            </a:r>
          </a:p>
        </p:txBody>
      </p:sp>
    </p:spTree>
    <p:extLst>
      <p:ext uri="{BB962C8B-B14F-4D97-AF65-F5344CB8AC3E}">
        <p14:creationId xmlns:p14="http://schemas.microsoft.com/office/powerpoint/2010/main" val="301608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FFA5-3F59-4A46-A61A-62FD54414D70}"/>
              </a:ext>
            </a:extLst>
          </p:cNvPr>
          <p:cNvSpPr>
            <a:spLocks noGrp="1"/>
          </p:cNvSpPr>
          <p:nvPr>
            <p:ph type="title"/>
          </p:nvPr>
        </p:nvSpPr>
        <p:spPr>
          <a:xfrm>
            <a:off x="610137" y="338039"/>
            <a:ext cx="9969063" cy="779464"/>
          </a:xfrm>
        </p:spPr>
        <p:txBody>
          <a:bodyPr>
            <a:normAutofit fontScale="90000"/>
          </a:bodyPr>
          <a:lstStyle/>
          <a:p>
            <a:r>
              <a:rPr lang="es-ES" dirty="0"/>
              <a:t>Significativo para la Planificación de la Formación </a:t>
            </a:r>
            <a:endParaRPr lang="en-US" dirty="0"/>
          </a:p>
        </p:txBody>
      </p:sp>
      <p:sp>
        <p:nvSpPr>
          <p:cNvPr id="3" name="Content Placeholder 2">
            <a:extLst>
              <a:ext uri="{FF2B5EF4-FFF2-40B4-BE49-F238E27FC236}">
                <a16:creationId xmlns:a16="http://schemas.microsoft.com/office/drawing/2014/main" id="{53EF458A-B0E9-D24A-8BAC-CE9EF7476D06}"/>
              </a:ext>
            </a:extLst>
          </p:cNvPr>
          <p:cNvSpPr>
            <a:spLocks noGrp="1"/>
          </p:cNvSpPr>
          <p:nvPr>
            <p:ph idx="1"/>
          </p:nvPr>
        </p:nvSpPr>
        <p:spPr>
          <a:xfrm>
            <a:off x="609600" y="1360513"/>
            <a:ext cx="11049000" cy="2703865"/>
          </a:xfrm>
        </p:spPr>
        <p:txBody>
          <a:bodyPr>
            <a:normAutofit/>
          </a:bodyPr>
          <a:lstStyle/>
          <a:p>
            <a:pPr marL="0" indent="0" algn="ctr">
              <a:lnSpc>
                <a:spcPct val="200000"/>
              </a:lnSpc>
              <a:buNone/>
            </a:pPr>
            <a:r>
              <a:rPr lang="es-ES" sz="4000" dirty="0"/>
              <a:t>Dedicación al Aprendizaje</a:t>
            </a:r>
          </a:p>
          <a:p>
            <a:pPr marL="0" indent="0" algn="ctr">
              <a:lnSpc>
                <a:spcPct val="200000"/>
              </a:lnSpc>
              <a:buNone/>
            </a:pPr>
            <a:r>
              <a:rPr lang="es-ES" sz="4000" dirty="0"/>
              <a:t>Entusiasmo por Compartir</a:t>
            </a:r>
            <a:endParaRPr lang="en-US" sz="4000" dirty="0"/>
          </a:p>
        </p:txBody>
      </p:sp>
      <p:sp>
        <p:nvSpPr>
          <p:cNvPr id="4" name="Content Placeholder 2">
            <a:extLst>
              <a:ext uri="{FF2B5EF4-FFF2-40B4-BE49-F238E27FC236}">
                <a16:creationId xmlns:a16="http://schemas.microsoft.com/office/drawing/2014/main" id="{EDEE7B2C-6B36-6E4D-85EE-9B22BD26D945}"/>
              </a:ext>
            </a:extLst>
          </p:cNvPr>
          <p:cNvSpPr txBox="1">
            <a:spLocks/>
          </p:cNvSpPr>
          <p:nvPr/>
        </p:nvSpPr>
        <p:spPr>
          <a:xfrm>
            <a:off x="609600" y="3967162"/>
            <a:ext cx="11049000" cy="149419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200000"/>
              </a:lnSpc>
              <a:buNone/>
            </a:pPr>
            <a:r>
              <a:rPr lang="es-ES" sz="4000" dirty="0">
                <a:latin typeface="Arial" panose="020B0604020202020204" pitchFamily="34" charset="0"/>
                <a:cs typeface="Arial" panose="020B0604020202020204" pitchFamily="34" charset="0"/>
              </a:rPr>
              <a:t>Oración</a:t>
            </a:r>
          </a:p>
        </p:txBody>
      </p:sp>
    </p:spTree>
    <p:extLst>
      <p:ext uri="{BB962C8B-B14F-4D97-AF65-F5344CB8AC3E}">
        <p14:creationId xmlns:p14="http://schemas.microsoft.com/office/powerpoint/2010/main" val="23447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grpId="0" nodeType="clickEffect">
                                  <p:stCondLst>
                                    <p:cond delay="0"/>
                                  </p:stCondLst>
                                  <p:childTnLst>
                                    <p:animMotion origin="layout" path="M 5E-6 -4.44444E-6 L -0.00313 0.17778 " pathEditMode="relative" rAng="0" ptsTypes="AA">
                                      <p:cBhvr>
                                        <p:cTn id="21" dur="1000" fill="hold"/>
                                        <p:tgtEl>
                                          <p:spTgt spid="3">
                                            <p:txEl>
                                              <p:pRg st="0" end="0"/>
                                            </p:txEl>
                                          </p:spTgt>
                                        </p:tgtEl>
                                        <p:attrNameLst>
                                          <p:attrName>ppt_x</p:attrName>
                                          <p:attrName>ppt_y</p:attrName>
                                        </p:attrNameLst>
                                      </p:cBhvr>
                                      <p:rCtr x="-156" y="8889"/>
                                    </p:animMotion>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0" nodeType="clickEffect">
                                  <p:stCondLst>
                                    <p:cond delay="0"/>
                                  </p:stCondLst>
                                  <p:childTnLst>
                                    <p:animMotion origin="layout" path="M 5E-6 -4.44444E-6 L -0.00313 0.17778 " pathEditMode="relative" rAng="0" ptsTypes="AA">
                                      <p:cBhvr>
                                        <p:cTn id="25" dur="1000" fill="hold"/>
                                        <p:tgtEl>
                                          <p:spTgt spid="3">
                                            <p:txEl>
                                              <p:pRg st="1" end="1"/>
                                            </p:txEl>
                                          </p:spTgt>
                                        </p:tgtEl>
                                        <p:attrNameLst>
                                          <p:attrName>ppt_x</p:attrName>
                                          <p:attrName>ppt_y</p:attrName>
                                        </p:attrNameLst>
                                      </p:cBhvr>
                                      <p:rCtr x="-156" y="8889"/>
                                    </p:animMotion>
                                  </p:childTnLst>
                                </p:cTn>
                              </p:par>
                              <p:par>
                                <p:cTn id="26" presetID="64" presetClass="path" presetSubtype="0" accel="50000" decel="50000" fill="hold" grpId="0" nodeType="withEffect">
                                  <p:stCondLst>
                                    <p:cond delay="0"/>
                                  </p:stCondLst>
                                  <p:childTnLst>
                                    <p:animMotion origin="layout" path="M 5E-6 1.48148E-6 L -0.00313 -0.37269 " pathEditMode="relative" rAng="0" ptsTypes="AA">
                                      <p:cBhvr>
                                        <p:cTn id="27" dur="1000" fill="hold"/>
                                        <p:tgtEl>
                                          <p:spTgt spid="4"/>
                                        </p:tgtEl>
                                        <p:attrNameLst>
                                          <p:attrName>ppt_x</p:attrName>
                                          <p:attrName>ppt_y</p:attrName>
                                        </p:attrNameLst>
                                      </p:cBhvr>
                                      <p:rCtr x="-156" y="-186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3" grpId="1" build="p"/>
      <p:bldP spid="4" grpId="0"/>
      <p:bldP spid="4"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Plan de Formación</a:t>
            </a:r>
          </a:p>
        </p:txBody>
      </p:sp>
      <p:sp>
        <p:nvSpPr>
          <p:cNvPr id="3" name="Content Placeholder 2"/>
          <p:cNvSpPr>
            <a:spLocks noGrp="1"/>
          </p:cNvSpPr>
          <p:nvPr>
            <p:ph idx="1"/>
          </p:nvPr>
        </p:nvSpPr>
        <p:spPr/>
        <p:txBody>
          <a:bodyPr>
            <a:normAutofit fontScale="85000" lnSpcReduction="20000"/>
          </a:bodyPr>
          <a:lstStyle/>
          <a:p>
            <a:pPr marL="442432" indent="-442432"/>
            <a:r>
              <a:rPr lang="es-ES" dirty="0"/>
              <a:t>Dispuesto y capaz de viajar</a:t>
            </a:r>
            <a:endParaRPr lang="en-US" dirty="0"/>
          </a:p>
          <a:p>
            <a:pPr marL="442432" indent="-442432"/>
            <a:r>
              <a:rPr lang="es-ES" dirty="0"/>
              <a:t>Reclutar y capacitar Formadores y Presentadores</a:t>
            </a:r>
            <a:endParaRPr lang="en-US" dirty="0"/>
          </a:p>
          <a:p>
            <a:pPr marL="442432" indent="-442432"/>
            <a:r>
              <a:rPr lang="es-ES" dirty="0"/>
              <a:t>Organizar equipos para las Orientaciones </a:t>
            </a:r>
            <a:r>
              <a:rPr lang="es-ES" dirty="0" err="1"/>
              <a:t>Ozanam</a:t>
            </a:r>
            <a:r>
              <a:rPr lang="es-ES" dirty="0"/>
              <a:t> </a:t>
            </a:r>
          </a:p>
          <a:p>
            <a:pPr marL="442432" indent="-442432"/>
            <a:r>
              <a:rPr lang="es-ES" dirty="0"/>
              <a:t>Formación y Capacitación para los Consejeros Espirituales de la Conferencia</a:t>
            </a:r>
          </a:p>
          <a:p>
            <a:pPr marL="442432" indent="-442432"/>
            <a:r>
              <a:rPr lang="es-ES" dirty="0"/>
              <a:t>Formación continua en el Cambio Sistémico, Diversidad/Cuestiones Multiculturales, Abogacía, Jóvenes y Adultos Jóvenes, y otros mas</a:t>
            </a:r>
            <a:endParaRPr lang="en-US" dirty="0"/>
          </a:p>
          <a:p>
            <a:pPr marL="442432" indent="-442432"/>
            <a:r>
              <a:rPr lang="es-ES" dirty="0"/>
              <a:t>Guiar y Enseñar Sendero Vicentino </a:t>
            </a:r>
            <a:endParaRPr lang="en-US" dirty="0"/>
          </a:p>
          <a:p>
            <a:pPr marL="442432" indent="-442432"/>
            <a:r>
              <a:rPr lang="es-ES" dirty="0"/>
              <a:t>Sugerir recursos de Espiritualidad y Formación</a:t>
            </a:r>
            <a:endParaRPr lang="en-US" dirty="0"/>
          </a:p>
          <a:p>
            <a:pPr marL="442432" indent="-442432"/>
            <a:r>
              <a:rPr lang="es-ES" dirty="0"/>
              <a:t>Llevar a cabo una evaluación anual del Plan de Formación del Consejo y enviarlo al Vicepresidente Regional y al Coordinador Regional de Formación</a:t>
            </a:r>
            <a:r>
              <a:rPr lang="en-US" dirty="0"/>
              <a:t>Formation Coordinator</a:t>
            </a:r>
          </a:p>
          <a:p>
            <a:pPr algn="l"/>
            <a:endParaRPr lang="en-US" dirty="0"/>
          </a:p>
        </p:txBody>
      </p:sp>
    </p:spTree>
    <p:extLst>
      <p:ext uri="{BB962C8B-B14F-4D97-AF65-F5344CB8AC3E}">
        <p14:creationId xmlns:p14="http://schemas.microsoft.com/office/powerpoint/2010/main" val="124563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s-ES" altLang="en-US" dirty="0"/>
              <a:t>Nuestro Plan Local</a:t>
            </a:r>
          </a:p>
        </p:txBody>
      </p:sp>
      <p:sp>
        <p:nvSpPr>
          <p:cNvPr id="6147" name="Content Placeholder 2"/>
          <p:cNvSpPr>
            <a:spLocks noGrp="1"/>
          </p:cNvSpPr>
          <p:nvPr>
            <p:ph idx="1"/>
          </p:nvPr>
        </p:nvSpPr>
        <p:spPr/>
        <p:txBody>
          <a:bodyPr>
            <a:noAutofit/>
          </a:bodyPr>
          <a:lstStyle/>
          <a:p>
            <a:pPr>
              <a:lnSpc>
                <a:spcPct val="110000"/>
              </a:lnSpc>
            </a:pPr>
            <a:r>
              <a:rPr lang="es-ES" altLang="en-US" i="1" u="sng" dirty="0"/>
              <a:t>¿Con qué frecuencia </a:t>
            </a:r>
            <a:r>
              <a:rPr lang="es-ES" altLang="en-US" dirty="0"/>
              <a:t>debemos tener Orientaciones </a:t>
            </a:r>
            <a:r>
              <a:rPr lang="es-ES" altLang="en-US" dirty="0" err="1"/>
              <a:t>Ozanam</a:t>
            </a:r>
            <a:r>
              <a:rPr lang="es-ES" altLang="en-US" dirty="0"/>
              <a:t> en nuestro Consejo?</a:t>
            </a:r>
            <a:endParaRPr lang="en-US" altLang="en-US" dirty="0"/>
          </a:p>
          <a:p>
            <a:pPr>
              <a:lnSpc>
                <a:spcPct val="110000"/>
              </a:lnSpc>
            </a:pPr>
            <a:r>
              <a:rPr lang="es-ES" altLang="en-US" i="1" u="sng" dirty="0"/>
              <a:t>¿Dónde </a:t>
            </a:r>
            <a:r>
              <a:rPr lang="es-ES" altLang="en-US" dirty="0"/>
              <a:t>deberíamos tener las Orientaciones </a:t>
            </a:r>
            <a:r>
              <a:rPr lang="es-ES" altLang="en-US" dirty="0" err="1"/>
              <a:t>Ozanam</a:t>
            </a:r>
            <a:r>
              <a:rPr lang="es-ES" altLang="en-US" dirty="0"/>
              <a:t>?</a:t>
            </a:r>
            <a:endParaRPr lang="en-US" altLang="en-US" dirty="0"/>
          </a:p>
          <a:p>
            <a:pPr>
              <a:lnSpc>
                <a:spcPct val="110000"/>
              </a:lnSpc>
            </a:pPr>
            <a:r>
              <a:rPr lang="es-ES" altLang="en-US" dirty="0"/>
              <a:t>Consideraciones:</a:t>
            </a:r>
          </a:p>
          <a:p>
            <a:pPr lvl="1">
              <a:lnSpc>
                <a:spcPct val="110000"/>
              </a:lnSpc>
              <a:spcBef>
                <a:spcPts val="0"/>
              </a:spcBef>
            </a:pPr>
            <a:r>
              <a:rPr lang="es-ES" altLang="en-US" sz="2000" dirty="0"/>
              <a:t>Cada miembro necesita una oportunidad de asistir dentro del primer año de unirse a la Sociedad.</a:t>
            </a:r>
          </a:p>
          <a:p>
            <a:pPr lvl="1">
              <a:lnSpc>
                <a:spcPct val="110000"/>
              </a:lnSpc>
              <a:spcBef>
                <a:spcPts val="0"/>
              </a:spcBef>
            </a:pPr>
            <a:r>
              <a:rPr lang="es-ES" altLang="en-US" sz="2000" dirty="0"/>
              <a:t>Tiempo de viaje razonable.</a:t>
            </a:r>
          </a:p>
          <a:p>
            <a:pPr lvl="1">
              <a:lnSpc>
                <a:spcPct val="110000"/>
              </a:lnSpc>
              <a:spcBef>
                <a:spcPts val="0"/>
              </a:spcBef>
            </a:pPr>
            <a:r>
              <a:rPr lang="es-ES" altLang="en-US" sz="2000" dirty="0"/>
              <a:t>Es mejor invitar y tener a varias Conferencias en cada Orientación.</a:t>
            </a:r>
          </a:p>
          <a:p>
            <a:pPr lvl="1">
              <a:lnSpc>
                <a:spcPct val="110000"/>
              </a:lnSpc>
              <a:spcBef>
                <a:spcPts val="0"/>
              </a:spcBef>
            </a:pPr>
            <a:r>
              <a:rPr lang="es-ES" altLang="en-US" sz="2000" dirty="0"/>
              <a:t>La Orientación es todo un día completo. Los sábados son ideales.</a:t>
            </a:r>
            <a:endParaRPr lang="en-US" altLang="en-US" sz="2000" dirty="0"/>
          </a:p>
          <a:p>
            <a:pPr lvl="1">
              <a:lnSpc>
                <a:spcPct val="110000"/>
              </a:lnSpc>
              <a:spcBef>
                <a:spcPts val="0"/>
              </a:spcBef>
            </a:pPr>
            <a:r>
              <a:rPr lang="es-ES" altLang="en-US" sz="2000" dirty="0"/>
              <a:t>No programe cuando las personas tengan otras cosas que hacer: Navidad, vacaciones de verano,..</a:t>
            </a:r>
            <a:endParaRPr lang="en-US" altLang="en-US" sz="2000" dirty="0"/>
          </a:p>
          <a:p>
            <a:endParaRPr lang="en-US" altLang="en-US" dirty="0"/>
          </a:p>
        </p:txBody>
      </p:sp>
    </p:spTree>
    <p:extLst>
      <p:ext uri="{BB962C8B-B14F-4D97-AF65-F5344CB8AC3E}">
        <p14:creationId xmlns:p14="http://schemas.microsoft.com/office/powerpoint/2010/main" val="24477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Tamaño del Evento</a:t>
            </a:r>
          </a:p>
        </p:txBody>
      </p:sp>
      <p:sp>
        <p:nvSpPr>
          <p:cNvPr id="3" name="Content Placeholder 2"/>
          <p:cNvSpPr>
            <a:spLocks noGrp="1"/>
          </p:cNvSpPr>
          <p:nvPr>
            <p:ph idx="1"/>
          </p:nvPr>
        </p:nvSpPr>
        <p:spPr/>
        <p:txBody>
          <a:bodyPr>
            <a:normAutofit fontScale="92500" lnSpcReduction="10000"/>
          </a:bodyPr>
          <a:lstStyle/>
          <a:p>
            <a:r>
              <a:rPr lang="es-ES" sz="3200" dirty="0"/>
              <a:t>La Orientación está diseñada para 10-40 personas.</a:t>
            </a:r>
            <a:endParaRPr lang="en-US" sz="3200" dirty="0"/>
          </a:p>
          <a:p>
            <a:pPr lvl="1"/>
            <a:r>
              <a:rPr lang="es-ES" sz="2800" dirty="0"/>
              <a:t>Idealmente tener 3 Formadores/Presentadores</a:t>
            </a:r>
          </a:p>
          <a:p>
            <a:pPr lvl="1"/>
            <a:r>
              <a:rPr lang="es-ES" sz="2800" dirty="0"/>
              <a:t>Por lo menos 2</a:t>
            </a:r>
          </a:p>
          <a:p>
            <a:r>
              <a:rPr lang="es-ES" sz="3200" dirty="0"/>
              <a:t>Menos de 10: no es suficiente para tener buenas discusiones</a:t>
            </a:r>
            <a:endParaRPr lang="en-US" sz="3200" dirty="0"/>
          </a:p>
          <a:p>
            <a:r>
              <a:rPr lang="es-ES" sz="3200" dirty="0"/>
              <a:t>Más de 40: difícil manejar el grupo y responder a todas las preguntas.</a:t>
            </a:r>
          </a:p>
          <a:p>
            <a:r>
              <a:rPr lang="en-US" sz="3200" dirty="0"/>
              <a:t> </a:t>
            </a:r>
            <a:r>
              <a:rPr lang="es-ES" sz="3200" dirty="0"/>
              <a:t>Trate de ofrecer dos Orientaciones en lugar de una.</a:t>
            </a:r>
            <a:endParaRPr lang="en-US" sz="2800" dirty="0"/>
          </a:p>
          <a:p>
            <a:pPr lvl="1"/>
            <a:r>
              <a:rPr lang="es-ES" sz="2800" dirty="0"/>
              <a:t>Si debe tener solo una, estar por al menos 6 ½ horas </a:t>
            </a:r>
          </a:p>
          <a:p>
            <a:pPr lvl="1"/>
            <a:r>
              <a:rPr lang="es-ES" sz="2800" dirty="0"/>
              <a:t>Necesitarás al menos 3, preferiblemente 4 </a:t>
            </a:r>
            <a:r>
              <a:rPr lang="en-US" sz="2800" dirty="0"/>
              <a:t>o 5</a:t>
            </a:r>
            <a:endParaRPr lang="en-US" sz="3200" dirty="0"/>
          </a:p>
        </p:txBody>
      </p:sp>
    </p:spTree>
    <p:extLst>
      <p:ext uri="{BB962C8B-B14F-4D97-AF65-F5344CB8AC3E}">
        <p14:creationId xmlns:p14="http://schemas.microsoft.com/office/powerpoint/2010/main" val="2910196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s-ES" altLang="en-US" dirty="0"/>
              <a:t>Determinando la Necesidad</a:t>
            </a:r>
          </a:p>
        </p:txBody>
      </p:sp>
      <p:sp>
        <p:nvSpPr>
          <p:cNvPr id="7171" name="Content Placeholder 2"/>
          <p:cNvSpPr>
            <a:spLocks noGrp="1"/>
          </p:cNvSpPr>
          <p:nvPr>
            <p:ph idx="1"/>
          </p:nvPr>
        </p:nvSpPr>
        <p:spPr/>
        <p:txBody>
          <a:bodyPr>
            <a:normAutofit fontScale="92500" lnSpcReduction="20000"/>
          </a:bodyPr>
          <a:lstStyle/>
          <a:p>
            <a:r>
              <a:rPr lang="en-US" altLang="en-US" dirty="0"/>
              <a:t>¿</a:t>
            </a:r>
            <a:r>
              <a:rPr lang="es-ES" altLang="en-US" dirty="0"/>
              <a:t>Cuántas Conferencias existen</a:t>
            </a:r>
            <a:r>
              <a:rPr lang="en-US" altLang="en-US" dirty="0"/>
              <a:t>? </a:t>
            </a:r>
          </a:p>
          <a:p>
            <a:r>
              <a:rPr lang="en-US" altLang="en-US" dirty="0"/>
              <a:t>¿</a:t>
            </a:r>
            <a:r>
              <a:rPr lang="es-ES" altLang="en-US" dirty="0"/>
              <a:t>En donde están? </a:t>
            </a:r>
          </a:p>
          <a:p>
            <a:r>
              <a:rPr lang="en-US" altLang="en-US" dirty="0"/>
              <a:t>¿Hay “</a:t>
            </a:r>
            <a:r>
              <a:rPr lang="es-ES" altLang="en-US" dirty="0"/>
              <a:t>demanda acumulada”?</a:t>
            </a:r>
          </a:p>
          <a:p>
            <a:endParaRPr lang="en-US" altLang="en-US" sz="1100" dirty="0"/>
          </a:p>
          <a:p>
            <a:r>
              <a:rPr lang="es-ES" altLang="en-US" dirty="0"/>
              <a:t>¿Tienen Formadores y Presentadores en cada Consejo  Distrital para que los viajes sean menos?</a:t>
            </a:r>
            <a:endParaRPr lang="en-US" altLang="en-US" dirty="0"/>
          </a:p>
          <a:p>
            <a:pPr marL="0" indent="0">
              <a:buNone/>
            </a:pPr>
            <a:endParaRPr lang="en-US" altLang="en-US" sz="1100" dirty="0"/>
          </a:p>
          <a:p>
            <a:r>
              <a:rPr lang="es-ES" altLang="en-US" dirty="0"/>
              <a:t>Elabore un plan aproximado que les brinde a todos la oportunidad de asistir a una orientación en los próximos dos años.</a:t>
            </a:r>
            <a:endParaRPr lang="en-US" altLang="en-US" dirty="0"/>
          </a:p>
          <a:p>
            <a:pPr lvl="1"/>
            <a:r>
              <a:rPr lang="es-ES" altLang="en-US" dirty="0"/>
              <a:t>Grupos de conferencias que podrían “compartir” una orientación</a:t>
            </a:r>
            <a:r>
              <a:rPr lang="en-US" altLang="en-US" dirty="0"/>
              <a:t> </a:t>
            </a:r>
          </a:p>
          <a:p>
            <a:pPr lvl="1"/>
            <a:r>
              <a:rPr lang="es-ES" altLang="en-US" dirty="0"/>
              <a:t>Ciudades o lugares donde deberías tener orientaciones  </a:t>
            </a:r>
          </a:p>
          <a:p>
            <a:pPr lvl="1"/>
            <a:r>
              <a:rPr lang="es-ES" altLang="en-US" dirty="0"/>
              <a:t>Aproximadamente cuando deben acontecer las orientaciones</a:t>
            </a:r>
            <a:endParaRPr lang="en-US" altLang="en-US" dirty="0"/>
          </a:p>
        </p:txBody>
      </p:sp>
    </p:spTree>
    <p:extLst>
      <p:ext uri="{BB962C8B-B14F-4D97-AF65-F5344CB8AC3E}">
        <p14:creationId xmlns:p14="http://schemas.microsoft.com/office/powerpoint/2010/main" val="5751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La Consistencia es tu Amiga</a:t>
            </a:r>
            <a:endParaRPr lang="en-US" dirty="0"/>
          </a:p>
        </p:txBody>
      </p:sp>
      <p:sp>
        <p:nvSpPr>
          <p:cNvPr id="3" name="Content Placeholder 2"/>
          <p:cNvSpPr>
            <a:spLocks noGrp="1"/>
          </p:cNvSpPr>
          <p:nvPr>
            <p:ph idx="1"/>
          </p:nvPr>
        </p:nvSpPr>
        <p:spPr/>
        <p:txBody>
          <a:bodyPr>
            <a:normAutofit/>
          </a:bodyPr>
          <a:lstStyle/>
          <a:p>
            <a:pPr marL="442432" indent="-442432"/>
            <a:r>
              <a:rPr lang="es-ES" dirty="0"/>
              <a:t>Misma versión de la OO en todo su Consejo</a:t>
            </a:r>
            <a:endParaRPr lang="en-US" dirty="0"/>
          </a:p>
          <a:p>
            <a:pPr marL="884865" lvl="1" indent="-442432"/>
            <a:r>
              <a:rPr lang="es-ES" dirty="0"/>
              <a:t>Los Formadores se ayudan unos a otros para presentar la OO</a:t>
            </a:r>
          </a:p>
          <a:p>
            <a:pPr marL="884865" lvl="1" indent="-442432"/>
            <a:r>
              <a:rPr lang="es-ES" dirty="0"/>
              <a:t>Los Vicentinos pasan de un Consejo a otro</a:t>
            </a:r>
          </a:p>
          <a:p>
            <a:pPr marL="884865" lvl="1" indent="-442432"/>
            <a:r>
              <a:rPr lang="es-ES" dirty="0"/>
              <a:t>Vicentinos que hablan Español</a:t>
            </a:r>
            <a:endParaRPr lang="en-US" dirty="0"/>
          </a:p>
          <a:p>
            <a:pPr lvl="1" indent="-442432">
              <a:spcBef>
                <a:spcPts val="968"/>
              </a:spcBef>
            </a:pPr>
            <a:r>
              <a:rPr lang="es-ES" sz="2710" dirty="0"/>
              <a:t>Haga que la OO sea suya</a:t>
            </a:r>
            <a:endParaRPr lang="en-US" sz="2710" dirty="0"/>
          </a:p>
          <a:p>
            <a:pPr lvl="2" indent="-442432" algn="l">
              <a:spcBef>
                <a:spcPts val="968"/>
              </a:spcBef>
              <a:buFont typeface="Arial"/>
              <a:buChar char="•"/>
            </a:pPr>
            <a:r>
              <a:rPr lang="es-ES" sz="2322" dirty="0"/>
              <a:t>Sus propias palabras</a:t>
            </a:r>
          </a:p>
          <a:p>
            <a:pPr lvl="2" indent="-442432" algn="l">
              <a:spcBef>
                <a:spcPts val="968"/>
              </a:spcBef>
              <a:buFont typeface="Arial"/>
              <a:buChar char="•"/>
            </a:pPr>
            <a:r>
              <a:rPr lang="es-ES" sz="2322" dirty="0"/>
              <a:t>Sus propias historias</a:t>
            </a:r>
          </a:p>
          <a:p>
            <a:pPr lvl="2" indent="-442432" algn="l">
              <a:spcBef>
                <a:spcPts val="968"/>
              </a:spcBef>
              <a:buFont typeface="Arial"/>
              <a:buChar char="•"/>
            </a:pPr>
            <a:r>
              <a:rPr lang="es-ES" sz="2322" dirty="0"/>
              <a:t>Información Local</a:t>
            </a:r>
          </a:p>
          <a:p>
            <a:pPr lvl="2" indent="-442432">
              <a:spcBef>
                <a:spcPts val="968"/>
              </a:spcBef>
            </a:pPr>
            <a:r>
              <a:rPr lang="es-ES" sz="2322" dirty="0"/>
              <a:t>Agregar  algo personal o rompehielos.</a:t>
            </a:r>
          </a:p>
          <a:p>
            <a:pPr marL="884865" lvl="1" indent="-442432" algn="l">
              <a:buFont typeface="Arial"/>
              <a:buChar char="•"/>
            </a:pPr>
            <a:endParaRPr lang="en-US" dirty="0"/>
          </a:p>
          <a:p>
            <a:pPr lvl="1" algn="l"/>
            <a:endParaRPr lang="en-US" dirty="0"/>
          </a:p>
        </p:txBody>
      </p:sp>
      <p:sp>
        <p:nvSpPr>
          <p:cNvPr id="4" name="Footer Placeholder 4"/>
          <p:cNvSpPr>
            <a:spLocks noGrp="1"/>
          </p:cNvSpPr>
          <p:nvPr>
            <p:ph type="ftr" sz="quarter" idx="4294967295"/>
          </p:nvPr>
        </p:nvSpPr>
        <p:spPr>
          <a:xfrm>
            <a:off x="1" y="6357156"/>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118577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 dirty="0"/>
            </a:br>
            <a:r>
              <a:rPr lang="es-ES" dirty="0"/>
              <a:t>Sustentar a Su Equipo de Formación</a:t>
            </a:r>
            <a:br>
              <a:rPr lang="es-ES" dirty="0"/>
            </a:br>
            <a:endParaRPr lang="en-US" dirty="0"/>
          </a:p>
        </p:txBody>
      </p:sp>
      <p:sp>
        <p:nvSpPr>
          <p:cNvPr id="3" name="Content Placeholder 2"/>
          <p:cNvSpPr>
            <a:spLocks noGrp="1"/>
          </p:cNvSpPr>
          <p:nvPr>
            <p:ph idx="1"/>
          </p:nvPr>
        </p:nvSpPr>
        <p:spPr/>
        <p:txBody>
          <a:bodyPr>
            <a:normAutofit/>
          </a:bodyPr>
          <a:lstStyle/>
          <a:p>
            <a:pPr marL="442432" indent="-442432"/>
            <a:r>
              <a:rPr lang="es-ES" dirty="0"/>
              <a:t>Los formadores necesitan crecer espiritualmente y seguir aprendiendo</a:t>
            </a:r>
            <a:endParaRPr lang="en-US" dirty="0"/>
          </a:p>
          <a:p>
            <a:pPr marL="884865" lvl="1" indent="-442432"/>
            <a:r>
              <a:rPr lang="es-ES" dirty="0"/>
              <a:t>Fomentar los retiros y la vida de oración.</a:t>
            </a:r>
          </a:p>
          <a:p>
            <a:pPr marL="884865" lvl="1" indent="-442432"/>
            <a:r>
              <a:rPr lang="es-ES" dirty="0"/>
              <a:t>Procure comprar alguno que otro libro o DVD para el Formador</a:t>
            </a:r>
          </a:p>
          <a:p>
            <a:pPr marL="884865" lvl="1" indent="-442432"/>
            <a:r>
              <a:rPr lang="es-ES" dirty="0"/>
              <a:t>Considere enviar un Formador a asambleas Regionales o Nacionales o a la Invitación a la Renovación</a:t>
            </a:r>
          </a:p>
          <a:p>
            <a:pPr marL="442433" lvl="1" indent="0">
              <a:buNone/>
            </a:pPr>
            <a:endParaRPr lang="en-US" dirty="0"/>
          </a:p>
          <a:p>
            <a:pPr marL="442432" indent="-442432"/>
            <a:r>
              <a:rPr lang="es-ES" dirty="0"/>
              <a:t>Valore a sus equipos de formación </a:t>
            </a:r>
            <a:endParaRPr lang="en-US" dirty="0"/>
          </a:p>
          <a:p>
            <a:pPr marL="884865" lvl="1" indent="-442432"/>
            <a:r>
              <a:rPr lang="es-ES" dirty="0"/>
              <a:t>Una nota de agradecimiento nunca está de más</a:t>
            </a:r>
          </a:p>
          <a:p>
            <a:pPr marL="884865" lvl="1" indent="-442432"/>
            <a:endParaRPr lang="en-US" dirty="0"/>
          </a:p>
          <a:p>
            <a:pPr marL="884865" lvl="1" indent="-442432"/>
            <a:endParaRPr lang="en-US" dirty="0"/>
          </a:p>
        </p:txBody>
      </p:sp>
      <p:sp>
        <p:nvSpPr>
          <p:cNvPr id="4" name="Footer Placeholder 4"/>
          <p:cNvSpPr>
            <a:spLocks noGrp="1"/>
          </p:cNvSpPr>
          <p:nvPr>
            <p:ph type="ftr" sz="quarter" idx="4294967295"/>
          </p:nvPr>
        </p:nvSpPr>
        <p:spPr>
          <a:xfrm>
            <a:off x="1" y="6357156"/>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208977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s-ES" altLang="en-US" dirty="0"/>
              <a:t>Creando un Plan – Equipos Formación</a:t>
            </a:r>
          </a:p>
        </p:txBody>
      </p:sp>
      <p:sp>
        <p:nvSpPr>
          <p:cNvPr id="8195" name="Content Placeholder 2"/>
          <p:cNvSpPr>
            <a:spLocks noGrp="1"/>
          </p:cNvSpPr>
          <p:nvPr>
            <p:ph idx="1"/>
          </p:nvPr>
        </p:nvSpPr>
        <p:spPr/>
        <p:txBody>
          <a:bodyPr>
            <a:normAutofit/>
          </a:bodyPr>
          <a:lstStyle/>
          <a:p>
            <a:r>
              <a:rPr lang="es-ES" altLang="en-US" dirty="0"/>
              <a:t>Dado que:</a:t>
            </a:r>
          </a:p>
          <a:p>
            <a:pPr lvl="1"/>
            <a:r>
              <a:rPr lang="es-ES" altLang="en-US" dirty="0"/>
              <a:t>Se necesitan de 2 a 3 personas para realizar una Orientación</a:t>
            </a:r>
          </a:p>
          <a:p>
            <a:pPr lvl="1"/>
            <a:r>
              <a:rPr lang="es-ES" altLang="en-US" dirty="0"/>
              <a:t>No se espera que nadie haga más de 6 Orientaciones por año (la mayoría hace de 2 a 4)</a:t>
            </a:r>
          </a:p>
          <a:p>
            <a:endParaRPr lang="en-US" altLang="en-US" dirty="0"/>
          </a:p>
          <a:p>
            <a:r>
              <a:rPr lang="es-ES" altLang="en-US" dirty="0"/>
              <a:t>Según su plan, ¿cuántos formadores necesita?</a:t>
            </a:r>
            <a:endParaRPr lang="en-US" altLang="en-US" dirty="0"/>
          </a:p>
          <a:p>
            <a:endParaRPr lang="en-US" altLang="en-US" dirty="0"/>
          </a:p>
          <a:p>
            <a:r>
              <a:rPr lang="en-US" altLang="en-US" dirty="0"/>
              <a:t>¿</a:t>
            </a:r>
            <a:r>
              <a:rPr lang="es-ES" altLang="en-US" dirty="0"/>
              <a:t>Tendría sentido crear equipos de Formadores en diferentes áreas geográficas?</a:t>
            </a:r>
          </a:p>
          <a:p>
            <a:endParaRPr lang="es-ES" altLang="en-US" dirty="0"/>
          </a:p>
        </p:txBody>
      </p:sp>
    </p:spTree>
    <p:extLst>
      <p:ext uri="{BB962C8B-B14F-4D97-AF65-F5344CB8AC3E}">
        <p14:creationId xmlns:p14="http://schemas.microsoft.com/office/powerpoint/2010/main" val="35299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DESCANSO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2150" y="1777633"/>
            <a:ext cx="3045423" cy="3625504"/>
          </a:xfrm>
          <a:prstGeom prst="rect">
            <a:avLst/>
          </a:prstGeom>
        </p:spPr>
      </p:pic>
    </p:spTree>
    <p:extLst>
      <p:ext uri="{BB962C8B-B14F-4D97-AF65-F5344CB8AC3E}">
        <p14:creationId xmlns:p14="http://schemas.microsoft.com/office/powerpoint/2010/main" val="391954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2735-9371-9C42-39BA-5BAF385C02CE}"/>
              </a:ext>
            </a:extLst>
          </p:cNvPr>
          <p:cNvSpPr>
            <a:spLocks noGrp="1"/>
          </p:cNvSpPr>
          <p:nvPr>
            <p:ph type="title"/>
          </p:nvPr>
        </p:nvSpPr>
        <p:spPr/>
        <p:txBody>
          <a:bodyPr/>
          <a:lstStyle/>
          <a:p>
            <a:r>
              <a:rPr lang="es-419" dirty="0"/>
              <a:t>Planificando la Orientación</a:t>
            </a:r>
          </a:p>
        </p:txBody>
      </p:sp>
      <p:sp>
        <p:nvSpPr>
          <p:cNvPr id="3" name="Text Placeholder 2">
            <a:extLst>
              <a:ext uri="{FF2B5EF4-FFF2-40B4-BE49-F238E27FC236}">
                <a16:creationId xmlns:a16="http://schemas.microsoft.com/office/drawing/2014/main" id="{C626C5CF-7040-9436-B8C0-E41C95E3FA4B}"/>
              </a:ext>
            </a:extLst>
          </p:cNvPr>
          <p:cNvSpPr>
            <a:spLocks noGrp="1"/>
          </p:cNvSpPr>
          <p:nvPr>
            <p:ph type="body" idx="1"/>
          </p:nvPr>
        </p:nvSpPr>
        <p:spPr/>
        <p:txBody>
          <a:bodyPr/>
          <a:lstStyle/>
          <a:p>
            <a:endParaRPr lang="es-419" dirty="0"/>
          </a:p>
        </p:txBody>
      </p:sp>
    </p:spTree>
    <p:extLst>
      <p:ext uri="{BB962C8B-B14F-4D97-AF65-F5344CB8AC3E}">
        <p14:creationId xmlns:p14="http://schemas.microsoft.com/office/powerpoint/2010/main" val="306784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¿Dónde Consigo los Materiales?</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r>
              <a:rPr lang="es-CO" dirty="0"/>
              <a:t>Del Formador de su Consejo, que los ordena del Consejo Nacional</a:t>
            </a:r>
          </a:p>
          <a:p>
            <a:r>
              <a:rPr lang="es-CO" dirty="0"/>
              <a:t>Usted recibirá:</a:t>
            </a:r>
          </a:p>
          <a:p>
            <a:pPr lvl="1"/>
            <a:r>
              <a:rPr lang="es-CO" sz="2800" dirty="0"/>
              <a:t>Unidad de memoria USB que contiene todos los materiales descritos en esta capacitación.</a:t>
            </a:r>
          </a:p>
          <a:p>
            <a:pPr marL="457200" lvl="1" indent="0">
              <a:buNone/>
            </a:pPr>
            <a:endParaRPr lang="es-CO" sz="2800" dirty="0"/>
          </a:p>
          <a:p>
            <a:pPr lvl="1"/>
            <a:r>
              <a:rPr lang="es-CO" sz="2800" dirty="0"/>
              <a:t>Guía del Formador (impreso)</a:t>
            </a:r>
          </a:p>
          <a:p>
            <a:pPr lvl="1"/>
            <a:endParaRPr lang="es-CO" sz="2800" dirty="0"/>
          </a:p>
          <a:p>
            <a:pPr lvl="1"/>
            <a:r>
              <a:rPr lang="es-CO" sz="2800" dirty="0"/>
              <a:t>Directrices para Formadores (para Grupo de Formación)</a:t>
            </a:r>
          </a:p>
        </p:txBody>
      </p:sp>
    </p:spTree>
    <p:extLst>
      <p:ext uri="{BB962C8B-B14F-4D97-AF65-F5344CB8AC3E}">
        <p14:creationId xmlns:p14="http://schemas.microsoft.com/office/powerpoint/2010/main" val="185671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normAutofit fontScale="90000"/>
          </a:bodyPr>
          <a:lstStyle/>
          <a:p>
            <a:pPr>
              <a:defRPr/>
            </a:pPr>
            <a:r>
              <a:rPr lang="es-CO" altLang="en-US" sz="4400" dirty="0"/>
              <a:t>Unidad de Memoria USB del Formador</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pPr>
              <a:defRPr/>
            </a:pPr>
            <a:endParaRPr lang="es-CO" altLang="en-US" sz="3200" b="1" dirty="0"/>
          </a:p>
          <a:p>
            <a:pPr marL="0" indent="0">
              <a:lnSpc>
                <a:spcPct val="80000"/>
              </a:lnSpc>
              <a:buNone/>
              <a:defRPr/>
            </a:pPr>
            <a:endParaRPr lang="es-CO" altLang="en-US" sz="3000" dirty="0"/>
          </a:p>
        </p:txBody>
      </p:sp>
      <p:pic>
        <p:nvPicPr>
          <p:cNvPr id="11" name="Picture 10">
            <a:extLst>
              <a:ext uri="{FF2B5EF4-FFF2-40B4-BE49-F238E27FC236}">
                <a16:creationId xmlns:a16="http://schemas.microsoft.com/office/drawing/2014/main" id="{5E86369E-F6D0-9219-065D-0BE596A5B710}"/>
              </a:ext>
            </a:extLst>
          </p:cNvPr>
          <p:cNvPicPr>
            <a:picLocks noChangeAspect="1"/>
          </p:cNvPicPr>
          <p:nvPr/>
        </p:nvPicPr>
        <p:blipFill>
          <a:blip r:embed="rId3"/>
          <a:stretch>
            <a:fillRect/>
          </a:stretch>
        </p:blipFill>
        <p:spPr>
          <a:xfrm>
            <a:off x="2535201" y="1152475"/>
            <a:ext cx="7831259" cy="4553057"/>
          </a:xfrm>
          <a:prstGeom prst="rect">
            <a:avLst/>
          </a:prstGeom>
        </p:spPr>
      </p:pic>
    </p:spTree>
    <p:extLst>
      <p:ext uri="{BB962C8B-B14F-4D97-AF65-F5344CB8AC3E}">
        <p14:creationId xmlns:p14="http://schemas.microsoft.com/office/powerpoint/2010/main" val="160994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571501" y="338039"/>
            <a:ext cx="10376467" cy="779464"/>
          </a:xfrm>
        </p:spPr>
        <p:txBody>
          <a:bodyPr>
            <a:normAutofit/>
          </a:bodyPr>
          <a:lstStyle/>
          <a:p>
            <a:pPr>
              <a:defRPr/>
            </a:pPr>
            <a:r>
              <a:rPr lang="es-CO" sz="3600" dirty="0"/>
              <a:t>Planificación de una Orientación Ozanam</a:t>
            </a:r>
            <a:endParaRPr lang="es-419" altLang="en-US" sz="3600" dirty="0"/>
          </a:p>
        </p:txBody>
      </p:sp>
      <p:sp>
        <p:nvSpPr>
          <p:cNvPr id="331779" name="Rectangle 3"/>
          <p:cNvSpPr>
            <a:spLocks noGrp="1" noChangeArrowheads="1"/>
          </p:cNvSpPr>
          <p:nvPr>
            <p:ph idx="1"/>
          </p:nvPr>
        </p:nvSpPr>
        <p:spPr>
          <a:xfrm>
            <a:off x="571500" y="1276166"/>
            <a:ext cx="11049000" cy="4553057"/>
          </a:xfrm>
        </p:spPr>
        <p:txBody>
          <a:bodyPr>
            <a:normAutofit/>
          </a:bodyPr>
          <a:lstStyle/>
          <a:p>
            <a:r>
              <a:rPr lang="es-CO" sz="2400" dirty="0"/>
              <a:t>Guía </a:t>
            </a:r>
            <a:r>
              <a:rPr lang="en-US" sz="2400" dirty="0"/>
              <a:t>para </a:t>
            </a:r>
            <a:r>
              <a:rPr lang="es-CO" sz="2400" dirty="0"/>
              <a:t>Presentadores </a:t>
            </a:r>
            <a:r>
              <a:rPr lang="en-US" sz="2400" dirty="0"/>
              <a:t>y</a:t>
            </a:r>
            <a:r>
              <a:rPr lang="es-CO" sz="2400" dirty="0"/>
              <a:t> Formadores</a:t>
            </a:r>
          </a:p>
          <a:p>
            <a:pPr lvl="1"/>
            <a:r>
              <a:rPr lang="es-CO" sz="2000" dirty="0"/>
              <a:t>PDF Igual que la copia impresa</a:t>
            </a:r>
          </a:p>
          <a:p>
            <a:r>
              <a:rPr lang="es-CO" sz="2400" dirty="0"/>
              <a:t>Lista de verificación de Orientación</a:t>
            </a:r>
          </a:p>
          <a:p>
            <a:pPr lvl="1"/>
            <a:r>
              <a:rPr lang="es-CO" sz="2000" dirty="0"/>
              <a:t>Antes de la Orientación Ozanam</a:t>
            </a:r>
          </a:p>
          <a:p>
            <a:pPr lvl="1"/>
            <a:r>
              <a:rPr lang="es-CO" sz="2000" dirty="0"/>
              <a:t>En el día de la Orientación</a:t>
            </a:r>
          </a:p>
          <a:p>
            <a:pPr lvl="1"/>
            <a:r>
              <a:rPr lang="es-CO" sz="2000" dirty="0"/>
              <a:t>Después de la Orientación</a:t>
            </a:r>
          </a:p>
          <a:p>
            <a:pPr lvl="1"/>
            <a:r>
              <a:rPr lang="es-CO" sz="2000" dirty="0"/>
              <a:t>Lista de suministros</a:t>
            </a:r>
            <a:endParaRPr lang="es-CO" sz="2400" dirty="0"/>
          </a:p>
          <a:p>
            <a:r>
              <a:rPr lang="es-CO" sz="2400" dirty="0"/>
              <a:t>Documentos de lectura obligatoria:</a:t>
            </a:r>
          </a:p>
          <a:p>
            <a:pPr lvl="1"/>
            <a:r>
              <a:rPr lang="es-CO" sz="2000" dirty="0"/>
              <a:t>Resoluciones Vicentinas 070A y 093.</a:t>
            </a:r>
          </a:p>
          <a:p>
            <a:pPr lvl="1"/>
            <a:r>
              <a:rPr lang="es-CO" sz="2000" dirty="0"/>
              <a:t>Directrices: Estas cubren Trabajos y Responsabilidades.</a:t>
            </a:r>
          </a:p>
        </p:txBody>
      </p:sp>
      <p:pic>
        <p:nvPicPr>
          <p:cNvPr id="2" name="Picture 1">
            <a:extLst>
              <a:ext uri="{FF2B5EF4-FFF2-40B4-BE49-F238E27FC236}">
                <a16:creationId xmlns:a16="http://schemas.microsoft.com/office/drawing/2014/main" id="{A0EB9511-A942-F91C-2125-B357515856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527" y="3552691"/>
            <a:ext cx="1535440" cy="2242946"/>
          </a:xfrm>
          <a:prstGeom prst="rect">
            <a:avLst/>
          </a:prstGeom>
        </p:spPr>
      </p:pic>
      <p:pic>
        <p:nvPicPr>
          <p:cNvPr id="3" name="Picture 2">
            <a:extLst>
              <a:ext uri="{FF2B5EF4-FFF2-40B4-BE49-F238E27FC236}">
                <a16:creationId xmlns:a16="http://schemas.microsoft.com/office/drawing/2014/main" id="{BF316719-ABC4-E745-135F-56296199CBE0}"/>
              </a:ext>
            </a:extLst>
          </p:cNvPr>
          <p:cNvPicPr>
            <a:picLocks noChangeAspect="1"/>
          </p:cNvPicPr>
          <p:nvPr/>
        </p:nvPicPr>
        <p:blipFill>
          <a:blip r:embed="rId4"/>
          <a:stretch>
            <a:fillRect/>
          </a:stretch>
        </p:blipFill>
        <p:spPr>
          <a:xfrm>
            <a:off x="6960648" y="1195327"/>
            <a:ext cx="1404047" cy="996795"/>
          </a:xfrm>
          <a:prstGeom prst="rect">
            <a:avLst/>
          </a:prstGeom>
        </p:spPr>
      </p:pic>
      <p:pic>
        <p:nvPicPr>
          <p:cNvPr id="4" name="Picture 3">
            <a:extLst>
              <a:ext uri="{FF2B5EF4-FFF2-40B4-BE49-F238E27FC236}">
                <a16:creationId xmlns:a16="http://schemas.microsoft.com/office/drawing/2014/main" id="{CFC42072-2F96-C749-66A0-CF8685FE35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2333" y="2269158"/>
            <a:ext cx="5638831" cy="583793"/>
          </a:xfrm>
          <a:prstGeom prst="rect">
            <a:avLst/>
          </a:prstGeom>
        </p:spPr>
      </p:pic>
    </p:spTree>
    <p:extLst>
      <p:ext uri="{BB962C8B-B14F-4D97-AF65-F5344CB8AC3E}">
        <p14:creationId xmlns:p14="http://schemas.microsoft.com/office/powerpoint/2010/main" val="402057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Otras cosas prácticas</a:t>
            </a:r>
            <a:endParaRPr lang="es-419" altLang="en-US" dirty="0"/>
          </a:p>
        </p:txBody>
      </p:sp>
      <p:sp>
        <p:nvSpPr>
          <p:cNvPr id="331779" name="Rectangle 3"/>
          <p:cNvSpPr>
            <a:spLocks noGrp="1" noChangeArrowheads="1"/>
          </p:cNvSpPr>
          <p:nvPr>
            <p:ph idx="1"/>
          </p:nvPr>
        </p:nvSpPr>
        <p:spPr>
          <a:xfrm>
            <a:off x="571500" y="2121912"/>
            <a:ext cx="11620501" cy="4242075"/>
          </a:xfrm>
        </p:spPr>
        <p:txBody>
          <a:bodyPr>
            <a:normAutofit/>
          </a:bodyPr>
          <a:lstStyle/>
          <a:p>
            <a:r>
              <a:rPr lang="es-CO" dirty="0"/>
              <a:t>"Pronunciaciones en francés" .mp3: ¡escuche a un Francés nativo pronunciar todos esos nombres en Francés!</a:t>
            </a:r>
          </a:p>
          <a:p>
            <a:r>
              <a:rPr lang="es-CO" dirty="0"/>
              <a:t>Diapositivas opcionales que muestran a un Consejo local</a:t>
            </a:r>
          </a:p>
          <a:p>
            <a:r>
              <a:rPr lang="es-CO" dirty="0"/>
              <a:t>Ejemplo de un formulario de evaluación</a:t>
            </a:r>
          </a:p>
          <a:p>
            <a:r>
              <a:rPr lang="es-CO" dirty="0"/>
              <a:t>Plantilla para el certificado de la Orientación Ozanam</a:t>
            </a:r>
          </a:p>
          <a:p>
            <a:r>
              <a:rPr lang="es-CO" dirty="0"/>
              <a:t>Cómo imprimir muchos certificados desde una hoja electrónica</a:t>
            </a:r>
          </a:p>
          <a:p>
            <a:r>
              <a:rPr lang="es-CO" dirty="0"/>
              <a:t>Otros archivos útiles</a:t>
            </a:r>
            <a:endParaRPr lang="en-US" sz="3200" dirty="0"/>
          </a:p>
        </p:txBody>
      </p:sp>
      <p:pic>
        <p:nvPicPr>
          <p:cNvPr id="2" name="Picture 1">
            <a:extLst>
              <a:ext uri="{FF2B5EF4-FFF2-40B4-BE49-F238E27FC236}">
                <a16:creationId xmlns:a16="http://schemas.microsoft.com/office/drawing/2014/main" id="{7B09A4E6-E429-87DD-F7C4-6809159AB4A0}"/>
              </a:ext>
            </a:extLst>
          </p:cNvPr>
          <p:cNvPicPr>
            <a:picLocks noChangeAspect="1"/>
          </p:cNvPicPr>
          <p:nvPr/>
        </p:nvPicPr>
        <p:blipFill>
          <a:blip r:embed="rId3"/>
          <a:stretch>
            <a:fillRect/>
          </a:stretch>
        </p:blipFill>
        <p:spPr>
          <a:xfrm>
            <a:off x="3091540" y="1092981"/>
            <a:ext cx="1014968" cy="720571"/>
          </a:xfrm>
          <a:prstGeom prst="rect">
            <a:avLst/>
          </a:prstGeom>
        </p:spPr>
      </p:pic>
      <p:pic>
        <p:nvPicPr>
          <p:cNvPr id="3" name="Picture 2">
            <a:extLst>
              <a:ext uri="{FF2B5EF4-FFF2-40B4-BE49-F238E27FC236}">
                <a16:creationId xmlns:a16="http://schemas.microsoft.com/office/drawing/2014/main" id="{AC982D8A-7D1B-7394-D2FC-E80431744F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9049" y="1207896"/>
            <a:ext cx="6433555" cy="666072"/>
          </a:xfrm>
          <a:prstGeom prst="rect">
            <a:avLst/>
          </a:prstGeom>
        </p:spPr>
      </p:pic>
    </p:spTree>
    <p:extLst>
      <p:ext uri="{BB962C8B-B14F-4D97-AF65-F5344CB8AC3E}">
        <p14:creationId xmlns:p14="http://schemas.microsoft.com/office/powerpoint/2010/main" val="179536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Resumen del Día de la Orientación</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fontScale="92500" lnSpcReduction="10000"/>
          </a:bodyPr>
          <a:lstStyle/>
          <a:p>
            <a:r>
              <a:rPr lang="es-CO" sz="2400" dirty="0"/>
              <a:t>6 horas, incluyendo 30 minutos de almuerzo y dos descansos.</a:t>
            </a:r>
          </a:p>
          <a:p>
            <a:pPr lvl="1"/>
            <a:r>
              <a:rPr lang="es-CO" dirty="0"/>
              <a:t>Registro 8:45 am</a:t>
            </a:r>
          </a:p>
          <a:p>
            <a:pPr lvl="1"/>
            <a:r>
              <a:rPr lang="es-CO" dirty="0"/>
              <a:t>Empezar puntualmente a las 9:00 a.m.</a:t>
            </a:r>
          </a:p>
          <a:p>
            <a:pPr lvl="1"/>
            <a:r>
              <a:rPr lang="es-CO" dirty="0"/>
              <a:t>Terminar a las 3:00 p.m.</a:t>
            </a:r>
          </a:p>
          <a:p>
            <a:r>
              <a:rPr lang="es-CO" sz="2400" dirty="0"/>
              <a:t>Planifique  quedarse al menos 30 minutos después para contestar preguntas</a:t>
            </a:r>
          </a:p>
          <a:p>
            <a:pPr marL="0" indent="0">
              <a:buNone/>
            </a:pPr>
            <a:endParaRPr lang="es-CO" sz="2400" dirty="0"/>
          </a:p>
          <a:p>
            <a:r>
              <a:rPr lang="es-CO" sz="2400" dirty="0"/>
              <a:t>Orientación con 40 o más participantes.</a:t>
            </a:r>
          </a:p>
          <a:p>
            <a:pPr lvl="1"/>
            <a:r>
              <a:rPr lang="es-CO" dirty="0"/>
              <a:t>Registro 8:30 am</a:t>
            </a:r>
          </a:p>
          <a:p>
            <a:pPr lvl="1"/>
            <a:r>
              <a:rPr lang="es-CO" dirty="0"/>
              <a:t>Inicie puntualmente a las 9:00 a.m.</a:t>
            </a:r>
          </a:p>
          <a:p>
            <a:pPr lvl="1"/>
            <a:r>
              <a:rPr lang="es-CO" dirty="0"/>
              <a:t>Agregue 5-10 minutos al almuerzo y descansos</a:t>
            </a:r>
          </a:p>
          <a:p>
            <a:pPr lvl="1"/>
            <a:r>
              <a:rPr lang="es-CO" dirty="0"/>
              <a:t>Terminar a las 3:30 p.m.</a:t>
            </a:r>
          </a:p>
          <a:p>
            <a:pPr lvl="1">
              <a:lnSpc>
                <a:spcPct val="90000"/>
              </a:lnSpc>
              <a:spcBef>
                <a:spcPct val="70000"/>
              </a:spcBef>
              <a:defRPr/>
            </a:pPr>
            <a:endParaRPr lang="es-419" altLang="en-US" dirty="0"/>
          </a:p>
        </p:txBody>
      </p:sp>
    </p:spTree>
    <p:extLst>
      <p:ext uri="{BB962C8B-B14F-4D97-AF65-F5344CB8AC3E}">
        <p14:creationId xmlns:p14="http://schemas.microsoft.com/office/powerpoint/2010/main" val="196256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Programando la Orientación</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pPr>
              <a:lnSpc>
                <a:spcPct val="100000"/>
              </a:lnSpc>
            </a:pPr>
            <a:r>
              <a:rPr lang="es-CO" sz="2300" dirty="0"/>
              <a:t>Reserve el lugar con al menos tres meses de anticipación</a:t>
            </a:r>
          </a:p>
          <a:p>
            <a:pPr lvl="1">
              <a:lnSpc>
                <a:spcPct val="100000"/>
              </a:lnSpc>
            </a:pPr>
            <a:r>
              <a:rPr lang="es-CO" sz="2300" dirty="0"/>
              <a:t>Aula, sala de reuniones, salón social</a:t>
            </a:r>
          </a:p>
          <a:p>
            <a:r>
              <a:rPr lang="es-CO" sz="2300" dirty="0"/>
              <a:t>Asegúrese que el equipo de Formación se comprometa a participar</a:t>
            </a:r>
          </a:p>
          <a:p>
            <a:r>
              <a:rPr lang="es-CO" sz="2300" dirty="0"/>
              <a:t>Intente organizar una Misa antes de la Orientación</a:t>
            </a:r>
          </a:p>
          <a:p>
            <a:pPr>
              <a:lnSpc>
                <a:spcPct val="100000"/>
              </a:lnSpc>
            </a:pPr>
            <a:r>
              <a:rPr lang="es-CO" sz="2300" dirty="0"/>
              <a:t>Trabaje con la gente local.</a:t>
            </a:r>
          </a:p>
          <a:p>
            <a:pPr lvl="1">
              <a:lnSpc>
                <a:spcPct val="100000"/>
              </a:lnSpc>
            </a:pPr>
            <a:r>
              <a:rPr lang="es-CO" sz="2300" dirty="0"/>
              <a:t>Involucre al Consejo del Distrito en la selección de fechas y decidir cual será la Conferencia anfitriona</a:t>
            </a:r>
          </a:p>
          <a:p>
            <a:pPr lvl="1">
              <a:lnSpc>
                <a:spcPct val="100000"/>
              </a:lnSpc>
            </a:pPr>
            <a:r>
              <a:rPr lang="es-CO" sz="2300" dirty="0"/>
              <a:t>Trate de conseguir una Conferencia que ejecute los registros</a:t>
            </a:r>
          </a:p>
          <a:p>
            <a:r>
              <a:rPr lang="es-CO" sz="2300" dirty="0"/>
              <a:t>¡Anuncie, promueva, invite!</a:t>
            </a:r>
          </a:p>
          <a:p>
            <a:pPr marL="457200" lvl="1" indent="0">
              <a:lnSpc>
                <a:spcPct val="90000"/>
              </a:lnSpc>
              <a:spcBef>
                <a:spcPct val="70000"/>
              </a:spcBef>
              <a:buNone/>
              <a:defRPr/>
            </a:pPr>
            <a:endParaRPr lang="es-419" altLang="en-US" dirty="0"/>
          </a:p>
        </p:txBody>
      </p:sp>
      <p:pic>
        <p:nvPicPr>
          <p:cNvPr id="2" name="Picture 1">
            <a:extLst>
              <a:ext uri="{FF2B5EF4-FFF2-40B4-BE49-F238E27FC236}">
                <a16:creationId xmlns:a16="http://schemas.microsoft.com/office/drawing/2014/main" id="{E18856A5-92A5-0E90-BA98-758A15E12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9469" y="1441399"/>
            <a:ext cx="2069683" cy="1750201"/>
          </a:xfrm>
          <a:prstGeom prst="rect">
            <a:avLst/>
          </a:prstGeom>
        </p:spPr>
      </p:pic>
    </p:spTree>
    <p:extLst>
      <p:ext uri="{BB962C8B-B14F-4D97-AF65-F5344CB8AC3E}">
        <p14:creationId xmlns:p14="http://schemas.microsoft.com/office/powerpoint/2010/main" val="1824418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Instalaciones</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pPr marL="0" indent="0">
              <a:buNone/>
            </a:pPr>
            <a:r>
              <a:rPr lang="es-CO" sz="2200" dirty="0"/>
              <a:t>Deje que la Conferencia anfitriona sepa lo que usted necesita.</a:t>
            </a:r>
          </a:p>
          <a:p>
            <a:pPr marL="0" indent="0">
              <a:buNone/>
            </a:pPr>
            <a:endParaRPr lang="es-CO" sz="2200" dirty="0"/>
          </a:p>
          <a:p>
            <a:r>
              <a:rPr lang="es-CO" sz="2200" dirty="0"/>
              <a:t>Sillas y mesas para pequeños grupos de 4-6 personas.</a:t>
            </a:r>
          </a:p>
          <a:p>
            <a:r>
              <a:rPr lang="es-CO" sz="2200" dirty="0"/>
              <a:t>Sillas acolchadas si es posible</a:t>
            </a:r>
          </a:p>
          <a:p>
            <a:r>
              <a:rPr lang="es-CO" sz="2200" dirty="0"/>
              <a:t>Equipo suministrado por el anfitrión:</a:t>
            </a:r>
          </a:p>
          <a:p>
            <a:pPr lvl="1"/>
            <a:r>
              <a:rPr lang="es-CO" sz="2200" dirty="0"/>
              <a:t>Proyector y pantalla o televisor grande (42“ o más)</a:t>
            </a:r>
          </a:p>
          <a:p>
            <a:pPr lvl="1"/>
            <a:r>
              <a:rPr lang="es-CO" sz="2200" dirty="0"/>
              <a:t>Micrófono (opcional)</a:t>
            </a:r>
          </a:p>
          <a:p>
            <a:pPr lvl="1"/>
            <a:r>
              <a:rPr lang="es-CO" sz="2200" dirty="0"/>
              <a:t>Podio (si lo desea)</a:t>
            </a:r>
          </a:p>
          <a:p>
            <a:r>
              <a:rPr lang="es-CO" sz="2200" dirty="0"/>
              <a:t>Evitar la luz excesiva</a:t>
            </a:r>
          </a:p>
          <a:p>
            <a:r>
              <a:rPr lang="es-CO" sz="2200" dirty="0"/>
              <a:t>Consulte la Guía del Formador para obtener más detalles.</a:t>
            </a:r>
          </a:p>
        </p:txBody>
      </p:sp>
    </p:spTree>
    <p:extLst>
      <p:ext uri="{BB962C8B-B14F-4D97-AF65-F5344CB8AC3E}">
        <p14:creationId xmlns:p14="http://schemas.microsoft.com/office/powerpoint/2010/main" val="340595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Financiando la Orientación</a:t>
            </a:r>
            <a:endParaRPr lang="es-419" altLang="en-US" dirty="0"/>
          </a:p>
        </p:txBody>
      </p:sp>
      <p:sp>
        <p:nvSpPr>
          <p:cNvPr id="331779" name="Rectangle 3"/>
          <p:cNvSpPr>
            <a:spLocks noGrp="1" noChangeArrowheads="1"/>
          </p:cNvSpPr>
          <p:nvPr>
            <p:ph idx="1"/>
          </p:nvPr>
        </p:nvSpPr>
        <p:spPr>
          <a:xfrm>
            <a:off x="609601" y="1152475"/>
            <a:ext cx="11172091" cy="4914221"/>
          </a:xfrm>
        </p:spPr>
        <p:txBody>
          <a:bodyPr>
            <a:normAutofit lnSpcReduction="10000"/>
          </a:bodyPr>
          <a:lstStyle/>
          <a:p>
            <a:r>
              <a:rPr lang="es-CO" sz="2000" dirty="0"/>
              <a:t>Hay que decidir quién paga por la Formación</a:t>
            </a:r>
          </a:p>
          <a:p>
            <a:pPr lvl="1"/>
            <a:r>
              <a:rPr lang="es-CO" sz="2000" dirty="0"/>
              <a:t>Almuerzo y refrigerios: generalmente se realiza por</a:t>
            </a:r>
          </a:p>
          <a:p>
            <a:pPr marL="457200" lvl="1" indent="0">
              <a:buNone/>
            </a:pPr>
            <a:r>
              <a:rPr lang="es-CO" sz="2000" dirty="0"/>
              <a:t>   el Consejo (Aquí) Diocesano</a:t>
            </a:r>
          </a:p>
          <a:p>
            <a:pPr lvl="1"/>
            <a:r>
              <a:rPr lang="es-CO" sz="2000" dirty="0"/>
              <a:t>Financiamiento para los materiales: generalmente el Consejos  Arquidiocesano/Diocesano</a:t>
            </a:r>
          </a:p>
          <a:p>
            <a:pPr lvl="2"/>
            <a:r>
              <a:rPr lang="es-CO" sz="1600" dirty="0"/>
              <a:t>Guía del participante para cada persona</a:t>
            </a:r>
          </a:p>
          <a:p>
            <a:pPr lvl="2"/>
            <a:r>
              <a:rPr lang="es-CO" sz="1600" dirty="0"/>
              <a:t>Regla y Manual para cada hogar</a:t>
            </a:r>
          </a:p>
          <a:p>
            <a:pPr lvl="2"/>
            <a:r>
              <a:rPr lang="es-CO" sz="1600" dirty="0"/>
              <a:t>Folletos según lo deseado</a:t>
            </a:r>
          </a:p>
          <a:p>
            <a:pPr lvl="1"/>
            <a:r>
              <a:rPr lang="es-CO" sz="2000" dirty="0"/>
              <a:t>Reembolso por boletos de gasolina o avión de Formadores y alojamiento (si se trata de largas distancias)</a:t>
            </a:r>
          </a:p>
          <a:p>
            <a:pPr marL="457200" lvl="1" indent="0">
              <a:buNone/>
            </a:pPr>
            <a:endParaRPr lang="es-CO" sz="2400" dirty="0"/>
          </a:p>
          <a:p>
            <a:r>
              <a:rPr lang="es-CO" sz="2000" dirty="0"/>
              <a:t>¿Deberíamos cobrar una tarifa por una Orientación?</a:t>
            </a:r>
          </a:p>
          <a:p>
            <a:pPr lvl="1"/>
            <a:r>
              <a:rPr lang="es-CO" sz="2000" dirty="0"/>
              <a:t>Gratis es lo mejor</a:t>
            </a:r>
          </a:p>
          <a:p>
            <a:pPr lvl="1"/>
            <a:r>
              <a:rPr lang="es-CO" sz="2000" dirty="0"/>
              <a:t>La caja de donación es preferible, en vez de cobrar una tarifa</a:t>
            </a:r>
          </a:p>
          <a:p>
            <a:pPr lvl="1"/>
            <a:r>
              <a:rPr lang="es-CO" sz="2000" dirty="0"/>
              <a:t>Si debe cobrar una tarifa, tenga opción de asistencia/subsidio</a:t>
            </a:r>
            <a:endParaRPr lang="en-US" sz="2000" b="0" dirty="0"/>
          </a:p>
        </p:txBody>
      </p:sp>
      <p:pic>
        <p:nvPicPr>
          <p:cNvPr id="2" name="Picture 1">
            <a:extLst>
              <a:ext uri="{FF2B5EF4-FFF2-40B4-BE49-F238E27FC236}">
                <a16:creationId xmlns:a16="http://schemas.microsoft.com/office/drawing/2014/main" id="{1CA30F86-A444-72BB-A80A-3F47CFF82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6712" y="896981"/>
            <a:ext cx="762910" cy="1336617"/>
          </a:xfrm>
          <a:prstGeom prst="rect">
            <a:avLst/>
          </a:prstGeom>
        </p:spPr>
      </p:pic>
    </p:spTree>
    <p:extLst>
      <p:ext uri="{BB962C8B-B14F-4D97-AF65-F5344CB8AC3E}">
        <p14:creationId xmlns:p14="http://schemas.microsoft.com/office/powerpoint/2010/main" val="409564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Planifique los folletos a distribuir</a:t>
            </a:r>
            <a:endParaRPr lang="es-419" altLang="en-US" dirty="0"/>
          </a:p>
        </p:txBody>
      </p:sp>
      <p:sp>
        <p:nvSpPr>
          <p:cNvPr id="331779" name="Rectangle 3"/>
          <p:cNvSpPr>
            <a:spLocks noGrp="1" noChangeArrowheads="1"/>
          </p:cNvSpPr>
          <p:nvPr>
            <p:ph idx="1"/>
          </p:nvPr>
        </p:nvSpPr>
        <p:spPr/>
        <p:txBody>
          <a:bodyPr>
            <a:normAutofit fontScale="92500" lnSpcReduction="20000"/>
          </a:bodyPr>
          <a:lstStyle/>
          <a:p>
            <a:r>
              <a:rPr lang="es-CO" sz="2700" dirty="0"/>
              <a:t>Existen folletos disponibles en la unidad de memoria USB para usar, si lo desea</a:t>
            </a:r>
          </a:p>
          <a:p>
            <a:r>
              <a:rPr lang="es-CO" sz="2700" dirty="0"/>
              <a:t>La mayoría de los Formadores distribuyen al menos estos folletos:</a:t>
            </a:r>
          </a:p>
          <a:p>
            <a:pPr lvl="1"/>
            <a:r>
              <a:rPr lang="es-CO" dirty="0"/>
              <a:t>Oraciones de Visitas Domiciliarias </a:t>
            </a:r>
          </a:p>
          <a:p>
            <a:pPr lvl="1"/>
            <a:r>
              <a:rPr lang="es-CO" dirty="0"/>
              <a:t>Qué hacer  y qué no hacer en las Visitas Domiciliarias</a:t>
            </a:r>
          </a:p>
          <a:p>
            <a:pPr lvl="1"/>
            <a:r>
              <a:rPr lang="es-CO" dirty="0"/>
              <a:t>Sitios en la red Vicentinos</a:t>
            </a:r>
          </a:p>
          <a:p>
            <a:pPr lvl="1"/>
            <a:r>
              <a:rPr lang="es-CO" dirty="0"/>
              <a:t>Días festivos Vicentinos</a:t>
            </a:r>
          </a:p>
          <a:p>
            <a:r>
              <a:rPr lang="es-CO" sz="2700" dirty="0"/>
              <a:t>También puede agregar sus propios folletos</a:t>
            </a:r>
          </a:p>
          <a:p>
            <a:r>
              <a:rPr lang="es-CO" sz="2700" dirty="0"/>
              <a:t> ¡No olvide el formulario de evaluación!</a:t>
            </a:r>
          </a:p>
          <a:p>
            <a:pPr marL="0" indent="0">
              <a:buNone/>
            </a:pPr>
            <a:endParaRPr lang="es-CO" dirty="0"/>
          </a:p>
          <a:p>
            <a:r>
              <a:rPr lang="es-CO" sz="2700" dirty="0"/>
              <a:t>Sugerencia: haga un paquete para  cada persona: en una carpeta, con broches de carpeta o agrupe los  papeles.  </a:t>
            </a:r>
            <a:endParaRPr lang="en-US" altLang="en-US" sz="2700" dirty="0"/>
          </a:p>
        </p:txBody>
      </p:sp>
    </p:spTree>
    <p:extLst>
      <p:ext uri="{BB962C8B-B14F-4D97-AF65-F5344CB8AC3E}">
        <p14:creationId xmlns:p14="http://schemas.microsoft.com/office/powerpoint/2010/main" val="196227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Guía de folletos</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lnSpcReduction="10000"/>
          </a:bodyPr>
          <a:lstStyle/>
          <a:p>
            <a:pPr marL="0" indent="0">
              <a:buNone/>
            </a:pPr>
            <a:endParaRPr lang="es-CO" b="1" dirty="0"/>
          </a:p>
          <a:p>
            <a:r>
              <a:rPr lang="es-CO" b="1" dirty="0"/>
              <a:t>Piense</a:t>
            </a:r>
            <a:r>
              <a:rPr lang="es-CO" dirty="0"/>
              <a:t> en su audiencia</a:t>
            </a:r>
          </a:p>
          <a:p>
            <a:r>
              <a:rPr lang="es-CO" b="1" dirty="0"/>
              <a:t>Pregúntese</a:t>
            </a:r>
            <a:r>
              <a:rPr lang="es-CO" dirty="0"/>
              <a:t> cuáles son los problemas</a:t>
            </a:r>
          </a:p>
          <a:p>
            <a:pPr marL="0" indent="0">
              <a:buNone/>
            </a:pPr>
            <a:endParaRPr lang="es-CO" dirty="0"/>
          </a:p>
          <a:p>
            <a:r>
              <a:rPr lang="es-CO" dirty="0"/>
              <a:t>Esto le ayudará a comprender qué enfatizar durante la presentación,</a:t>
            </a:r>
          </a:p>
          <a:p>
            <a:r>
              <a:rPr lang="es-CO" dirty="0"/>
              <a:t>y cuales folletos serán más útiles</a:t>
            </a:r>
          </a:p>
          <a:p>
            <a:pPr marL="0" indent="0">
              <a:buNone/>
            </a:pPr>
            <a:endParaRPr lang="es-419" dirty="0"/>
          </a:p>
          <a:p>
            <a:r>
              <a:rPr lang="es-CO" dirty="0"/>
              <a:t>Haga un recorrido por todos los folletos ...</a:t>
            </a:r>
          </a:p>
          <a:p>
            <a:pPr marL="457200" lvl="1" indent="0" algn="ctr">
              <a:lnSpc>
                <a:spcPct val="90000"/>
              </a:lnSpc>
              <a:spcBef>
                <a:spcPct val="70000"/>
              </a:spcBef>
              <a:buNone/>
              <a:defRPr/>
            </a:pPr>
            <a:endParaRPr lang="es-419" altLang="en-US" dirty="0"/>
          </a:p>
        </p:txBody>
      </p:sp>
    </p:spTree>
    <p:extLst>
      <p:ext uri="{BB962C8B-B14F-4D97-AF65-F5344CB8AC3E}">
        <p14:creationId xmlns:p14="http://schemas.microsoft.com/office/powerpoint/2010/main" val="297764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La </a:t>
            </a:r>
            <a:r>
              <a:rPr lang="en-US" dirty="0"/>
              <a:t>“</a:t>
            </a:r>
            <a:r>
              <a:rPr lang="es-CO" dirty="0"/>
              <a:t>Librería"</a:t>
            </a:r>
            <a:endParaRPr lang="es-419" altLang="en-US" dirty="0"/>
          </a:p>
        </p:txBody>
      </p:sp>
      <p:sp>
        <p:nvSpPr>
          <p:cNvPr id="331779" name="Rectangle 3"/>
          <p:cNvSpPr>
            <a:spLocks noGrp="1" noChangeArrowheads="1"/>
          </p:cNvSpPr>
          <p:nvPr>
            <p:ph idx="1"/>
          </p:nvPr>
        </p:nvSpPr>
        <p:spPr>
          <a:xfrm>
            <a:off x="609601" y="1152478"/>
            <a:ext cx="11049000" cy="4843883"/>
          </a:xfrm>
        </p:spPr>
        <p:txBody>
          <a:bodyPr>
            <a:normAutofit fontScale="92500" lnSpcReduction="10000"/>
          </a:bodyPr>
          <a:lstStyle/>
          <a:p>
            <a:pPr marL="0" indent="0">
              <a:buNone/>
            </a:pPr>
            <a:r>
              <a:rPr lang="es-CO" dirty="0"/>
              <a:t>Si es posible, tenga lo siguiente disponible:</a:t>
            </a:r>
          </a:p>
          <a:p>
            <a:pPr lvl="1">
              <a:lnSpc>
                <a:spcPct val="150000"/>
              </a:lnSpc>
            </a:pPr>
            <a:r>
              <a:rPr lang="es-CO" dirty="0"/>
              <a:t>"Apóstol en Sombrero de Copa"</a:t>
            </a:r>
          </a:p>
          <a:p>
            <a:pPr lvl="1">
              <a:lnSpc>
                <a:spcPct val="150000"/>
              </a:lnSpc>
            </a:pPr>
            <a:r>
              <a:rPr lang="es-CO" dirty="0"/>
              <a:t>Guía para Consejeros Espirituales</a:t>
            </a:r>
          </a:p>
          <a:p>
            <a:pPr lvl="1">
              <a:lnSpc>
                <a:spcPct val="150000"/>
              </a:lnSpc>
            </a:pPr>
            <a:r>
              <a:rPr lang="es-CO" dirty="0"/>
              <a:t>Manual del Presidente de Conferencia</a:t>
            </a:r>
          </a:p>
          <a:p>
            <a:pPr lvl="1">
              <a:lnSpc>
                <a:spcPct val="150000"/>
              </a:lnSpc>
            </a:pPr>
            <a:r>
              <a:rPr lang="es-CO" dirty="0"/>
              <a:t>Ejemplos de los Módulos de Sirviendo en Esperanza</a:t>
            </a:r>
          </a:p>
          <a:p>
            <a:pPr lvl="1">
              <a:lnSpc>
                <a:spcPct val="150000"/>
              </a:lnSpc>
            </a:pPr>
            <a:r>
              <a:rPr lang="es-CO" dirty="0"/>
              <a:t>"Convierte todo en amor"</a:t>
            </a:r>
          </a:p>
          <a:p>
            <a:pPr lvl="1">
              <a:lnSpc>
                <a:spcPct val="150000"/>
              </a:lnSpc>
            </a:pPr>
            <a:r>
              <a:rPr lang="es-CO" dirty="0"/>
              <a:t>Diario de Visitas Domiciliarias</a:t>
            </a:r>
          </a:p>
          <a:p>
            <a:pPr marL="0" indent="0">
              <a:buNone/>
            </a:pPr>
            <a:endParaRPr lang="es-CO" dirty="0"/>
          </a:p>
          <a:p>
            <a:r>
              <a:rPr lang="es-CO" dirty="0"/>
              <a:t>Funciona mejor vender en el momento en lugar de  tomar pedidos.</a:t>
            </a:r>
          </a:p>
        </p:txBody>
      </p:sp>
      <p:pic>
        <p:nvPicPr>
          <p:cNvPr id="2" name="Picture 1">
            <a:extLst>
              <a:ext uri="{FF2B5EF4-FFF2-40B4-BE49-F238E27FC236}">
                <a16:creationId xmlns:a16="http://schemas.microsoft.com/office/drawing/2014/main" id="{EAB87C4E-0AAA-CFAE-2BE5-0918D69241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2022" y="1828800"/>
            <a:ext cx="1790903" cy="1790902"/>
          </a:xfrm>
          <a:prstGeom prst="rect">
            <a:avLst/>
          </a:prstGeom>
        </p:spPr>
      </p:pic>
    </p:spTree>
    <p:extLst>
      <p:ext uri="{BB962C8B-B14F-4D97-AF65-F5344CB8AC3E}">
        <p14:creationId xmlns:p14="http://schemas.microsoft.com/office/powerpoint/2010/main" val="214778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419" dirty="0"/>
              <a:t>Recursos para Compartir</a:t>
            </a:r>
            <a:endParaRPr lang="es-419" altLang="en-US" dirty="0"/>
          </a:p>
        </p:txBody>
      </p:sp>
      <p:pic>
        <p:nvPicPr>
          <p:cNvPr id="2" name="Content Placeholder 5" descr="IMG_1246.jpg">
            <a:extLst>
              <a:ext uri="{FF2B5EF4-FFF2-40B4-BE49-F238E27FC236}">
                <a16:creationId xmlns:a16="http://schemas.microsoft.com/office/drawing/2014/main" id="{D2A652E5-3C76-901E-E673-007D694E853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t="9845" b="9845"/>
          <a:stretch>
            <a:fillRect/>
          </a:stretch>
        </p:blipFill>
        <p:spPr>
          <a:xfrm>
            <a:off x="2562645" y="1486632"/>
            <a:ext cx="7066715" cy="4552950"/>
          </a:xfrm>
        </p:spPr>
      </p:pic>
    </p:spTree>
    <p:extLst>
      <p:ext uri="{BB962C8B-B14F-4D97-AF65-F5344CB8AC3E}">
        <p14:creationId xmlns:p14="http://schemas.microsoft.com/office/powerpoint/2010/main" val="2993022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419" dirty="0"/>
              <a:t>Más Recursos</a:t>
            </a:r>
            <a:endParaRPr lang="es-419" altLang="en-US" dirty="0"/>
          </a:p>
        </p:txBody>
      </p:sp>
      <p:pic>
        <p:nvPicPr>
          <p:cNvPr id="5" name="Content Placeholder 4" descr="IMG_1247.jpg">
            <a:extLst>
              <a:ext uri="{FF2B5EF4-FFF2-40B4-BE49-F238E27FC236}">
                <a16:creationId xmlns:a16="http://schemas.microsoft.com/office/drawing/2014/main" id="{D38AC613-D908-8C80-B37F-F86AA2B3DD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3797" y="1348019"/>
            <a:ext cx="4524411" cy="4525949"/>
          </a:xfrm>
          <a:prstGeom prst="rect">
            <a:avLst/>
          </a:prstGeom>
        </p:spPr>
      </p:pic>
    </p:spTree>
    <p:extLst>
      <p:ext uri="{BB962C8B-B14F-4D97-AF65-F5344CB8AC3E}">
        <p14:creationId xmlns:p14="http://schemas.microsoft.com/office/powerpoint/2010/main" val="242376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normAutofit fontScale="90000"/>
          </a:bodyPr>
          <a:lstStyle/>
          <a:p>
            <a:pPr>
              <a:defRPr/>
            </a:pPr>
            <a:r>
              <a:rPr lang="es-CO" dirty="0"/>
              <a:t>Solicitar </a:t>
            </a:r>
            <a:r>
              <a:rPr lang="es-419" dirty="0"/>
              <a:t>Materiales</a:t>
            </a:r>
            <a:r>
              <a:rPr lang="es-CO" dirty="0"/>
              <a:t> al Consejo Nacional</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r>
              <a:rPr lang="es-CO" dirty="0"/>
              <a:t>Debe suministrar:</a:t>
            </a:r>
          </a:p>
          <a:p>
            <a:pPr lvl="1"/>
            <a:r>
              <a:rPr lang="es-CO" dirty="0"/>
              <a:t>La Regla y </a:t>
            </a:r>
            <a:r>
              <a:rPr lang="es-419" dirty="0"/>
              <a:t>Manual</a:t>
            </a:r>
            <a:r>
              <a:rPr lang="es-CO" dirty="0"/>
              <a:t> de EE. UU.: Uno por hogar</a:t>
            </a:r>
          </a:p>
          <a:p>
            <a:pPr lvl="1"/>
            <a:r>
              <a:rPr lang="es-CO" dirty="0"/>
              <a:t>Guía del participante: una por participante</a:t>
            </a:r>
          </a:p>
          <a:p>
            <a:pPr lvl="1"/>
            <a:r>
              <a:rPr lang="es-CO" dirty="0"/>
              <a:t>(Considere el paquete de participantes en la tienda web nacional)  </a:t>
            </a:r>
          </a:p>
          <a:p>
            <a:pPr marL="457200" lvl="1" indent="0">
              <a:buNone/>
            </a:pPr>
            <a:endParaRPr lang="es-CO" sz="800" dirty="0"/>
          </a:p>
          <a:p>
            <a:r>
              <a:rPr lang="es-CO" dirty="0"/>
              <a:t>Ordene con 3-4 semanas de anticipación, y 10% más que la cantidad de personas inscritas</a:t>
            </a:r>
          </a:p>
          <a:p>
            <a:r>
              <a:rPr lang="es-CO" dirty="0"/>
              <a:t>Considere almacenar:</a:t>
            </a:r>
          </a:p>
          <a:p>
            <a:pPr lvl="1"/>
            <a:r>
              <a:rPr lang="es-CO" dirty="0"/>
              <a:t>Algunas Guías de Participantes adicionales en inglés y español</a:t>
            </a:r>
          </a:p>
          <a:p>
            <a:pPr lvl="1"/>
            <a:r>
              <a:rPr lang="es-CO" dirty="0"/>
              <a:t>Libros que tal vez quiera para la librería</a:t>
            </a:r>
            <a:endParaRPr lang="es-CO" sz="800" dirty="0"/>
          </a:p>
        </p:txBody>
      </p:sp>
    </p:spTree>
    <p:extLst>
      <p:ext uri="{BB962C8B-B14F-4D97-AF65-F5344CB8AC3E}">
        <p14:creationId xmlns:p14="http://schemas.microsoft.com/office/powerpoint/2010/main" val="144400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Planifique el Día de Antemano</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lnSpcReduction="10000"/>
          </a:bodyPr>
          <a:lstStyle/>
          <a:p>
            <a:r>
              <a:rPr lang="es-CO" sz="2400" dirty="0"/>
              <a:t>Planifique sus presentaciones</a:t>
            </a:r>
          </a:p>
          <a:p>
            <a:pPr lvl="1"/>
            <a:r>
              <a:rPr lang="es-CO" dirty="0"/>
              <a:t>¿Quién presenta la OO (¿quizás el Presidente de la Conferencia anfitriona?)</a:t>
            </a:r>
          </a:p>
          <a:p>
            <a:pPr lvl="1"/>
            <a:r>
              <a:rPr lang="es-CO" dirty="0"/>
              <a:t>¿Cuándo saludará el Párroco a los Vicentinos reunidos?</a:t>
            </a:r>
          </a:p>
          <a:p>
            <a:pPr lvl="1"/>
            <a:r>
              <a:rPr lang="es-CO" dirty="0"/>
              <a:t>¿Cómo se presentarán a si mismos los participantes?</a:t>
            </a:r>
          </a:p>
          <a:p>
            <a:pPr lvl="1"/>
            <a:r>
              <a:rPr lang="es-CO" dirty="0"/>
              <a:t>¿Cuándo presentar su equipo de formación?</a:t>
            </a:r>
          </a:p>
          <a:p>
            <a:pPr lvl="1"/>
            <a:r>
              <a:rPr lang="es-CO" dirty="0"/>
              <a:t>¿Quién explica la logística: ubicación del baño, agenda, etc.?</a:t>
            </a:r>
          </a:p>
          <a:p>
            <a:r>
              <a:rPr lang="es-CO" sz="2400" dirty="0"/>
              <a:t>Decida cómo y cuándo dividir a los participantes en grupos:</a:t>
            </a:r>
          </a:p>
          <a:p>
            <a:pPr lvl="1"/>
            <a:r>
              <a:rPr lang="es-CO" dirty="0"/>
              <a:t>Cuente para que salgan grupos más pequeños. 1,2,3,4; 1,2,3,4…</a:t>
            </a:r>
          </a:p>
          <a:p>
            <a:pPr lvl="1"/>
            <a:r>
              <a:rPr lang="es-CO" dirty="0"/>
              <a:t>Grupos de 40 o más pueden necesitar más estructura</a:t>
            </a:r>
          </a:p>
          <a:p>
            <a:r>
              <a:rPr lang="es-CO" sz="2400" dirty="0"/>
              <a:t>¿Certificados? El día de la Orientación o después?</a:t>
            </a:r>
          </a:p>
        </p:txBody>
      </p:sp>
    </p:spTree>
    <p:extLst>
      <p:ext uri="{BB962C8B-B14F-4D97-AF65-F5344CB8AC3E}">
        <p14:creationId xmlns:p14="http://schemas.microsoft.com/office/powerpoint/2010/main" val="364006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Espiritualidad</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lnSpcReduction="10000"/>
          </a:bodyPr>
          <a:lstStyle/>
          <a:p>
            <a:pPr marL="0" indent="0">
              <a:buNone/>
            </a:pPr>
            <a:r>
              <a:rPr lang="es-CO" dirty="0"/>
              <a:t>Mantener un enfoque espiritual durante todo el día.</a:t>
            </a:r>
          </a:p>
          <a:p>
            <a:r>
              <a:rPr lang="es-CO" dirty="0"/>
              <a:t>Equipo de Formación: oren juntos antes de iniciar</a:t>
            </a:r>
          </a:p>
          <a:p>
            <a:r>
              <a:rPr lang="es-CO" dirty="0"/>
              <a:t>Misa antes o después de la Orientación, si es posible</a:t>
            </a:r>
          </a:p>
          <a:p>
            <a:pPr lvl="1"/>
            <a:r>
              <a:rPr lang="es-CO" dirty="0"/>
              <a:t>Si es antes, inicie la Orientación 1 hora después de que comience la Misa</a:t>
            </a:r>
          </a:p>
          <a:p>
            <a:r>
              <a:rPr lang="es-CO" dirty="0"/>
              <a:t>Inicie con oración, termine con oración</a:t>
            </a:r>
          </a:p>
          <a:p>
            <a:r>
              <a:rPr lang="es-CO" dirty="0"/>
              <a:t>No olvide dar Gracias y bendecir los alimentos antes del almuerzo</a:t>
            </a:r>
          </a:p>
          <a:p>
            <a:r>
              <a:rPr lang="es-CO" dirty="0"/>
              <a:t>Oración de medio día después del almuerzo.</a:t>
            </a:r>
          </a:p>
          <a:p>
            <a:r>
              <a:rPr lang="es-CO" dirty="0"/>
              <a:t>¿Si visita el </a:t>
            </a:r>
            <a:r>
              <a:rPr lang="es-419" dirty="0"/>
              <a:t>Párroco,</a:t>
            </a:r>
            <a:r>
              <a:rPr lang="es-CO" dirty="0"/>
              <a:t> pudiera el dirigir una oración o bendecir la asamblea?</a:t>
            </a:r>
          </a:p>
        </p:txBody>
      </p:sp>
    </p:spTree>
    <p:extLst>
      <p:ext uri="{BB962C8B-B14F-4D97-AF65-F5344CB8AC3E}">
        <p14:creationId xmlns:p14="http://schemas.microsoft.com/office/powerpoint/2010/main" val="176383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Antes de Iniciar</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r>
              <a:rPr lang="es-CO" dirty="0"/>
              <a:t>Configure y arregle todo temprano para que tenga tiempo de saludar a las personas cuando lleguen</a:t>
            </a:r>
          </a:p>
          <a:p>
            <a:r>
              <a:rPr lang="es-CO" dirty="0"/>
              <a:t>Coloque tarjetas numeradas para grupos de discusión en las mesas.</a:t>
            </a:r>
          </a:p>
          <a:p>
            <a:r>
              <a:rPr lang="es-CO" dirty="0"/>
              <a:t>Un paquete de folletos para cada participante.</a:t>
            </a:r>
          </a:p>
          <a:p>
            <a:r>
              <a:rPr lang="es-CO" dirty="0"/>
              <a:t>No entregue una agenda detallada.</a:t>
            </a:r>
          </a:p>
          <a:p>
            <a:r>
              <a:rPr lang="es-CO" dirty="0"/>
              <a:t>Dígale a las personas cuándo será el almuerzo y cuándo terminará el día</a:t>
            </a:r>
            <a:endParaRPr lang="en-US" altLang="en-US" dirty="0"/>
          </a:p>
        </p:txBody>
      </p:sp>
      <p:sp>
        <p:nvSpPr>
          <p:cNvPr id="2" name="TextBox 1">
            <a:extLst>
              <a:ext uri="{FF2B5EF4-FFF2-40B4-BE49-F238E27FC236}">
                <a16:creationId xmlns:a16="http://schemas.microsoft.com/office/drawing/2014/main" id="{503660BB-DF0B-78AA-B8ED-118702989546}"/>
              </a:ext>
            </a:extLst>
          </p:cNvPr>
          <p:cNvSpPr txBox="1"/>
          <p:nvPr/>
        </p:nvSpPr>
        <p:spPr>
          <a:xfrm>
            <a:off x="3512127" y="5264230"/>
            <a:ext cx="8304736" cy="830997"/>
          </a:xfrm>
          <a:prstGeom prst="rect">
            <a:avLst/>
          </a:prstGeom>
          <a:noFill/>
        </p:spPr>
        <p:txBody>
          <a:bodyPr wrap="square" rtlCol="0">
            <a:spAutoFit/>
          </a:bodyPr>
          <a:lstStyle/>
          <a:p>
            <a:r>
              <a:rPr lang="es-CO" altLang="en-US" sz="2400" b="1" dirty="0">
                <a:solidFill>
                  <a:prstClr val="black"/>
                </a:solidFill>
              </a:rPr>
              <a:t>En Guía del Formador, vea IV.A) “Empezando el Día” Página 27</a:t>
            </a:r>
            <a:br>
              <a:rPr lang="es-CO" altLang="en-US" sz="2400" b="1" dirty="0">
                <a:solidFill>
                  <a:prstClr val="black"/>
                </a:solidFill>
              </a:rPr>
            </a:br>
            <a:r>
              <a:rPr lang="es-CO" altLang="en-US" sz="2400" b="1" dirty="0">
                <a:solidFill>
                  <a:prstClr val="black"/>
                </a:solidFill>
              </a:rPr>
              <a:t>y VIII.A) “Parte 1: </a:t>
            </a:r>
            <a:r>
              <a:rPr lang="es-CO" altLang="en-US" sz="2400" b="1" dirty="0"/>
              <a:t>Introducción</a:t>
            </a:r>
            <a:r>
              <a:rPr lang="en-US" altLang="en-US" sz="2400" b="1" dirty="0"/>
              <a:t>”</a:t>
            </a:r>
            <a:r>
              <a:rPr lang="es-ES" altLang="en-US" sz="2400" b="1" dirty="0"/>
              <a:t> Página </a:t>
            </a:r>
            <a:r>
              <a:rPr lang="en-US" altLang="en-US" sz="2400" b="1" dirty="0"/>
              <a:t>5</a:t>
            </a:r>
            <a:endParaRPr lang="en-US" sz="2400" b="1" dirty="0"/>
          </a:p>
        </p:txBody>
      </p:sp>
    </p:spTree>
    <p:extLst>
      <p:ext uri="{BB962C8B-B14F-4D97-AF65-F5344CB8AC3E}">
        <p14:creationId xmlns:p14="http://schemas.microsoft.com/office/powerpoint/2010/main" val="72127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Final del día</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pPr marL="0" indent="0">
              <a:buNone/>
            </a:pPr>
            <a:endParaRPr lang="es-ES" dirty="0"/>
          </a:p>
          <a:p>
            <a:r>
              <a:rPr lang="es-CO" dirty="0"/>
              <a:t>Termine con oración</a:t>
            </a:r>
          </a:p>
          <a:p>
            <a:r>
              <a:rPr lang="es-CO" dirty="0"/>
              <a:t>¡De gracias a la Conferencia anfitriona!</a:t>
            </a:r>
          </a:p>
          <a:p>
            <a:r>
              <a:rPr lang="es-CO" dirty="0"/>
              <a:t>De gracias a las personas por su tiempo en venir</a:t>
            </a:r>
          </a:p>
          <a:p>
            <a:r>
              <a:rPr lang="es-CO" dirty="0"/>
              <a:t>Ofrezca responder preguntas</a:t>
            </a:r>
          </a:p>
          <a:p>
            <a:r>
              <a:rPr lang="es-CO" dirty="0"/>
              <a:t>Entregue formularios de evaluación después del descanso del mediodía </a:t>
            </a:r>
          </a:p>
        </p:txBody>
      </p:sp>
    </p:spTree>
    <p:extLst>
      <p:ext uri="{BB962C8B-B14F-4D97-AF65-F5344CB8AC3E}">
        <p14:creationId xmlns:p14="http://schemas.microsoft.com/office/powerpoint/2010/main" val="3829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CO" dirty="0"/>
              <a:t>Después de la Orientación</a:t>
            </a:r>
            <a:endParaRPr lang="es-419" altLang="en-US" dirty="0"/>
          </a:p>
        </p:txBody>
      </p:sp>
      <p:sp>
        <p:nvSpPr>
          <p:cNvPr id="331779" name="Rectangle 3"/>
          <p:cNvSpPr>
            <a:spLocks noGrp="1" noChangeArrowheads="1"/>
          </p:cNvSpPr>
          <p:nvPr>
            <p:ph idx="1"/>
          </p:nvPr>
        </p:nvSpPr>
        <p:spPr>
          <a:xfrm>
            <a:off x="609723" y="1152471"/>
            <a:ext cx="11347937" cy="4931806"/>
          </a:xfrm>
        </p:spPr>
        <p:txBody>
          <a:bodyPr>
            <a:normAutofit fontScale="77500" lnSpcReduction="20000"/>
          </a:bodyPr>
          <a:lstStyle/>
          <a:p>
            <a:r>
              <a:rPr lang="es-CO" dirty="0"/>
              <a:t>Proporcionar certificado de participación a todos los asistentes.</a:t>
            </a:r>
          </a:p>
          <a:p>
            <a:pPr lvl="1"/>
            <a:r>
              <a:rPr lang="es-CO" dirty="0"/>
              <a:t>Inmediatamente o más tarde por correo</a:t>
            </a:r>
          </a:p>
          <a:p>
            <a:pPr lvl="1"/>
            <a:r>
              <a:rPr lang="es-CO" dirty="0"/>
              <a:t>Certificados en blanco  y sugerencias están en su unidad de memoria USB</a:t>
            </a:r>
          </a:p>
          <a:p>
            <a:pPr marL="457200" lvl="1" indent="0">
              <a:buNone/>
            </a:pPr>
            <a:endParaRPr lang="es-CO" dirty="0"/>
          </a:p>
          <a:p>
            <a:r>
              <a:rPr lang="es-CO" dirty="0"/>
              <a:t>Estar disponible  a  las Conferencias para asesoramiento continuo</a:t>
            </a:r>
          </a:p>
          <a:p>
            <a:pPr lvl="1"/>
            <a:r>
              <a:rPr lang="es-CO" dirty="0"/>
              <a:t>Disponibilidad para asistir a las reuniones de la Conferencia para abordar inquietudes</a:t>
            </a:r>
          </a:p>
          <a:p>
            <a:pPr lvl="1"/>
            <a:r>
              <a:rPr lang="es-CO" dirty="0"/>
              <a:t>Poner a disposición los materiales proporcionados por el Concejo Nacional</a:t>
            </a:r>
          </a:p>
          <a:p>
            <a:pPr marL="457200" lvl="1" indent="0">
              <a:buNone/>
            </a:pPr>
            <a:endParaRPr lang="es-CO" dirty="0"/>
          </a:p>
          <a:p>
            <a:r>
              <a:rPr lang="es-CO" dirty="0"/>
              <a:t>Actualizar la base de datos de membresía nacional si es posible</a:t>
            </a:r>
          </a:p>
          <a:p>
            <a:pPr lvl="1"/>
            <a:r>
              <a:rPr lang="es-CO" dirty="0"/>
              <a:t>Cada Consejo/Conferencia determina su propio sistema para hacerlo.</a:t>
            </a:r>
          </a:p>
          <a:p>
            <a:pPr lvl="1"/>
            <a:endParaRPr lang="es-CO" dirty="0"/>
          </a:p>
          <a:p>
            <a:r>
              <a:rPr lang="es-CO" dirty="0"/>
              <a:t>El Coordinador de Formación del Consejo  de la Arquidiócesis/ Diócesis  informa anualmente a la Región,  y ellos al Concejo Nacional</a:t>
            </a:r>
          </a:p>
          <a:p>
            <a:pPr lvl="1"/>
            <a:r>
              <a:rPr lang="es-CO" dirty="0"/>
              <a:t>Vea las directrices (en la sitio  de la red Nacional)</a:t>
            </a:r>
          </a:p>
          <a:p>
            <a:pPr lvl="1"/>
            <a:r>
              <a:rPr lang="es-CO" dirty="0"/>
              <a:t>Número de Orientaciones, número de  participantes</a:t>
            </a:r>
          </a:p>
        </p:txBody>
      </p:sp>
    </p:spTree>
    <p:extLst>
      <p:ext uri="{BB962C8B-B14F-4D97-AF65-F5344CB8AC3E}">
        <p14:creationId xmlns:p14="http://schemas.microsoft.com/office/powerpoint/2010/main" val="312765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2735-9371-9C42-39BA-5BAF385C02CE}"/>
              </a:ext>
            </a:extLst>
          </p:cNvPr>
          <p:cNvSpPr>
            <a:spLocks noGrp="1"/>
          </p:cNvSpPr>
          <p:nvPr>
            <p:ph type="title"/>
          </p:nvPr>
        </p:nvSpPr>
        <p:spPr/>
        <p:txBody>
          <a:bodyPr/>
          <a:lstStyle/>
          <a:p>
            <a:r>
              <a:rPr lang="es-419" dirty="0"/>
              <a:t>Herramientas para la Presentación</a:t>
            </a:r>
          </a:p>
        </p:txBody>
      </p:sp>
      <p:sp>
        <p:nvSpPr>
          <p:cNvPr id="3" name="Text Placeholder 2">
            <a:extLst>
              <a:ext uri="{FF2B5EF4-FFF2-40B4-BE49-F238E27FC236}">
                <a16:creationId xmlns:a16="http://schemas.microsoft.com/office/drawing/2014/main" id="{C626C5CF-7040-9436-B8C0-E41C95E3FA4B}"/>
              </a:ext>
            </a:extLst>
          </p:cNvPr>
          <p:cNvSpPr>
            <a:spLocks noGrp="1"/>
          </p:cNvSpPr>
          <p:nvPr>
            <p:ph type="body" idx="1"/>
          </p:nvPr>
        </p:nvSpPr>
        <p:spPr/>
        <p:txBody>
          <a:bodyPr/>
          <a:lstStyle/>
          <a:p>
            <a:endParaRPr lang="es-419" dirty="0"/>
          </a:p>
        </p:txBody>
      </p:sp>
    </p:spTree>
    <p:extLst>
      <p:ext uri="{BB962C8B-B14F-4D97-AF65-F5344CB8AC3E}">
        <p14:creationId xmlns:p14="http://schemas.microsoft.com/office/powerpoint/2010/main" val="247737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normAutofit/>
          </a:bodyPr>
          <a:lstStyle/>
          <a:p>
            <a:pPr>
              <a:defRPr/>
            </a:pPr>
            <a:r>
              <a:rPr lang="es-419" dirty="0"/>
              <a:t>Su</a:t>
            </a:r>
            <a:r>
              <a:rPr lang="es-ES" dirty="0"/>
              <a:t> </a:t>
            </a:r>
            <a:r>
              <a:rPr lang="es-419" dirty="0"/>
              <a:t>Unidad de Memoria USB </a:t>
            </a:r>
            <a:endParaRPr lang="es-419" altLang="en-US" dirty="0"/>
          </a:p>
        </p:txBody>
      </p:sp>
      <p:sp>
        <p:nvSpPr>
          <p:cNvPr id="331779" name="Rectangle 3"/>
          <p:cNvSpPr>
            <a:spLocks noGrp="1" noChangeArrowheads="1"/>
          </p:cNvSpPr>
          <p:nvPr>
            <p:ph idx="1"/>
          </p:nvPr>
        </p:nvSpPr>
        <p:spPr>
          <a:xfrm>
            <a:off x="6849373" y="1397479"/>
            <a:ext cx="4809227" cy="4308049"/>
          </a:xfrm>
        </p:spPr>
        <p:txBody>
          <a:bodyPr>
            <a:normAutofit/>
          </a:bodyPr>
          <a:lstStyle/>
          <a:p>
            <a:pPr marL="0" indent="0" fontAlgn="auto">
              <a:lnSpc>
                <a:spcPct val="120000"/>
              </a:lnSpc>
              <a:spcAft>
                <a:spcPts val="0"/>
              </a:spcAft>
              <a:buNone/>
              <a:defRPr/>
            </a:pPr>
            <a:r>
              <a:rPr lang="es-CO" altLang="en-US" sz="2400" dirty="0"/>
              <a:t>Copie</a:t>
            </a:r>
            <a:r>
              <a:rPr lang="es-CO" altLang="en-US" sz="2400" b="0" i="0" dirty="0"/>
              <a:t> </a:t>
            </a:r>
            <a:r>
              <a:rPr lang="es-CO" altLang="en-US" sz="2400" i="0" u="sng" dirty="0"/>
              <a:t>todo</a:t>
            </a:r>
            <a:r>
              <a:rPr lang="es-CO" altLang="en-US" sz="2400" b="0" i="0" dirty="0"/>
              <a:t> el contenido de la unidad de memoria  USB  en su computadora portátil</a:t>
            </a:r>
          </a:p>
          <a:p>
            <a:pPr fontAlgn="auto">
              <a:spcAft>
                <a:spcPts val="0"/>
              </a:spcAft>
              <a:defRPr/>
            </a:pPr>
            <a:r>
              <a:rPr lang="es-CO" altLang="en-US" sz="2400" b="0" i="0" dirty="0"/>
              <a:t>Los videos pueden no funcionar bien desde la unidad de memoria USB</a:t>
            </a:r>
          </a:p>
          <a:p>
            <a:pPr fontAlgn="auto">
              <a:spcAft>
                <a:spcPts val="0"/>
              </a:spcAft>
              <a:defRPr/>
            </a:pPr>
            <a:r>
              <a:rPr lang="es-CO" altLang="en-US" sz="2400" dirty="0"/>
              <a:t>U</a:t>
            </a:r>
            <a:r>
              <a:rPr lang="es-CO" altLang="en-US" sz="2400" b="0" i="0" dirty="0"/>
              <a:t>sted podría perder la unidad de memoria USB </a:t>
            </a:r>
            <a:endParaRPr lang="en-US" sz="2400" b="0" i="0" dirty="0"/>
          </a:p>
        </p:txBody>
      </p:sp>
      <p:sp>
        <p:nvSpPr>
          <p:cNvPr id="2" name="Content Placeholder 2">
            <a:extLst>
              <a:ext uri="{FF2B5EF4-FFF2-40B4-BE49-F238E27FC236}">
                <a16:creationId xmlns:a16="http://schemas.microsoft.com/office/drawing/2014/main" id="{8455B754-2436-9531-D40F-49083C06F3FD}"/>
              </a:ext>
            </a:extLst>
          </p:cNvPr>
          <p:cNvSpPr txBox="1">
            <a:spLocks/>
          </p:cNvSpPr>
          <p:nvPr/>
        </p:nvSpPr>
        <p:spPr>
          <a:xfrm>
            <a:off x="533400" y="1397479"/>
            <a:ext cx="6101661" cy="4308049"/>
          </a:xfrm>
          <a:prstGeom prst="rect">
            <a:avLst/>
          </a:prstGeom>
          <a:solidFill>
            <a:schemeClr val="accent1">
              <a:lumMod val="20000"/>
              <a:lumOff val="80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defRPr/>
            </a:pPr>
            <a:r>
              <a:rPr lang="es-CO" altLang="en-US" sz="3200" b="1" dirty="0">
                <a:solidFill>
                  <a:prstClr val="black"/>
                </a:solidFill>
                <a:latin typeface="Comic Sans MS" panose="030F0702030302020204" pitchFamily="66" charset="0"/>
              </a:rPr>
              <a:t>Practique!</a:t>
            </a:r>
          </a:p>
          <a:p>
            <a:pPr marL="0" indent="0">
              <a:buFont typeface="Arial"/>
              <a:buNone/>
              <a:defRPr/>
            </a:pPr>
            <a:r>
              <a:rPr lang="es-CO" altLang="en-US" sz="3200" dirty="0">
                <a:solidFill>
                  <a:prstClr val="black"/>
                </a:solidFill>
              </a:rPr>
              <a:t>Reproduzca el contenido de la unidad de memoria USB a su computadora portátil.</a:t>
            </a:r>
          </a:p>
          <a:p>
            <a:pPr marL="0" indent="0">
              <a:buFont typeface="Arial"/>
              <a:buNone/>
              <a:defRPr/>
            </a:pPr>
            <a:endParaRPr lang="es-CO" altLang="en-US" sz="3200" dirty="0">
              <a:solidFill>
                <a:prstClr val="black"/>
              </a:solidFill>
            </a:endParaRPr>
          </a:p>
          <a:p>
            <a:pPr marL="0" indent="0">
              <a:buFont typeface="Arial"/>
              <a:buNone/>
              <a:defRPr/>
            </a:pPr>
            <a:r>
              <a:rPr lang="es-CO" altLang="en-US" sz="3200" dirty="0">
                <a:solidFill>
                  <a:prstClr val="black"/>
                </a:solidFill>
              </a:rPr>
              <a:t>Si usted borra accidentalmente un archivo de su computadora portátil, donde obtendría una copia?</a:t>
            </a:r>
          </a:p>
          <a:p>
            <a:pPr marL="0" indent="0">
              <a:buFont typeface="Arial"/>
              <a:buNone/>
              <a:defRPr/>
            </a:pPr>
            <a:endParaRPr lang="en-US" altLang="en-US" sz="3200" dirty="0">
              <a:solidFill>
                <a:prstClr val="black"/>
              </a:solidFill>
            </a:endParaRPr>
          </a:p>
          <a:p>
            <a:pPr>
              <a:defRPr/>
            </a:pPr>
            <a:endParaRPr lang="en-US" sz="3200" dirty="0">
              <a:solidFill>
                <a:prstClr val="black"/>
              </a:solidFill>
            </a:endParaRPr>
          </a:p>
          <a:p>
            <a:pPr marL="0" indent="0">
              <a:buFont typeface="Arial"/>
              <a:buNone/>
              <a:defRPr/>
            </a:pPr>
            <a:endParaRPr lang="en-US" sz="3200" dirty="0">
              <a:solidFill>
                <a:prstClr val="black"/>
              </a:solidFill>
            </a:endParaRPr>
          </a:p>
          <a:p>
            <a:pPr>
              <a:defRPr/>
            </a:pPr>
            <a:endParaRPr lang="en-US" sz="3000" dirty="0">
              <a:solidFill>
                <a:prstClr val="black"/>
              </a:solidFill>
            </a:endParaRPr>
          </a:p>
          <a:p>
            <a:pPr lvl="1"/>
            <a:endParaRPr lang="en-US" dirty="0">
              <a:solidFill>
                <a:prstClr val="black"/>
              </a:solidFill>
            </a:endParaRPr>
          </a:p>
          <a:p>
            <a:pPr lvl="1"/>
            <a:endParaRPr lang="en-US" dirty="0">
              <a:solidFill>
                <a:prstClr val="black"/>
              </a:solidFill>
            </a:endParaRPr>
          </a:p>
        </p:txBody>
      </p:sp>
      <p:pic>
        <p:nvPicPr>
          <p:cNvPr id="3" name="Picture 2">
            <a:extLst>
              <a:ext uri="{FF2B5EF4-FFF2-40B4-BE49-F238E27FC236}">
                <a16:creationId xmlns:a16="http://schemas.microsoft.com/office/drawing/2014/main" id="{8688246B-9DE1-195D-64B5-FD19A6E0AF99}"/>
              </a:ext>
            </a:extLst>
          </p:cNvPr>
          <p:cNvPicPr>
            <a:picLocks noChangeAspect="1"/>
          </p:cNvPicPr>
          <p:nvPr/>
        </p:nvPicPr>
        <p:blipFill>
          <a:blip r:embed="rId3"/>
          <a:stretch>
            <a:fillRect/>
          </a:stretch>
        </p:blipFill>
        <p:spPr>
          <a:xfrm>
            <a:off x="10371486" y="5080307"/>
            <a:ext cx="1287639" cy="914153"/>
          </a:xfrm>
          <a:prstGeom prst="rect">
            <a:avLst/>
          </a:prstGeom>
        </p:spPr>
      </p:pic>
    </p:spTree>
    <p:extLst>
      <p:ext uri="{BB962C8B-B14F-4D97-AF65-F5344CB8AC3E}">
        <p14:creationId xmlns:p14="http://schemas.microsoft.com/office/powerpoint/2010/main" val="321612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n-US" altLang="en-US" dirty="0"/>
              <a:t>¡¡</a:t>
            </a:r>
            <a:r>
              <a:rPr lang="es-ES" altLang="en-US" dirty="0"/>
              <a:t>Practiquemos</a:t>
            </a:r>
            <a:r>
              <a:rPr lang="en-US" altLang="en-US" dirty="0"/>
              <a:t>!!</a:t>
            </a:r>
            <a:endParaRPr lang="es-419" altLang="en-US" dirty="0"/>
          </a:p>
        </p:txBody>
      </p:sp>
      <p:sp>
        <p:nvSpPr>
          <p:cNvPr id="2" name="Content Placeholder 2">
            <a:extLst>
              <a:ext uri="{FF2B5EF4-FFF2-40B4-BE49-F238E27FC236}">
                <a16:creationId xmlns:a16="http://schemas.microsoft.com/office/drawing/2014/main" id="{4B4DA882-E3A3-55FD-AC5A-7D06086965E6}"/>
              </a:ext>
            </a:extLst>
          </p:cNvPr>
          <p:cNvSpPr txBox="1">
            <a:spLocks/>
          </p:cNvSpPr>
          <p:nvPr/>
        </p:nvSpPr>
        <p:spPr>
          <a:xfrm>
            <a:off x="1358280" y="1708550"/>
            <a:ext cx="9735391" cy="3440907"/>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CO" dirty="0"/>
              <a:t>Encuentre archivos en su computadora portátil</a:t>
            </a:r>
          </a:p>
          <a:p>
            <a:pPr marL="914400" lvl="1" indent="-457200">
              <a:buFont typeface="+mj-lt"/>
              <a:buAutoNum type="arabicPeriod"/>
            </a:pPr>
            <a:r>
              <a:rPr lang="es-CO" sz="2800" dirty="0"/>
              <a:t>Un folleto de las oraciones de las Visitas Domiciliarias</a:t>
            </a:r>
          </a:p>
          <a:p>
            <a:pPr marL="914400" lvl="1" indent="-457200">
              <a:buFont typeface="+mj-lt"/>
              <a:buAutoNum type="arabicPeriod"/>
            </a:pPr>
            <a:r>
              <a:rPr lang="es-CO" sz="2800" dirty="0"/>
              <a:t>La plantilla del certificado de la Orientación Ozanam</a:t>
            </a:r>
          </a:p>
          <a:p>
            <a:pPr marL="457200" lvl="1" indent="0">
              <a:buFont typeface="Arial"/>
              <a:buNone/>
            </a:pPr>
            <a:endParaRPr lang="es-CO" dirty="0"/>
          </a:p>
          <a:p>
            <a:r>
              <a:rPr lang="es-CO" dirty="0"/>
              <a:t>¿Puede usted encontrar fácilmente los archivos en su carpeta?</a:t>
            </a:r>
          </a:p>
          <a:p>
            <a:pPr>
              <a:defRPr/>
            </a:pPr>
            <a:endParaRPr lang="en-US" altLang="en-US" dirty="0"/>
          </a:p>
          <a:p>
            <a:pPr marL="0" indent="0">
              <a:buFont typeface="Symbol" panose="05050102010706020507" pitchFamily="18" charset="2"/>
              <a:buNone/>
              <a:defRPr/>
            </a:pPr>
            <a:endParaRPr lang="en-US" altLang="en-US" dirty="0"/>
          </a:p>
        </p:txBody>
      </p:sp>
    </p:spTree>
    <p:extLst>
      <p:ext uri="{BB962C8B-B14F-4D97-AF65-F5344CB8AC3E}">
        <p14:creationId xmlns:p14="http://schemas.microsoft.com/office/powerpoint/2010/main" val="12177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s-ES" altLang="en-US" dirty="0"/>
              <a:t>Los Misterios </a:t>
            </a:r>
            <a:r>
              <a:rPr lang="en-US" altLang="en-US" dirty="0"/>
              <a:t>del PowerPoint</a:t>
            </a:r>
            <a:endParaRPr lang="es-419" altLang="en-US" dirty="0"/>
          </a:p>
        </p:txBody>
      </p:sp>
      <p:sp>
        <p:nvSpPr>
          <p:cNvPr id="331779" name="Rectangle 3"/>
          <p:cNvSpPr>
            <a:spLocks noGrp="1" noChangeArrowheads="1"/>
          </p:cNvSpPr>
          <p:nvPr>
            <p:ph idx="1"/>
          </p:nvPr>
        </p:nvSpPr>
        <p:spPr>
          <a:xfrm>
            <a:off x="609601" y="1152475"/>
            <a:ext cx="11049000" cy="4553057"/>
          </a:xfrm>
        </p:spPr>
        <p:txBody>
          <a:bodyPr>
            <a:normAutofit/>
          </a:bodyPr>
          <a:lstStyle/>
          <a:p>
            <a:pPr fontAlgn="t"/>
            <a:r>
              <a:rPr lang="es-CO" sz="2400" dirty="0"/>
              <a:t>Necesitará PowerPoint.</a:t>
            </a:r>
          </a:p>
          <a:p>
            <a:pPr fontAlgn="t"/>
            <a:r>
              <a:rPr lang="es-CO" sz="2400" dirty="0"/>
              <a:t>La Orientación Ozanam es un gran conjunto de diapositivas.</a:t>
            </a:r>
          </a:p>
          <a:p>
            <a:pPr fontAlgn="t"/>
            <a:r>
              <a:rPr lang="es-CO" sz="2400" dirty="0"/>
              <a:t>Hay varias formas de pasar a la siguiente diapositiva:</a:t>
            </a:r>
          </a:p>
          <a:p>
            <a:pPr lvl="1" fontAlgn="t"/>
            <a:r>
              <a:rPr lang="es-CO" dirty="0"/>
              <a:t>Presiona la tecla “Page Down“ de su computadora</a:t>
            </a:r>
          </a:p>
          <a:p>
            <a:pPr lvl="1" fontAlgn="t"/>
            <a:r>
              <a:rPr lang="es-CO" dirty="0"/>
              <a:t>Coloque el mouse en cualquier lugar de la pantalla y clic con el mouse </a:t>
            </a:r>
          </a:p>
          <a:p>
            <a:pPr lvl="1" fontAlgn="t"/>
            <a:r>
              <a:rPr lang="es-ES" dirty="0"/>
              <a:t>Use un control remoto mientras da la presentación. </a:t>
            </a:r>
          </a:p>
          <a:p>
            <a:pPr marL="457200" lvl="1" indent="0" fontAlgn="t">
              <a:buNone/>
            </a:pPr>
            <a:r>
              <a:rPr lang="es-ES"/>
              <a:t>   Permite </a:t>
            </a:r>
            <a:r>
              <a:rPr lang="es-ES" dirty="0"/>
              <a:t>que usted camine alrededor. Cuesta de $10 a $30</a:t>
            </a:r>
            <a:endParaRPr lang="es-419" altLang="en-US" dirty="0"/>
          </a:p>
        </p:txBody>
      </p:sp>
      <p:pic>
        <p:nvPicPr>
          <p:cNvPr id="2" name="Picture 3">
            <a:extLst>
              <a:ext uri="{FF2B5EF4-FFF2-40B4-BE49-F238E27FC236}">
                <a16:creationId xmlns:a16="http://schemas.microsoft.com/office/drawing/2014/main" id="{627FDEB6-A352-1A84-C2CB-5967ED5E0E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53744" y="3429000"/>
            <a:ext cx="1694498" cy="1347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9250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AB19-5C23-D72D-869B-F06D9C811B54}"/>
              </a:ext>
            </a:extLst>
          </p:cNvPr>
          <p:cNvSpPr>
            <a:spLocks noGrp="1"/>
          </p:cNvSpPr>
          <p:nvPr>
            <p:ph type="title"/>
          </p:nvPr>
        </p:nvSpPr>
        <p:spPr/>
        <p:txBody>
          <a:bodyPr/>
          <a:lstStyle/>
          <a:p>
            <a:r>
              <a:rPr lang="es-ES" altLang="en-US" dirty="0"/>
              <a:t>Empezando las Diapositivas</a:t>
            </a:r>
            <a:endParaRPr lang="es-419" dirty="0"/>
          </a:p>
        </p:txBody>
      </p:sp>
      <p:sp>
        <p:nvSpPr>
          <p:cNvPr id="5" name="Content Placeholder 2">
            <a:extLst>
              <a:ext uri="{FF2B5EF4-FFF2-40B4-BE49-F238E27FC236}">
                <a16:creationId xmlns:a16="http://schemas.microsoft.com/office/drawing/2014/main" id="{14223014-A263-8099-3956-17809573225B}"/>
              </a:ext>
            </a:extLst>
          </p:cNvPr>
          <p:cNvSpPr>
            <a:spLocks noGrp="1"/>
          </p:cNvSpPr>
          <p:nvPr>
            <p:ph idx="1"/>
          </p:nvPr>
        </p:nvSpPr>
        <p:spPr>
          <a:xfrm>
            <a:off x="609600" y="1219200"/>
            <a:ext cx="11049000" cy="4552950"/>
          </a:xfrm>
          <a:solidFill>
            <a:schemeClr val="accent1">
              <a:lumMod val="20000"/>
              <a:lumOff val="80000"/>
            </a:schemeClr>
          </a:solidFill>
        </p:spPr>
        <p:txBody>
          <a:bodyPr>
            <a:normAutofit/>
          </a:bodyPr>
          <a:lstStyle/>
          <a:p>
            <a:pPr>
              <a:defRPr/>
            </a:pPr>
            <a:r>
              <a:rPr lang="es-CO" altLang="en-US" dirty="0"/>
              <a:t>Abra su Guía del Formador en la página 31</a:t>
            </a:r>
          </a:p>
          <a:p>
            <a:pPr>
              <a:defRPr/>
            </a:pPr>
            <a:r>
              <a:rPr lang="es-CO" altLang="en-US" dirty="0"/>
              <a:t>Siga las instrucciones para</a:t>
            </a:r>
          </a:p>
          <a:p>
            <a:pPr lvl="1">
              <a:defRPr/>
            </a:pPr>
            <a:r>
              <a:rPr lang="es-CO" altLang="en-US" dirty="0"/>
              <a:t>Abrir las diapositivas de la Orientación Ozanam</a:t>
            </a:r>
          </a:p>
          <a:p>
            <a:pPr lvl="1">
              <a:defRPr/>
            </a:pPr>
            <a:r>
              <a:rPr lang="es-CO" altLang="en-US" dirty="0"/>
              <a:t>Comience en modo </a:t>
            </a:r>
            <a:r>
              <a:rPr lang="es-ES" sz="2400" dirty="0"/>
              <a:t>"Presentación de diapositivas“ (</a:t>
            </a:r>
            <a:r>
              <a:rPr lang="es-CO" altLang="en-US" dirty="0"/>
              <a:t>“</a:t>
            </a:r>
            <a:r>
              <a:rPr lang="en-US" altLang="en-US" dirty="0"/>
              <a:t>Slide Show</a:t>
            </a:r>
            <a:r>
              <a:rPr lang="es-CO" altLang="en-US" dirty="0"/>
              <a:t>“)</a:t>
            </a:r>
          </a:p>
          <a:p>
            <a:pPr lvl="1">
              <a:defRPr/>
            </a:pPr>
            <a:r>
              <a:rPr lang="es-CO" altLang="en-US" dirty="0"/>
              <a:t>Ir a la siguiente diapositiva</a:t>
            </a:r>
          </a:p>
          <a:p>
            <a:pPr lvl="1">
              <a:defRPr/>
            </a:pPr>
            <a:r>
              <a:rPr lang="es-CO" altLang="en-US" dirty="0"/>
              <a:t>Y la próxima diapositiva ...</a:t>
            </a:r>
          </a:p>
          <a:p>
            <a:pPr>
              <a:defRPr/>
            </a:pPr>
            <a:endParaRPr lang="es-CO" altLang="en-US" dirty="0"/>
          </a:p>
          <a:p>
            <a:pPr>
              <a:defRPr/>
            </a:pPr>
            <a:r>
              <a:rPr lang="es-CO" altLang="en-US" dirty="0"/>
              <a:t>¿Tiene algún problema en este momento? Levante su mano!</a:t>
            </a:r>
            <a:endParaRPr lang="en-US" altLang="en-US" dirty="0"/>
          </a:p>
        </p:txBody>
      </p:sp>
    </p:spTree>
    <p:extLst>
      <p:ext uri="{BB962C8B-B14F-4D97-AF65-F5344CB8AC3E}">
        <p14:creationId xmlns:p14="http://schemas.microsoft.com/office/powerpoint/2010/main" val="198023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7643-CB18-89BD-C550-8CDAD6ABDB15}"/>
              </a:ext>
            </a:extLst>
          </p:cNvPr>
          <p:cNvSpPr>
            <a:spLocks noGrp="1"/>
          </p:cNvSpPr>
          <p:nvPr>
            <p:ph type="title"/>
          </p:nvPr>
        </p:nvSpPr>
        <p:spPr/>
        <p:txBody>
          <a:bodyPr/>
          <a:lstStyle/>
          <a:p>
            <a:r>
              <a:rPr lang="es-ES" altLang="en-US" dirty="0"/>
              <a:t>Iniciando con un Video</a:t>
            </a:r>
            <a:endParaRPr lang="es-419" dirty="0"/>
          </a:p>
        </p:txBody>
      </p:sp>
      <p:sp>
        <p:nvSpPr>
          <p:cNvPr id="3" name="Content Placeholder 2">
            <a:extLst>
              <a:ext uri="{FF2B5EF4-FFF2-40B4-BE49-F238E27FC236}">
                <a16:creationId xmlns:a16="http://schemas.microsoft.com/office/drawing/2014/main" id="{9FA2213F-642F-3313-777D-661F39A1B474}"/>
              </a:ext>
            </a:extLst>
          </p:cNvPr>
          <p:cNvSpPr>
            <a:spLocks noGrp="1"/>
          </p:cNvSpPr>
          <p:nvPr>
            <p:ph idx="1"/>
          </p:nvPr>
        </p:nvSpPr>
        <p:spPr/>
        <p:txBody>
          <a:bodyPr/>
          <a:lstStyle/>
          <a:p>
            <a:endParaRPr lang="es-419"/>
          </a:p>
        </p:txBody>
      </p:sp>
      <p:sp>
        <p:nvSpPr>
          <p:cNvPr id="4" name="Content Placeholder 2">
            <a:extLst>
              <a:ext uri="{FF2B5EF4-FFF2-40B4-BE49-F238E27FC236}">
                <a16:creationId xmlns:a16="http://schemas.microsoft.com/office/drawing/2014/main" id="{152B232F-1940-5DB5-115C-5F30F8265EAC}"/>
              </a:ext>
            </a:extLst>
          </p:cNvPr>
          <p:cNvSpPr txBox="1">
            <a:spLocks/>
          </p:cNvSpPr>
          <p:nvPr/>
        </p:nvSpPr>
        <p:spPr>
          <a:xfrm>
            <a:off x="649288" y="1131094"/>
            <a:ext cx="9968949" cy="4507702"/>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s-CO" altLang="en-US" dirty="0">
                <a:solidFill>
                  <a:prstClr val="black"/>
                </a:solidFill>
              </a:rPr>
              <a:t>Vaya a la página 32 en la Guía del Formador</a:t>
            </a:r>
          </a:p>
          <a:p>
            <a:pPr>
              <a:defRPr/>
            </a:pPr>
            <a:endParaRPr lang="es-CO" altLang="en-US" dirty="0">
              <a:solidFill>
                <a:prstClr val="black"/>
              </a:solidFill>
            </a:endParaRPr>
          </a:p>
          <a:p>
            <a:pPr>
              <a:defRPr/>
            </a:pPr>
            <a:r>
              <a:rPr lang="es-CO" altLang="en-US" dirty="0">
                <a:solidFill>
                  <a:prstClr val="black"/>
                </a:solidFill>
              </a:rPr>
              <a:t>En sus diapositivas, vaya a la diapositiva "La Sociedad"</a:t>
            </a:r>
          </a:p>
          <a:p>
            <a:pPr>
              <a:defRPr/>
            </a:pPr>
            <a:endParaRPr lang="es-CO" altLang="en-US" dirty="0">
              <a:solidFill>
                <a:prstClr val="black"/>
              </a:solidFill>
            </a:endParaRPr>
          </a:p>
          <a:p>
            <a:pPr>
              <a:defRPr/>
            </a:pPr>
            <a:r>
              <a:rPr lang="es-CO" altLang="en-US" dirty="0">
                <a:solidFill>
                  <a:prstClr val="black"/>
                </a:solidFill>
              </a:rPr>
              <a:t>Inicie el video </a:t>
            </a:r>
            <a:r>
              <a:rPr lang="es-419" altLang="en-US" dirty="0">
                <a:solidFill>
                  <a:prstClr val="black"/>
                </a:solidFill>
              </a:rPr>
              <a:t>(debería comenzar automáticamente haciendo clic para avanzar)</a:t>
            </a:r>
            <a:endParaRPr lang="es-CO" altLang="en-US" dirty="0">
              <a:solidFill>
                <a:prstClr val="black"/>
              </a:solidFill>
            </a:endParaRPr>
          </a:p>
          <a:p>
            <a:pPr>
              <a:defRPr/>
            </a:pPr>
            <a:endParaRPr lang="es-CO" altLang="en-US" dirty="0">
              <a:solidFill>
                <a:prstClr val="black"/>
              </a:solidFill>
            </a:endParaRPr>
          </a:p>
          <a:p>
            <a:pPr>
              <a:defRPr/>
            </a:pPr>
            <a:r>
              <a:rPr lang="es-CO" altLang="en-US" dirty="0">
                <a:solidFill>
                  <a:prstClr val="black"/>
                </a:solidFill>
              </a:rPr>
              <a:t>¿Problema? Levante su mano</a:t>
            </a:r>
            <a:endParaRPr lang="en-US" altLang="en-US" dirty="0">
              <a:solidFill>
                <a:prstClr val="black"/>
              </a:solidFill>
            </a:endParaRPr>
          </a:p>
        </p:txBody>
      </p:sp>
    </p:spTree>
    <p:extLst>
      <p:ext uri="{BB962C8B-B14F-4D97-AF65-F5344CB8AC3E}">
        <p14:creationId xmlns:p14="http://schemas.microsoft.com/office/powerpoint/2010/main" val="329191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9B8A-BA37-3496-28D4-4E2E2FE494C8}"/>
              </a:ext>
            </a:extLst>
          </p:cNvPr>
          <p:cNvSpPr>
            <a:spLocks noGrp="1"/>
          </p:cNvSpPr>
          <p:nvPr>
            <p:ph type="title"/>
          </p:nvPr>
        </p:nvSpPr>
        <p:spPr/>
        <p:txBody>
          <a:bodyPr/>
          <a:lstStyle/>
          <a:p>
            <a:r>
              <a:rPr lang="es-ES" altLang="en-US" dirty="0"/>
              <a:t>¡¡Practique</a:t>
            </a:r>
            <a:r>
              <a:rPr lang="en-US" altLang="en-US" dirty="0"/>
              <a:t>!!</a:t>
            </a:r>
            <a:endParaRPr lang="es-419" dirty="0"/>
          </a:p>
        </p:txBody>
      </p:sp>
      <p:sp>
        <p:nvSpPr>
          <p:cNvPr id="3" name="Content Placeholder 2">
            <a:extLst>
              <a:ext uri="{FF2B5EF4-FFF2-40B4-BE49-F238E27FC236}">
                <a16:creationId xmlns:a16="http://schemas.microsoft.com/office/drawing/2014/main" id="{7CC21F7C-C186-35C2-3A9B-74FB2D14841F}"/>
              </a:ext>
            </a:extLst>
          </p:cNvPr>
          <p:cNvSpPr>
            <a:spLocks noGrp="1"/>
          </p:cNvSpPr>
          <p:nvPr>
            <p:ph idx="1"/>
          </p:nvPr>
        </p:nvSpPr>
        <p:spPr/>
        <p:txBody>
          <a:bodyPr>
            <a:normAutofit/>
          </a:bodyPr>
          <a:lstStyle/>
          <a:p>
            <a:pPr>
              <a:defRPr/>
            </a:pPr>
            <a:r>
              <a:rPr lang="es-ES" sz="3200" b="1" dirty="0"/>
              <a:t>Usando la Guía del formador según sea necesario,</a:t>
            </a:r>
          </a:p>
          <a:p>
            <a:pPr>
              <a:defRPr/>
            </a:pPr>
            <a:endParaRPr lang="en-US" altLang="en-US" sz="800" b="1" dirty="0"/>
          </a:p>
          <a:p>
            <a:pPr marL="800100" lvl="1" indent="-457200">
              <a:buFont typeface="+mj-lt"/>
              <a:buAutoNum type="arabicPeriod"/>
              <a:defRPr/>
            </a:pPr>
            <a:r>
              <a:rPr lang="es-ES" sz="2800" dirty="0"/>
              <a:t>Inicie el conjunto de diapositivas</a:t>
            </a:r>
            <a:r>
              <a:rPr lang="en-US" altLang="en-US" sz="2800" dirty="0"/>
              <a:t> </a:t>
            </a:r>
          </a:p>
          <a:p>
            <a:pPr marL="800100" lvl="1" indent="-457200">
              <a:buFont typeface="+mj-lt"/>
              <a:buAutoNum type="arabicPeriod"/>
              <a:defRPr/>
            </a:pPr>
            <a:r>
              <a:rPr lang="es-ES" sz="2800" dirty="0"/>
              <a:t>Cambie el conjunto de diapositivas al modo "Presentación de diapositivas“ (“</a:t>
            </a:r>
            <a:r>
              <a:rPr lang="es-ES" sz="2800" dirty="0" err="1"/>
              <a:t>Slide</a:t>
            </a:r>
            <a:r>
              <a:rPr lang="es-ES" sz="2800" dirty="0"/>
              <a:t> Show”)</a:t>
            </a:r>
            <a:endParaRPr lang="en-US" altLang="en-US" sz="2800" dirty="0"/>
          </a:p>
          <a:p>
            <a:pPr marL="800100" lvl="1" indent="-457200">
              <a:buFont typeface="+mj-lt"/>
              <a:buAutoNum type="arabicPeriod"/>
              <a:defRPr/>
            </a:pPr>
            <a:r>
              <a:rPr lang="es-419" altLang="en-US" sz="2800" dirty="0"/>
              <a:t>Los videos adjuntos comienzan y se detienen automáticamente</a:t>
            </a:r>
            <a:endParaRPr lang="en-US" altLang="en-US" sz="2800" dirty="0"/>
          </a:p>
          <a:p>
            <a:pPr marL="800100" lvl="1" indent="-457200">
              <a:buFont typeface="+mj-lt"/>
              <a:buAutoNum type="arabicPeriod"/>
              <a:defRPr/>
            </a:pPr>
            <a:endParaRPr lang="en-US" altLang="en-US" sz="2800" dirty="0"/>
          </a:p>
          <a:p>
            <a:pPr marL="0" indent="0">
              <a:buFont typeface="Symbol" panose="05050102010706020507" pitchFamily="18" charset="2"/>
              <a:buNone/>
              <a:defRPr/>
            </a:pPr>
            <a:r>
              <a:rPr lang="es-ES" b="1" dirty="0"/>
              <a:t>Repetiremos  esto hasta que todos se sientan cómodos en hacerlo.</a:t>
            </a:r>
            <a:endParaRPr lang="en-US" altLang="en-US" b="1" dirty="0"/>
          </a:p>
        </p:txBody>
      </p:sp>
    </p:spTree>
    <p:extLst>
      <p:ext uri="{BB962C8B-B14F-4D97-AF65-F5344CB8AC3E}">
        <p14:creationId xmlns:p14="http://schemas.microsoft.com/office/powerpoint/2010/main" val="101483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7643-CB18-89BD-C550-8CDAD6ABDB15}"/>
              </a:ext>
            </a:extLst>
          </p:cNvPr>
          <p:cNvSpPr>
            <a:spLocks noGrp="1"/>
          </p:cNvSpPr>
          <p:nvPr>
            <p:ph type="title"/>
          </p:nvPr>
        </p:nvSpPr>
        <p:spPr>
          <a:xfrm>
            <a:off x="609601" y="338039"/>
            <a:ext cx="10183091" cy="555579"/>
          </a:xfrm>
        </p:spPr>
        <p:txBody>
          <a:bodyPr>
            <a:noAutofit/>
          </a:bodyPr>
          <a:lstStyle/>
          <a:p>
            <a:r>
              <a:rPr lang="es-ES_tradnl" altLang="en-US" dirty="0"/>
              <a:t>¡¡Practique!!</a:t>
            </a:r>
            <a:endParaRPr lang="es-419" dirty="0"/>
          </a:p>
        </p:txBody>
      </p:sp>
      <p:sp>
        <p:nvSpPr>
          <p:cNvPr id="3" name="Content Placeholder 2">
            <a:extLst>
              <a:ext uri="{FF2B5EF4-FFF2-40B4-BE49-F238E27FC236}">
                <a16:creationId xmlns:a16="http://schemas.microsoft.com/office/drawing/2014/main" id="{9FA2213F-642F-3313-777D-661F39A1B474}"/>
              </a:ext>
            </a:extLst>
          </p:cNvPr>
          <p:cNvSpPr>
            <a:spLocks noGrp="1"/>
          </p:cNvSpPr>
          <p:nvPr>
            <p:ph idx="1"/>
          </p:nvPr>
        </p:nvSpPr>
        <p:spPr>
          <a:xfrm>
            <a:off x="609600" y="1371600"/>
            <a:ext cx="11049000" cy="4400662"/>
          </a:xfrm>
        </p:spPr>
        <p:txBody>
          <a:bodyPr/>
          <a:lstStyle/>
          <a:p>
            <a:endParaRPr lang="es-419" dirty="0"/>
          </a:p>
        </p:txBody>
      </p:sp>
      <p:sp>
        <p:nvSpPr>
          <p:cNvPr id="5" name="Content Placeholder 2">
            <a:extLst>
              <a:ext uri="{FF2B5EF4-FFF2-40B4-BE49-F238E27FC236}">
                <a16:creationId xmlns:a16="http://schemas.microsoft.com/office/drawing/2014/main" id="{FCF1AE08-7EA7-1FF7-7CBA-B74DB2AED251}"/>
              </a:ext>
            </a:extLst>
          </p:cNvPr>
          <p:cNvSpPr txBox="1">
            <a:spLocks/>
          </p:cNvSpPr>
          <p:nvPr/>
        </p:nvSpPr>
        <p:spPr>
          <a:xfrm>
            <a:off x="609601" y="1219205"/>
            <a:ext cx="11048999" cy="4703828"/>
          </a:xfrm>
          <a:prstGeom prst="rect">
            <a:avLst/>
          </a:prstGeom>
          <a:solidFill>
            <a:schemeClr val="accent1">
              <a:lumMod val="20000"/>
              <a:lumOff val="80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s-CO" altLang="en-US" dirty="0">
                <a:solidFill>
                  <a:prstClr val="black"/>
                </a:solidFill>
              </a:rPr>
              <a:t>Abra el archivo de erratas.</a:t>
            </a:r>
          </a:p>
          <a:p>
            <a:pPr>
              <a:defRPr/>
            </a:pPr>
            <a:endParaRPr lang="es-CO" altLang="en-US" dirty="0">
              <a:solidFill>
                <a:prstClr val="black"/>
              </a:solidFill>
            </a:endParaRPr>
          </a:p>
          <a:p>
            <a:pPr>
              <a:defRPr/>
            </a:pPr>
            <a:r>
              <a:rPr lang="es-CO" altLang="en-US" dirty="0">
                <a:solidFill>
                  <a:prstClr val="black"/>
                </a:solidFill>
              </a:rPr>
              <a:t>En las diapositivas de PowerPoint, vaya a la diapositiva #138 y realice el cambio descrito en la errata.</a:t>
            </a:r>
          </a:p>
          <a:p>
            <a:pPr>
              <a:defRPr/>
            </a:pPr>
            <a:endParaRPr lang="es-CO" altLang="en-US" dirty="0">
              <a:solidFill>
                <a:prstClr val="black"/>
              </a:solidFill>
            </a:endParaRPr>
          </a:p>
          <a:p>
            <a:pPr>
              <a:defRPr/>
            </a:pPr>
            <a:r>
              <a:rPr lang="es-CO" altLang="en-US" dirty="0">
                <a:solidFill>
                  <a:prstClr val="black"/>
                </a:solidFill>
              </a:rPr>
              <a:t>Vaya a las diapositivas #123 . ¿Alguien necesita ayuda para hacer este cambio?</a:t>
            </a:r>
          </a:p>
          <a:p>
            <a:pPr>
              <a:defRPr/>
            </a:pPr>
            <a:endParaRPr lang="es-CO" altLang="en-US" dirty="0">
              <a:solidFill>
                <a:prstClr val="black"/>
              </a:solidFill>
            </a:endParaRPr>
          </a:p>
          <a:p>
            <a:pPr>
              <a:defRPr/>
            </a:pPr>
            <a:r>
              <a:rPr lang="es-CO" altLang="en-US" dirty="0">
                <a:solidFill>
                  <a:prstClr val="black"/>
                </a:solidFill>
              </a:rPr>
              <a:t>Si está presentando la sección Comprendiendo la Pobreza, asegúrese de leer la errata.</a:t>
            </a:r>
            <a:endParaRPr lang="en-US" altLang="en-US" dirty="0">
              <a:solidFill>
                <a:prstClr val="black"/>
              </a:solidFill>
            </a:endParaRPr>
          </a:p>
        </p:txBody>
      </p:sp>
    </p:spTree>
    <p:extLst>
      <p:ext uri="{BB962C8B-B14F-4D97-AF65-F5344CB8AC3E}">
        <p14:creationId xmlns:p14="http://schemas.microsoft.com/office/powerpoint/2010/main" val="277108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D1E2-7A93-5FBB-9056-09160408DA7B}"/>
              </a:ext>
            </a:extLst>
          </p:cNvPr>
          <p:cNvSpPr>
            <a:spLocks noGrp="1"/>
          </p:cNvSpPr>
          <p:nvPr>
            <p:ph type="title"/>
          </p:nvPr>
        </p:nvSpPr>
        <p:spPr/>
        <p:txBody>
          <a:bodyPr/>
          <a:lstStyle/>
          <a:p>
            <a:r>
              <a:rPr lang="es-ES" altLang="en-US" dirty="0"/>
              <a:t>Equipo y Programas Requeridos</a:t>
            </a:r>
            <a:endParaRPr lang="es-419" dirty="0"/>
          </a:p>
        </p:txBody>
      </p:sp>
      <p:sp>
        <p:nvSpPr>
          <p:cNvPr id="3" name="Content Placeholder 2">
            <a:extLst>
              <a:ext uri="{FF2B5EF4-FFF2-40B4-BE49-F238E27FC236}">
                <a16:creationId xmlns:a16="http://schemas.microsoft.com/office/drawing/2014/main" id="{169D3544-D81D-C859-FB0D-43EFC0E50D21}"/>
              </a:ext>
            </a:extLst>
          </p:cNvPr>
          <p:cNvSpPr>
            <a:spLocks noGrp="1"/>
          </p:cNvSpPr>
          <p:nvPr>
            <p:ph idx="1"/>
          </p:nvPr>
        </p:nvSpPr>
        <p:spPr/>
        <p:txBody>
          <a:bodyPr>
            <a:normAutofit/>
          </a:bodyPr>
          <a:lstStyle/>
          <a:p>
            <a:pPr fontAlgn="t"/>
            <a:r>
              <a:rPr lang="es-CO" sz="2200" dirty="0"/>
              <a:t>Equipo de Formación </a:t>
            </a:r>
          </a:p>
          <a:p>
            <a:pPr lvl="1" fontAlgn="t"/>
            <a:r>
              <a:rPr lang="es-CO" sz="2200" dirty="0"/>
              <a:t>Computadora (típicamente una computadora portátil) </a:t>
            </a:r>
          </a:p>
          <a:p>
            <a:pPr lvl="1" fontAlgn="t"/>
            <a:r>
              <a:rPr lang="es-CO" sz="2200" dirty="0"/>
              <a:t>Microsoft PowerPoint 2000 o posterior </a:t>
            </a:r>
          </a:p>
          <a:p>
            <a:pPr lvl="1" fontAlgn="t"/>
            <a:r>
              <a:rPr lang="es-CO" sz="2200" dirty="0"/>
              <a:t>Opcional: presentador de diapositivas remoto (por ejemplo, Logitech R400) </a:t>
            </a:r>
          </a:p>
          <a:p>
            <a:pPr lvl="1" fontAlgn="t"/>
            <a:r>
              <a:rPr lang="es-CO" sz="2200" dirty="0"/>
              <a:t>Bocinas </a:t>
            </a:r>
            <a:r>
              <a:rPr lang="es-CO" sz="2200" u="sng" dirty="0"/>
              <a:t>con fuerza de poder </a:t>
            </a:r>
            <a:r>
              <a:rPr lang="es-CO" sz="2200" dirty="0"/>
              <a:t>para la computadora portátil </a:t>
            </a:r>
          </a:p>
          <a:p>
            <a:pPr lvl="1" fontAlgn="t"/>
            <a:r>
              <a:rPr lang="es-CO" sz="2200" dirty="0"/>
              <a:t>Proyector</a:t>
            </a:r>
          </a:p>
          <a:p>
            <a:pPr lvl="1" fontAlgn="t"/>
            <a:r>
              <a:rPr lang="es-CO" sz="2200" dirty="0"/>
              <a:t>Cable VGA macho-macho para proyector. </a:t>
            </a:r>
            <a:r>
              <a:rPr lang="es-CO" sz="2200" u="sng" dirty="0"/>
              <a:t>No</a:t>
            </a:r>
            <a:r>
              <a:rPr lang="es-CO" sz="2200" dirty="0"/>
              <a:t> es un cable USB. (el proyector debe venir con un cable VGA, pero se pierden o se dañan...) </a:t>
            </a:r>
          </a:p>
          <a:p>
            <a:pPr lvl="1" fontAlgn="t"/>
            <a:r>
              <a:rPr lang="es-CO" sz="2200" dirty="0"/>
              <a:t>Cable HDMI</a:t>
            </a:r>
          </a:p>
          <a:p>
            <a:pPr fontAlgn="t"/>
            <a:r>
              <a:rPr lang="es-CO" sz="2200" dirty="0"/>
              <a:t>Lugar anfitrión donde se ofrecerá la Presentación</a:t>
            </a:r>
          </a:p>
          <a:p>
            <a:pPr lvl="1" fontAlgn="t"/>
            <a:r>
              <a:rPr lang="es-CO" sz="2200" dirty="0"/>
              <a:t>Acceso a un sistema de sonido (si hay más de 30 personas)</a:t>
            </a:r>
          </a:p>
        </p:txBody>
      </p:sp>
    </p:spTree>
    <p:extLst>
      <p:ext uri="{BB962C8B-B14F-4D97-AF65-F5344CB8AC3E}">
        <p14:creationId xmlns:p14="http://schemas.microsoft.com/office/powerpoint/2010/main" val="210601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9B8A-BA37-3496-28D4-4E2E2FE494C8}"/>
              </a:ext>
            </a:extLst>
          </p:cNvPr>
          <p:cNvSpPr>
            <a:spLocks noGrp="1"/>
          </p:cNvSpPr>
          <p:nvPr>
            <p:ph type="title"/>
          </p:nvPr>
        </p:nvSpPr>
        <p:spPr/>
        <p:txBody>
          <a:bodyPr/>
          <a:lstStyle/>
          <a:p>
            <a:r>
              <a:rPr lang="es-CO" altLang="en-US" dirty="0"/>
              <a:t>Su Caja para la Orientación</a:t>
            </a:r>
            <a:endParaRPr lang="es-419" dirty="0"/>
          </a:p>
        </p:txBody>
      </p:sp>
      <p:sp>
        <p:nvSpPr>
          <p:cNvPr id="3" name="Content Placeholder 2">
            <a:extLst>
              <a:ext uri="{FF2B5EF4-FFF2-40B4-BE49-F238E27FC236}">
                <a16:creationId xmlns:a16="http://schemas.microsoft.com/office/drawing/2014/main" id="{7CC21F7C-C186-35C2-3A9B-74FB2D14841F}"/>
              </a:ext>
            </a:extLst>
          </p:cNvPr>
          <p:cNvSpPr>
            <a:spLocks noGrp="1"/>
          </p:cNvSpPr>
          <p:nvPr>
            <p:ph idx="1"/>
          </p:nvPr>
        </p:nvSpPr>
        <p:spPr/>
        <p:txBody>
          <a:bodyPr>
            <a:normAutofit lnSpcReduction="10000"/>
          </a:bodyPr>
          <a:lstStyle/>
          <a:p>
            <a:r>
              <a:rPr lang="es-CO" altLang="en-US" sz="2200" dirty="0"/>
              <a:t>La mayoría de los formadores tienen una caja o maleta que contiene los artículos que usan para las formaciones.</a:t>
            </a:r>
          </a:p>
          <a:p>
            <a:pPr lvl="1"/>
            <a:r>
              <a:rPr lang="es-CO" altLang="en-US" sz="2200" dirty="0"/>
              <a:t>Computadora portátil</a:t>
            </a:r>
          </a:p>
          <a:p>
            <a:pPr lvl="1"/>
            <a:r>
              <a:rPr lang="es-CO" altLang="en-US" sz="2200" dirty="0"/>
              <a:t>Letreros que lo guían a la formación</a:t>
            </a:r>
          </a:p>
          <a:p>
            <a:pPr lvl="1"/>
            <a:r>
              <a:rPr lang="es-CO" altLang="en-US" sz="2200" dirty="0"/>
              <a:t>Tarjetas numeradas para identificar mesas de grupos pequeños</a:t>
            </a:r>
          </a:p>
          <a:p>
            <a:pPr lvl="1"/>
            <a:r>
              <a:rPr lang="es-CO" altLang="en-US" sz="2200" dirty="0"/>
              <a:t>Bolígrafos y etiquetas/gafetes para el registro</a:t>
            </a:r>
          </a:p>
          <a:p>
            <a:pPr lvl="1"/>
            <a:r>
              <a:rPr lang="es-CO" altLang="en-US" sz="2200" dirty="0"/>
              <a:t>Cable de repuesto VGA, cable de extensión, cable HDMI, regleta multi- toma-corriente.</a:t>
            </a:r>
          </a:p>
          <a:p>
            <a:pPr lvl="1"/>
            <a:r>
              <a:rPr lang="es-CO" altLang="en-US" sz="2200" dirty="0"/>
              <a:t>Bocinas externas que funcionen con su computadora portátil.</a:t>
            </a:r>
          </a:p>
          <a:p>
            <a:pPr lvl="1"/>
            <a:r>
              <a:rPr lang="es-CO" altLang="en-US" sz="2200" dirty="0"/>
              <a:t>Cinta azul (para sujetar el cable de extensión)</a:t>
            </a:r>
          </a:p>
          <a:p>
            <a:pPr lvl="1"/>
            <a:r>
              <a:rPr lang="es-CO" altLang="en-US" sz="2200" dirty="0"/>
              <a:t>Librería (Libros y Materiales)</a:t>
            </a:r>
          </a:p>
          <a:p>
            <a:pPr lvl="1"/>
            <a:r>
              <a:rPr lang="es-CO" altLang="en-US" sz="2200" dirty="0"/>
              <a:t>Etc.</a:t>
            </a:r>
            <a:endParaRPr lang="en-US" altLang="en-US" sz="2200" dirty="0"/>
          </a:p>
        </p:txBody>
      </p:sp>
      <p:pic>
        <p:nvPicPr>
          <p:cNvPr id="7" name="Picture 2" descr="C:\Users\Kathy\AppData\Local\Microsoft\Windows\Temporary Internet Files\Content.IE5\CUROJFPZ\MC900441453[1].png">
            <a:extLst>
              <a:ext uri="{FF2B5EF4-FFF2-40B4-BE49-F238E27FC236}">
                <a16:creationId xmlns:a16="http://schemas.microsoft.com/office/drawing/2014/main" id="{D6D2C9D6-1C4E-4B93-3651-D1F365DF5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7237" y="3751693"/>
            <a:ext cx="2342483" cy="234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14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2735-9371-9C42-39BA-5BAF385C02CE}"/>
              </a:ext>
            </a:extLst>
          </p:cNvPr>
          <p:cNvSpPr>
            <a:spLocks noGrp="1"/>
          </p:cNvSpPr>
          <p:nvPr>
            <p:ph type="title"/>
          </p:nvPr>
        </p:nvSpPr>
        <p:spPr/>
        <p:txBody>
          <a:bodyPr/>
          <a:lstStyle/>
          <a:p>
            <a:r>
              <a:rPr lang="es-ES" sz="4800" i="0" dirty="0">
                <a:latin typeface="Roboto"/>
              </a:rPr>
              <a:t>Recomendaciones para las Secciones de la Orientación Ozanam</a:t>
            </a:r>
            <a:endParaRPr lang="es-419" dirty="0"/>
          </a:p>
        </p:txBody>
      </p:sp>
      <p:sp>
        <p:nvSpPr>
          <p:cNvPr id="3" name="Text Placeholder 2">
            <a:extLst>
              <a:ext uri="{FF2B5EF4-FFF2-40B4-BE49-F238E27FC236}">
                <a16:creationId xmlns:a16="http://schemas.microsoft.com/office/drawing/2014/main" id="{C626C5CF-7040-9436-B8C0-E41C95E3FA4B}"/>
              </a:ext>
            </a:extLst>
          </p:cNvPr>
          <p:cNvSpPr>
            <a:spLocks noGrp="1"/>
          </p:cNvSpPr>
          <p:nvPr>
            <p:ph type="body" idx="1"/>
          </p:nvPr>
        </p:nvSpPr>
        <p:spPr/>
        <p:txBody>
          <a:bodyPr/>
          <a:lstStyle/>
          <a:p>
            <a:endParaRPr lang="es-419" dirty="0"/>
          </a:p>
        </p:txBody>
      </p:sp>
    </p:spTree>
    <p:extLst>
      <p:ext uri="{BB962C8B-B14F-4D97-AF65-F5344CB8AC3E}">
        <p14:creationId xmlns:p14="http://schemas.microsoft.com/office/powerpoint/2010/main" val="4228229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54FD-21E3-62D8-B8D8-FD9FE30DA03D}"/>
              </a:ext>
            </a:extLst>
          </p:cNvPr>
          <p:cNvSpPr>
            <a:spLocks noGrp="1"/>
          </p:cNvSpPr>
          <p:nvPr>
            <p:ph type="title"/>
          </p:nvPr>
        </p:nvSpPr>
        <p:spPr/>
        <p:txBody>
          <a:bodyPr/>
          <a:lstStyle/>
          <a:p>
            <a:r>
              <a:rPr lang="es-ES" sz="4400" dirty="0"/>
              <a:t>Recomendaciones Generales </a:t>
            </a:r>
            <a:endParaRPr lang="es-419" dirty="0"/>
          </a:p>
        </p:txBody>
      </p:sp>
      <p:sp>
        <p:nvSpPr>
          <p:cNvPr id="3" name="Content Placeholder 2">
            <a:extLst>
              <a:ext uri="{FF2B5EF4-FFF2-40B4-BE49-F238E27FC236}">
                <a16:creationId xmlns:a16="http://schemas.microsoft.com/office/drawing/2014/main" id="{CB3832F5-4917-45CA-CCBB-F92E7DC5AE9D}"/>
              </a:ext>
            </a:extLst>
          </p:cNvPr>
          <p:cNvSpPr>
            <a:spLocks noGrp="1"/>
          </p:cNvSpPr>
          <p:nvPr>
            <p:ph idx="1"/>
          </p:nvPr>
        </p:nvSpPr>
        <p:spPr/>
        <p:txBody>
          <a:bodyPr/>
          <a:lstStyle/>
          <a:p>
            <a:r>
              <a:rPr lang="es-ES" altLang="en-US" sz="2400" dirty="0"/>
              <a:t>Sea usted mismo</a:t>
            </a:r>
          </a:p>
          <a:p>
            <a:pPr lvl="1"/>
            <a:r>
              <a:rPr lang="es-ES" altLang="en-US" dirty="0"/>
              <a:t>Hable con su estilo natural y con sus propias palabras</a:t>
            </a:r>
          </a:p>
          <a:p>
            <a:pPr>
              <a:defRPr/>
            </a:pPr>
            <a:r>
              <a:rPr lang="es-ES" altLang="en-US" sz="2400" dirty="0"/>
              <a:t>No lea las diapositivas o las notas del presentador a la audiencia.</a:t>
            </a:r>
          </a:p>
          <a:p>
            <a:pPr>
              <a:defRPr/>
            </a:pPr>
            <a:r>
              <a:rPr lang="es-ES" altLang="en-US" sz="2400" dirty="0"/>
              <a:t>¡Conozca su material! Estudie las notas y referencias del presentador.</a:t>
            </a:r>
          </a:p>
          <a:p>
            <a:pPr>
              <a:defRPr/>
            </a:pPr>
            <a:r>
              <a:rPr lang="es-ES" sz="2400" dirty="0"/>
              <a:t>Practique, practique, practique.</a:t>
            </a:r>
          </a:p>
          <a:p>
            <a:pPr>
              <a:defRPr/>
            </a:pPr>
            <a:r>
              <a:rPr lang="es-ES" altLang="en-US" sz="2400" dirty="0"/>
              <a:t>Para aquellos que han enseñado una versión anterior: ¡Verifique que tiene los materiales más nuevos y practique </a:t>
            </a:r>
            <a:r>
              <a:rPr lang="es-ES" altLang="en-US" sz="2400" u="sng" dirty="0"/>
              <a:t>ésta</a:t>
            </a:r>
            <a:r>
              <a:rPr lang="es-ES" altLang="en-US" sz="2400" dirty="0"/>
              <a:t> versión! Si no lo hace, no le alcanzará el tiempo.</a:t>
            </a:r>
          </a:p>
          <a:p>
            <a:pPr marL="0" indent="0">
              <a:buNone/>
              <a:defRPr/>
            </a:pPr>
            <a:endParaRPr lang="es-419" dirty="0"/>
          </a:p>
        </p:txBody>
      </p:sp>
      <p:sp>
        <p:nvSpPr>
          <p:cNvPr id="4" name="TextBox 3">
            <a:extLst>
              <a:ext uri="{FF2B5EF4-FFF2-40B4-BE49-F238E27FC236}">
                <a16:creationId xmlns:a16="http://schemas.microsoft.com/office/drawing/2014/main" id="{32DDB44E-9268-7412-26D4-600211B413DF}"/>
              </a:ext>
            </a:extLst>
          </p:cNvPr>
          <p:cNvSpPr txBox="1"/>
          <p:nvPr/>
        </p:nvSpPr>
        <p:spPr>
          <a:xfrm>
            <a:off x="6322009" y="5638795"/>
            <a:ext cx="5599699" cy="400110"/>
          </a:xfrm>
          <a:prstGeom prst="rect">
            <a:avLst/>
          </a:prstGeom>
          <a:noFill/>
        </p:spPr>
        <p:txBody>
          <a:bodyPr wrap="square" rtlCol="0">
            <a:spAutoFit/>
          </a:bodyPr>
          <a:lstStyle/>
          <a:p>
            <a:r>
              <a:rPr lang="es-419" altLang="en-US" sz="2000" dirty="0">
                <a:solidFill>
                  <a:prstClr val="black"/>
                </a:solidFill>
              </a:rPr>
              <a:t>En la Guía del Formador, vea IV.C. “Presentación”</a:t>
            </a:r>
            <a:endParaRPr lang="es-419" sz="2000" dirty="0">
              <a:solidFill>
                <a:prstClr val="black"/>
              </a:solidFill>
            </a:endParaRPr>
          </a:p>
        </p:txBody>
      </p:sp>
    </p:spTree>
    <p:extLst>
      <p:ext uri="{BB962C8B-B14F-4D97-AF65-F5344CB8AC3E}">
        <p14:creationId xmlns:p14="http://schemas.microsoft.com/office/powerpoint/2010/main" val="115233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5061-9BE5-F11E-6E83-5BBC9D013BFA}"/>
              </a:ext>
            </a:extLst>
          </p:cNvPr>
          <p:cNvSpPr>
            <a:spLocks noGrp="1"/>
          </p:cNvSpPr>
          <p:nvPr>
            <p:ph type="title"/>
          </p:nvPr>
        </p:nvSpPr>
        <p:spPr/>
        <p:txBody>
          <a:bodyPr/>
          <a:lstStyle/>
          <a:p>
            <a:r>
              <a:rPr lang="es-ES" dirty="0">
                <a:latin typeface="Roboto"/>
              </a:rPr>
              <a:t>Dirigiendo</a:t>
            </a:r>
            <a:r>
              <a:rPr lang="en-US" dirty="0">
                <a:latin typeface="Roboto"/>
              </a:rPr>
              <a:t> </a:t>
            </a:r>
            <a:r>
              <a:rPr lang="es-419" dirty="0">
                <a:latin typeface="Roboto"/>
              </a:rPr>
              <a:t>el</a:t>
            </a:r>
            <a:r>
              <a:rPr lang="en-US" dirty="0">
                <a:latin typeface="Roboto"/>
              </a:rPr>
              <a:t> </a:t>
            </a:r>
            <a:r>
              <a:rPr lang="es-ES" dirty="0">
                <a:latin typeface="Roboto"/>
              </a:rPr>
              <a:t>Grupo</a:t>
            </a:r>
            <a:endParaRPr lang="es-419" dirty="0"/>
          </a:p>
        </p:txBody>
      </p:sp>
      <p:sp>
        <p:nvSpPr>
          <p:cNvPr id="3" name="Content Placeholder 2">
            <a:extLst>
              <a:ext uri="{FF2B5EF4-FFF2-40B4-BE49-F238E27FC236}">
                <a16:creationId xmlns:a16="http://schemas.microsoft.com/office/drawing/2014/main" id="{A47C873E-5DD4-EAA7-65EC-233F885B3002}"/>
              </a:ext>
            </a:extLst>
          </p:cNvPr>
          <p:cNvSpPr>
            <a:spLocks noGrp="1"/>
          </p:cNvSpPr>
          <p:nvPr>
            <p:ph idx="1"/>
          </p:nvPr>
        </p:nvSpPr>
        <p:spPr/>
        <p:txBody>
          <a:bodyPr/>
          <a:lstStyle/>
          <a:p>
            <a:r>
              <a:rPr lang="es-ES" altLang="en-US" dirty="0"/>
              <a:t>Preguntas y Respuestas </a:t>
            </a:r>
            <a:r>
              <a:rPr lang="en-US" altLang="en-US" dirty="0"/>
              <a:t>– </a:t>
            </a:r>
            <a:r>
              <a:rPr lang="es-ES" altLang="en-US" dirty="0"/>
              <a:t>durante o después de la  Orientación</a:t>
            </a:r>
            <a:r>
              <a:rPr lang="en-US" altLang="en-US" dirty="0"/>
              <a:t>?</a:t>
            </a:r>
          </a:p>
          <a:p>
            <a:pPr marL="0" indent="0">
              <a:buNone/>
            </a:pPr>
            <a:endParaRPr lang="en-US" altLang="en-US" sz="800" dirty="0"/>
          </a:p>
          <a:p>
            <a:r>
              <a:rPr lang="es-ES" dirty="0">
                <a:latin typeface="Roboto"/>
              </a:rPr>
              <a:t>No permita que los participantes alteren el horario</a:t>
            </a:r>
          </a:p>
          <a:p>
            <a:pPr marL="0" indent="0">
              <a:buNone/>
            </a:pPr>
            <a:endParaRPr lang="en-US" altLang="en-US" sz="800" dirty="0"/>
          </a:p>
          <a:p>
            <a:r>
              <a:rPr lang="es-ES" altLang="en-US" dirty="0"/>
              <a:t>Caminar por el área durante los grupos de discusión.</a:t>
            </a:r>
          </a:p>
          <a:p>
            <a:endParaRPr lang="en-US" altLang="en-US" sz="800" dirty="0"/>
          </a:p>
          <a:p>
            <a:pPr lvl="1">
              <a:buFont typeface="Courier New" pitchFamily="49" charset="0"/>
              <a:buChar char="o"/>
            </a:pPr>
            <a:r>
              <a:rPr lang="es-ES" altLang="en-US" dirty="0"/>
              <a:t>Verifique que cada grupo le dé a todos la oportunidad de hablar</a:t>
            </a:r>
            <a:endParaRPr lang="en-US" altLang="en-US" dirty="0"/>
          </a:p>
          <a:p>
            <a:pPr lvl="1">
              <a:buFont typeface="Courier New" pitchFamily="49" charset="0"/>
              <a:buChar char="o"/>
            </a:pPr>
            <a:r>
              <a:rPr lang="es-ES" altLang="en-US" dirty="0"/>
              <a:t>Esté disponible para responder preguntas o dar más explicaciones</a:t>
            </a:r>
            <a:endParaRPr lang="en-US" altLang="en-US" dirty="0"/>
          </a:p>
          <a:p>
            <a:pPr lvl="1">
              <a:buFont typeface="Courier New" pitchFamily="49" charset="0"/>
              <a:buChar char="o"/>
            </a:pPr>
            <a:r>
              <a:rPr lang="es-ES" altLang="en-US" dirty="0"/>
              <a:t>Esté atento a grupos sin un facilitador natural</a:t>
            </a:r>
          </a:p>
        </p:txBody>
      </p:sp>
    </p:spTree>
    <p:extLst>
      <p:ext uri="{BB962C8B-B14F-4D97-AF65-F5344CB8AC3E}">
        <p14:creationId xmlns:p14="http://schemas.microsoft.com/office/powerpoint/2010/main" val="424635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DA1C-A1E7-AD51-AFEF-A2EFF6BBBE3B}"/>
              </a:ext>
            </a:extLst>
          </p:cNvPr>
          <p:cNvSpPr>
            <a:spLocks noGrp="1"/>
          </p:cNvSpPr>
          <p:nvPr>
            <p:ph type="title"/>
          </p:nvPr>
        </p:nvSpPr>
        <p:spPr/>
        <p:txBody>
          <a:bodyPr/>
          <a:lstStyle/>
          <a:p>
            <a:r>
              <a:rPr lang="es-ES" altLang="en-US" dirty="0"/>
              <a:t>Objetivos de Aprendizaje</a:t>
            </a:r>
            <a:endParaRPr lang="es-419" dirty="0"/>
          </a:p>
        </p:txBody>
      </p:sp>
      <p:sp>
        <p:nvSpPr>
          <p:cNvPr id="3" name="Content Placeholder 2">
            <a:extLst>
              <a:ext uri="{FF2B5EF4-FFF2-40B4-BE49-F238E27FC236}">
                <a16:creationId xmlns:a16="http://schemas.microsoft.com/office/drawing/2014/main" id="{433CDA7D-AC95-A574-6F63-6EF8E032A77F}"/>
              </a:ext>
            </a:extLst>
          </p:cNvPr>
          <p:cNvSpPr>
            <a:spLocks noGrp="1"/>
          </p:cNvSpPr>
          <p:nvPr>
            <p:ph idx="1"/>
          </p:nvPr>
        </p:nvSpPr>
        <p:spPr>
          <a:xfrm>
            <a:off x="609600" y="1174765"/>
            <a:ext cx="11049000" cy="4553057"/>
          </a:xfrm>
        </p:spPr>
        <p:txBody>
          <a:bodyPr>
            <a:normAutofit lnSpcReduction="10000"/>
          </a:bodyPr>
          <a:lstStyle/>
          <a:p>
            <a:pPr>
              <a:lnSpc>
                <a:spcPct val="110000"/>
              </a:lnSpc>
            </a:pPr>
            <a:r>
              <a:rPr lang="es-ES" i="1" dirty="0">
                <a:latin typeface="Roboto"/>
              </a:rPr>
              <a:t>Objetivos de aprendizaje: </a:t>
            </a:r>
            <a:r>
              <a:rPr lang="es-ES" dirty="0">
                <a:latin typeface="Roboto"/>
              </a:rPr>
              <a:t>afirmación explícita de lo que los participantes deben aprender durante esta sección.</a:t>
            </a:r>
            <a:r>
              <a:rPr lang="es-ES" dirty="0"/>
              <a:t> </a:t>
            </a:r>
          </a:p>
          <a:p>
            <a:pPr>
              <a:lnSpc>
                <a:spcPct val="110000"/>
              </a:lnSpc>
            </a:pPr>
            <a:r>
              <a:rPr lang="es-ES" dirty="0"/>
              <a:t>En las notas del presentador de</a:t>
            </a:r>
            <a:r>
              <a:rPr lang="es-ES" i="1" dirty="0"/>
              <a:t> </a:t>
            </a:r>
            <a:r>
              <a:rPr lang="es-ES" dirty="0"/>
              <a:t>la primera diapositiva de una sección contienen los Objetivos de Aprendizaje de la sección. </a:t>
            </a:r>
          </a:p>
          <a:p>
            <a:r>
              <a:rPr lang="es-ES" dirty="0"/>
              <a:t>Proporciona una guía para los Formadores: </a:t>
            </a:r>
            <a:endParaRPr lang="es-ES" sz="800" dirty="0"/>
          </a:p>
          <a:p>
            <a:pPr lvl="1"/>
            <a:r>
              <a:rPr lang="es-ES" sz="2800" dirty="0"/>
              <a:t>Qué deben de  llevar a casa los participantes</a:t>
            </a:r>
          </a:p>
          <a:p>
            <a:pPr lvl="1">
              <a:lnSpc>
                <a:spcPct val="110000"/>
              </a:lnSpc>
            </a:pPr>
            <a:r>
              <a:rPr lang="es-ES" sz="2800" dirty="0"/>
              <a:t>Si la sección es principalmente Formación o Capacitación</a:t>
            </a:r>
          </a:p>
          <a:p>
            <a:pPr lvl="1"/>
            <a:r>
              <a:rPr lang="es-ES" sz="2800" dirty="0"/>
              <a:t>Cuál es el contenido más importante</a:t>
            </a:r>
          </a:p>
          <a:p>
            <a:pPr lvl="1"/>
            <a:r>
              <a:rPr lang="es-ES" sz="2800" dirty="0"/>
              <a:t>Qué es lo que no necesita cubrir</a:t>
            </a:r>
          </a:p>
        </p:txBody>
      </p:sp>
    </p:spTree>
    <p:extLst>
      <p:ext uri="{BB962C8B-B14F-4D97-AF65-F5344CB8AC3E}">
        <p14:creationId xmlns:p14="http://schemas.microsoft.com/office/powerpoint/2010/main" val="271009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4808-ED6E-E9C9-83E8-EEF31F9FE734}"/>
              </a:ext>
            </a:extLst>
          </p:cNvPr>
          <p:cNvSpPr>
            <a:spLocks noGrp="1"/>
          </p:cNvSpPr>
          <p:nvPr>
            <p:ph type="title"/>
          </p:nvPr>
        </p:nvSpPr>
        <p:spPr/>
        <p:txBody>
          <a:bodyPr/>
          <a:lstStyle/>
          <a:p>
            <a:r>
              <a:rPr lang="es-ES" dirty="0"/>
              <a:t>Referencias</a:t>
            </a:r>
            <a:endParaRPr lang="es-419" dirty="0"/>
          </a:p>
        </p:txBody>
      </p:sp>
      <p:sp>
        <p:nvSpPr>
          <p:cNvPr id="3" name="Content Placeholder 2">
            <a:extLst>
              <a:ext uri="{FF2B5EF4-FFF2-40B4-BE49-F238E27FC236}">
                <a16:creationId xmlns:a16="http://schemas.microsoft.com/office/drawing/2014/main" id="{2C9A8D0E-6657-43C3-9EF0-D216FF40A141}"/>
              </a:ext>
            </a:extLst>
          </p:cNvPr>
          <p:cNvSpPr>
            <a:spLocks noGrp="1"/>
          </p:cNvSpPr>
          <p:nvPr>
            <p:ph idx="1"/>
          </p:nvPr>
        </p:nvSpPr>
        <p:spPr/>
        <p:txBody>
          <a:bodyPr/>
          <a:lstStyle/>
          <a:p>
            <a:r>
              <a:rPr lang="es-ES" dirty="0"/>
              <a:t>Declaración de la Misión : </a:t>
            </a:r>
            <a:r>
              <a:rPr lang="es-ES" b="1" dirty="0"/>
              <a:t>Manual</a:t>
            </a:r>
            <a:r>
              <a:rPr lang="es-ES" dirty="0"/>
              <a:t>, página 50-51; </a:t>
            </a:r>
            <a:r>
              <a:rPr lang="es-ES" b="1" dirty="0"/>
              <a:t>Sirviendo en Esperanza  Modulo I</a:t>
            </a:r>
            <a:r>
              <a:rPr lang="es-ES" dirty="0"/>
              <a:t>, página  37-39</a:t>
            </a:r>
          </a:p>
          <a:p>
            <a:endParaRPr lang="es-ES" sz="800" dirty="0"/>
          </a:p>
          <a:p>
            <a:r>
              <a:rPr lang="es-ES" dirty="0"/>
              <a:t>Propósito y  Alcance : </a:t>
            </a:r>
            <a:r>
              <a:rPr lang="es-ES" b="1" dirty="0"/>
              <a:t>Regla</a:t>
            </a:r>
            <a:r>
              <a:rPr lang="es-ES" dirty="0"/>
              <a:t> Parte I, Estatuto 1.3</a:t>
            </a:r>
          </a:p>
          <a:p>
            <a:endParaRPr lang="es-ES" sz="800" dirty="0"/>
          </a:p>
          <a:p>
            <a:r>
              <a:rPr lang="es-ES" dirty="0"/>
              <a:t>Elementos Esenciales  </a:t>
            </a:r>
            <a:r>
              <a:rPr lang="es-ES" b="1" dirty="0"/>
              <a:t>Regla</a:t>
            </a:r>
            <a:r>
              <a:rPr lang="es-ES" dirty="0"/>
              <a:t> Parte III, Estatuto 1; </a:t>
            </a:r>
            <a:r>
              <a:rPr lang="es-ES" b="1" dirty="0"/>
              <a:t>Sirviendo en Esperanza  Modulo I</a:t>
            </a:r>
            <a:r>
              <a:rPr lang="es-ES" dirty="0"/>
              <a:t>, página. 25-29</a:t>
            </a:r>
          </a:p>
          <a:p>
            <a:endParaRPr lang="es-ES" sz="800" dirty="0"/>
          </a:p>
          <a:p>
            <a:pPr eaLnBrk="0" fontAlgn="base" hangingPunct="0">
              <a:lnSpc>
                <a:spcPct val="100000"/>
              </a:lnSpc>
              <a:spcBef>
                <a:spcPct val="0"/>
              </a:spcBef>
              <a:spcAft>
                <a:spcPct val="0"/>
              </a:spcAft>
            </a:pPr>
            <a:r>
              <a:rPr lang="es-ES" dirty="0"/>
              <a:t>Núcleo de la Sociedad : </a:t>
            </a:r>
            <a:r>
              <a:rPr lang="es-ES" b="1" dirty="0"/>
              <a:t>Manual </a:t>
            </a:r>
            <a:r>
              <a:rPr lang="es-ES" dirty="0"/>
              <a:t>página  23</a:t>
            </a:r>
          </a:p>
          <a:p>
            <a:endParaRPr lang="es-ES" dirty="0"/>
          </a:p>
        </p:txBody>
      </p:sp>
      <p:sp>
        <p:nvSpPr>
          <p:cNvPr id="4" name="Rectangle 3">
            <a:extLst>
              <a:ext uri="{FF2B5EF4-FFF2-40B4-BE49-F238E27FC236}">
                <a16:creationId xmlns:a16="http://schemas.microsoft.com/office/drawing/2014/main" id="{98BE8C13-D3E1-BC42-99C2-D6A4FEC51901}"/>
              </a:ext>
            </a:extLst>
          </p:cNvPr>
          <p:cNvSpPr/>
          <p:nvPr/>
        </p:nvSpPr>
        <p:spPr>
          <a:xfrm rot="19838647">
            <a:off x="6748561" y="4751182"/>
            <a:ext cx="3528897" cy="529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5400" dirty="0">
                <a:solidFill>
                  <a:srgbClr val="FF0000"/>
                </a:solidFill>
                <a:latin typeface="Times New Roman" panose="02020603050405020304" pitchFamily="18" charset="0"/>
                <a:cs typeface="Times New Roman" panose="02020603050405020304" pitchFamily="18" charset="0"/>
              </a:rPr>
              <a:t>EJEMPLO</a:t>
            </a:r>
          </a:p>
        </p:txBody>
      </p:sp>
    </p:spTree>
    <p:extLst>
      <p:ext uri="{BB962C8B-B14F-4D97-AF65-F5344CB8AC3E}">
        <p14:creationId xmlns:p14="http://schemas.microsoft.com/office/powerpoint/2010/main" val="2821529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B361-18F0-3200-E56A-501FF23A2CF4}"/>
              </a:ext>
            </a:extLst>
          </p:cNvPr>
          <p:cNvSpPr>
            <a:spLocks noGrp="1"/>
          </p:cNvSpPr>
          <p:nvPr>
            <p:ph type="title"/>
          </p:nvPr>
        </p:nvSpPr>
        <p:spPr/>
        <p:txBody>
          <a:bodyPr/>
          <a:lstStyle/>
          <a:p>
            <a:r>
              <a:rPr lang="es-ES" dirty="0"/>
              <a:t>¿Qué pasa si no lo sé?</a:t>
            </a:r>
            <a:endParaRPr lang="es-419" dirty="0"/>
          </a:p>
        </p:txBody>
      </p:sp>
      <p:sp>
        <p:nvSpPr>
          <p:cNvPr id="3" name="Content Placeholder 2">
            <a:extLst>
              <a:ext uri="{FF2B5EF4-FFF2-40B4-BE49-F238E27FC236}">
                <a16:creationId xmlns:a16="http://schemas.microsoft.com/office/drawing/2014/main" id="{F3529348-D033-30D0-36A9-C62CDA663BDF}"/>
              </a:ext>
            </a:extLst>
          </p:cNvPr>
          <p:cNvSpPr>
            <a:spLocks noGrp="1"/>
          </p:cNvSpPr>
          <p:nvPr>
            <p:ph idx="1"/>
          </p:nvPr>
        </p:nvSpPr>
        <p:spPr/>
        <p:txBody>
          <a:bodyPr/>
          <a:lstStyle/>
          <a:p>
            <a:pPr>
              <a:spcBef>
                <a:spcPct val="30000"/>
              </a:spcBef>
              <a:defRPr/>
            </a:pPr>
            <a:endParaRPr lang="es-ES" sz="2800" dirty="0">
              <a:solidFill>
                <a:schemeClr val="tx1"/>
              </a:solidFill>
              <a:latin typeface="Roboto"/>
            </a:endParaRPr>
          </a:p>
          <a:p>
            <a:pPr>
              <a:spcBef>
                <a:spcPct val="30000"/>
              </a:spcBef>
              <a:defRPr/>
            </a:pPr>
            <a:r>
              <a:rPr lang="es-ES" sz="2800" dirty="0">
                <a:solidFill>
                  <a:schemeClr val="tx1"/>
                </a:solidFill>
                <a:latin typeface="Roboto"/>
              </a:rPr>
              <a:t>No tiene que saber todo</a:t>
            </a:r>
          </a:p>
          <a:p>
            <a:pPr>
              <a:spcBef>
                <a:spcPct val="30000"/>
              </a:spcBef>
              <a:defRPr/>
            </a:pPr>
            <a:endParaRPr lang="en-US" sz="700" b="0" dirty="0"/>
          </a:p>
          <a:p>
            <a:pPr>
              <a:spcBef>
                <a:spcPct val="30000"/>
              </a:spcBef>
              <a:defRPr/>
            </a:pPr>
            <a:r>
              <a:rPr lang="es-ES" dirty="0"/>
              <a:t>P</a:t>
            </a:r>
            <a:r>
              <a:rPr lang="es-ES" sz="2800" dirty="0"/>
              <a:t>recisión es importante</a:t>
            </a:r>
          </a:p>
          <a:p>
            <a:pPr>
              <a:spcBef>
                <a:spcPct val="30000"/>
              </a:spcBef>
              <a:defRPr/>
            </a:pPr>
            <a:endParaRPr lang="en-US" sz="700" b="0" dirty="0"/>
          </a:p>
          <a:p>
            <a:pPr>
              <a:spcBef>
                <a:spcPct val="30000"/>
              </a:spcBef>
              <a:defRPr/>
            </a:pPr>
            <a:r>
              <a:rPr lang="es-ES" sz="2800" dirty="0"/>
              <a:t>Si no sabe la respuesta, dígalo!</a:t>
            </a:r>
          </a:p>
          <a:p>
            <a:pPr>
              <a:spcBef>
                <a:spcPct val="30000"/>
              </a:spcBef>
              <a:defRPr/>
            </a:pPr>
            <a:endParaRPr lang="en-US" sz="700" b="0" dirty="0"/>
          </a:p>
          <a:p>
            <a:pPr>
              <a:spcBef>
                <a:spcPct val="30000"/>
              </a:spcBef>
              <a:defRPr/>
            </a:pPr>
            <a:r>
              <a:rPr lang="es-ES" sz="2800" dirty="0">
                <a:latin typeface="Roboto"/>
              </a:rPr>
              <a:t>Ofrezca proporcionar la respuesta más tarde después de buscar la información.</a:t>
            </a:r>
            <a:endParaRPr lang="en-US" sz="2800" b="0" dirty="0"/>
          </a:p>
        </p:txBody>
      </p:sp>
    </p:spTree>
    <p:extLst>
      <p:ext uri="{BB962C8B-B14F-4D97-AF65-F5344CB8AC3E}">
        <p14:creationId xmlns:p14="http://schemas.microsoft.com/office/powerpoint/2010/main" val="13631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4EFF-AEF6-2215-3533-8F6B99F6A5F8}"/>
              </a:ext>
            </a:extLst>
          </p:cNvPr>
          <p:cNvSpPr>
            <a:spLocks noGrp="1"/>
          </p:cNvSpPr>
          <p:nvPr>
            <p:ph type="title"/>
          </p:nvPr>
        </p:nvSpPr>
        <p:spPr>
          <a:xfrm>
            <a:off x="609601" y="338039"/>
            <a:ext cx="10183091" cy="779464"/>
          </a:xfrm>
        </p:spPr>
        <p:txBody>
          <a:bodyPr/>
          <a:lstStyle/>
          <a:p>
            <a:r>
              <a:rPr lang="es-ES" dirty="0">
                <a:latin typeface="Roboto"/>
              </a:rPr>
              <a:t>Notas Típicas del Presentador</a:t>
            </a:r>
            <a:endParaRPr lang="es-419" dirty="0"/>
          </a:p>
        </p:txBody>
      </p:sp>
      <p:pic>
        <p:nvPicPr>
          <p:cNvPr id="10" name="Picture 9">
            <a:extLst>
              <a:ext uri="{FF2B5EF4-FFF2-40B4-BE49-F238E27FC236}">
                <a16:creationId xmlns:a16="http://schemas.microsoft.com/office/drawing/2014/main" id="{D7631608-8102-50AB-6E16-AEA8BF6A0053}"/>
              </a:ext>
            </a:extLst>
          </p:cNvPr>
          <p:cNvPicPr>
            <a:picLocks noChangeAspect="1"/>
          </p:cNvPicPr>
          <p:nvPr/>
        </p:nvPicPr>
        <p:blipFill>
          <a:blip r:embed="rId3"/>
          <a:stretch>
            <a:fillRect/>
          </a:stretch>
        </p:blipFill>
        <p:spPr>
          <a:xfrm>
            <a:off x="1876928" y="1133545"/>
            <a:ext cx="4491790" cy="4419590"/>
          </a:xfrm>
          <a:prstGeom prst="rect">
            <a:avLst/>
          </a:prstGeom>
        </p:spPr>
      </p:pic>
      <p:sp>
        <p:nvSpPr>
          <p:cNvPr id="11" name="Right Bracket 10">
            <a:extLst>
              <a:ext uri="{FF2B5EF4-FFF2-40B4-BE49-F238E27FC236}">
                <a16:creationId xmlns:a16="http://schemas.microsoft.com/office/drawing/2014/main" id="{273BE60E-F1C5-251A-7363-CE438AAD5BF6}"/>
              </a:ext>
            </a:extLst>
          </p:cNvPr>
          <p:cNvSpPr/>
          <p:nvPr/>
        </p:nvSpPr>
        <p:spPr>
          <a:xfrm>
            <a:off x="5963794" y="2529931"/>
            <a:ext cx="248372" cy="77946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solidFill>
                <a:prstClr val="black"/>
              </a:solidFill>
            </a:endParaRPr>
          </a:p>
        </p:txBody>
      </p:sp>
      <p:sp>
        <p:nvSpPr>
          <p:cNvPr id="12" name="Right Bracket 11">
            <a:extLst>
              <a:ext uri="{FF2B5EF4-FFF2-40B4-BE49-F238E27FC236}">
                <a16:creationId xmlns:a16="http://schemas.microsoft.com/office/drawing/2014/main" id="{6A1682B8-1E45-09F6-E4E3-212AE96CA16E}"/>
              </a:ext>
            </a:extLst>
          </p:cNvPr>
          <p:cNvSpPr/>
          <p:nvPr/>
        </p:nvSpPr>
        <p:spPr>
          <a:xfrm>
            <a:off x="6084913" y="3386285"/>
            <a:ext cx="127253" cy="118594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solidFill>
                <a:prstClr val="black"/>
              </a:solidFill>
            </a:endParaRPr>
          </a:p>
        </p:txBody>
      </p:sp>
      <p:sp>
        <p:nvSpPr>
          <p:cNvPr id="13" name="Right Bracket 12">
            <a:extLst>
              <a:ext uri="{FF2B5EF4-FFF2-40B4-BE49-F238E27FC236}">
                <a16:creationId xmlns:a16="http://schemas.microsoft.com/office/drawing/2014/main" id="{384397B9-53A4-7CCC-5214-C461952FF956}"/>
              </a:ext>
            </a:extLst>
          </p:cNvPr>
          <p:cNvSpPr/>
          <p:nvPr/>
        </p:nvSpPr>
        <p:spPr>
          <a:xfrm>
            <a:off x="5958840" y="5004276"/>
            <a:ext cx="253325" cy="63207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solidFill>
                <a:prstClr val="black"/>
              </a:solidFill>
            </a:endParaRPr>
          </a:p>
        </p:txBody>
      </p:sp>
      <p:sp>
        <p:nvSpPr>
          <p:cNvPr id="14" name="Rounded Rectangular Callout 5">
            <a:extLst>
              <a:ext uri="{FF2B5EF4-FFF2-40B4-BE49-F238E27FC236}">
                <a16:creationId xmlns:a16="http://schemas.microsoft.com/office/drawing/2014/main" id="{5933F427-531A-7208-26D5-A48101DCEAE7}"/>
              </a:ext>
            </a:extLst>
          </p:cNvPr>
          <p:cNvSpPr/>
          <p:nvPr/>
        </p:nvSpPr>
        <p:spPr>
          <a:xfrm>
            <a:off x="6352675" y="1719911"/>
            <a:ext cx="2887578" cy="862868"/>
          </a:xfrm>
          <a:prstGeom prst="wedgeRoundRectCallout">
            <a:avLst>
              <a:gd name="adj1" fmla="val -57914"/>
              <a:gd name="adj2" fmla="val 72799"/>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black"/>
                </a:solidFill>
              </a:rPr>
              <a:t>Los puntos que debe cubrir</a:t>
            </a:r>
            <a:r>
              <a:rPr lang="en-US" dirty="0">
                <a:solidFill>
                  <a:prstClr val="black"/>
                </a:solidFill>
              </a:rPr>
              <a:t> </a:t>
            </a:r>
          </a:p>
        </p:txBody>
      </p:sp>
      <p:sp>
        <p:nvSpPr>
          <p:cNvPr id="15" name="Rounded Rectangular Callout 6">
            <a:extLst>
              <a:ext uri="{FF2B5EF4-FFF2-40B4-BE49-F238E27FC236}">
                <a16:creationId xmlns:a16="http://schemas.microsoft.com/office/drawing/2014/main" id="{52CBF9F6-E68B-46F1-EEDC-5E3FEF23E668}"/>
              </a:ext>
            </a:extLst>
          </p:cNvPr>
          <p:cNvSpPr/>
          <p:nvPr/>
        </p:nvSpPr>
        <p:spPr>
          <a:xfrm>
            <a:off x="6368718" y="2919663"/>
            <a:ext cx="2871535" cy="1133808"/>
          </a:xfrm>
          <a:prstGeom prst="wedgeRoundRectCallout">
            <a:avLst>
              <a:gd name="adj1" fmla="val -57603"/>
              <a:gd name="adj2" fmla="val 42462"/>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black"/>
                </a:solidFill>
              </a:rPr>
              <a:t>Esquema del texto sugerido</a:t>
            </a:r>
          </a:p>
        </p:txBody>
      </p:sp>
      <p:sp>
        <p:nvSpPr>
          <p:cNvPr id="16" name="Rounded Rectangular Callout 7">
            <a:extLst>
              <a:ext uri="{FF2B5EF4-FFF2-40B4-BE49-F238E27FC236}">
                <a16:creationId xmlns:a16="http://schemas.microsoft.com/office/drawing/2014/main" id="{32075136-6F04-A562-4239-7B9A1E8E7951}"/>
              </a:ext>
            </a:extLst>
          </p:cNvPr>
          <p:cNvSpPr/>
          <p:nvPr/>
        </p:nvSpPr>
        <p:spPr>
          <a:xfrm>
            <a:off x="6609347" y="4639992"/>
            <a:ext cx="2630906" cy="996358"/>
          </a:xfrm>
          <a:prstGeom prst="wedgeRoundRectCallout">
            <a:avLst>
              <a:gd name="adj1" fmla="val -71183"/>
              <a:gd name="adj2" fmla="val 31512"/>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prstClr val="black"/>
                </a:solidFill>
              </a:rPr>
              <a:t>Sugerencias para el formador</a:t>
            </a:r>
          </a:p>
        </p:txBody>
      </p:sp>
      <p:sp>
        <p:nvSpPr>
          <p:cNvPr id="4" name="TextBox 3">
            <a:extLst>
              <a:ext uri="{FF2B5EF4-FFF2-40B4-BE49-F238E27FC236}">
                <a16:creationId xmlns:a16="http://schemas.microsoft.com/office/drawing/2014/main" id="{E469B732-DB5B-B5B2-DF04-F8B2F6D6A773}"/>
              </a:ext>
            </a:extLst>
          </p:cNvPr>
          <p:cNvSpPr txBox="1"/>
          <p:nvPr/>
        </p:nvSpPr>
        <p:spPr>
          <a:xfrm>
            <a:off x="1371367" y="1332411"/>
            <a:ext cx="874530" cy="369332"/>
          </a:xfrm>
          <a:prstGeom prst="rect">
            <a:avLst/>
          </a:prstGeom>
          <a:noFill/>
        </p:spPr>
        <p:txBody>
          <a:bodyPr wrap="square" rtlCol="0">
            <a:spAutoFit/>
          </a:bodyPr>
          <a:lstStyle/>
          <a:p>
            <a:r>
              <a:rPr lang="en-US" dirty="0"/>
              <a:t>p. 136</a:t>
            </a:r>
          </a:p>
        </p:txBody>
      </p:sp>
    </p:spTree>
    <p:extLst>
      <p:ext uri="{BB962C8B-B14F-4D97-AF65-F5344CB8AC3E}">
        <p14:creationId xmlns:p14="http://schemas.microsoft.com/office/powerpoint/2010/main" val="226552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70671-CECF-D4D4-2EDB-CC773CD8390D}"/>
              </a:ext>
            </a:extLst>
          </p:cNvPr>
          <p:cNvSpPr>
            <a:spLocks noGrp="1"/>
          </p:cNvSpPr>
          <p:nvPr>
            <p:ph type="title"/>
          </p:nvPr>
        </p:nvSpPr>
        <p:spPr/>
        <p:txBody>
          <a:bodyPr/>
          <a:lstStyle/>
          <a:p>
            <a:r>
              <a:rPr lang="es-ES" dirty="0"/>
              <a:t>Guía Revisada del Formador</a:t>
            </a:r>
            <a:endParaRPr lang="es-419" dirty="0"/>
          </a:p>
        </p:txBody>
      </p:sp>
      <p:sp>
        <p:nvSpPr>
          <p:cNvPr id="3" name="Content Placeholder 2">
            <a:extLst>
              <a:ext uri="{FF2B5EF4-FFF2-40B4-BE49-F238E27FC236}">
                <a16:creationId xmlns:a16="http://schemas.microsoft.com/office/drawing/2014/main" id="{08883016-7A01-5856-8630-22CA65567A41}"/>
              </a:ext>
            </a:extLst>
          </p:cNvPr>
          <p:cNvSpPr>
            <a:spLocks noGrp="1"/>
          </p:cNvSpPr>
          <p:nvPr>
            <p:ph idx="1"/>
          </p:nvPr>
        </p:nvSpPr>
        <p:spPr/>
        <p:txBody>
          <a:bodyPr>
            <a:normAutofit lnSpcReduction="10000"/>
          </a:bodyPr>
          <a:lstStyle/>
          <a:p>
            <a:pPr marL="0" indent="0">
              <a:buNone/>
            </a:pPr>
            <a:endParaRPr lang="es-ES" sz="800" dirty="0"/>
          </a:p>
          <a:p>
            <a:pPr marL="0" indent="0">
              <a:buNone/>
            </a:pPr>
            <a:r>
              <a:rPr lang="es-ES" dirty="0"/>
              <a:t>Todas la buenas recomendaciones de tiempos pasados </a:t>
            </a:r>
            <a:r>
              <a:rPr lang="es-ES" b="1" dirty="0"/>
              <a:t>más</a:t>
            </a:r>
            <a:r>
              <a:rPr lang="es-ES" dirty="0"/>
              <a:t> </a:t>
            </a:r>
            <a:r>
              <a:rPr lang="es-ES" b="1" i="1" dirty="0"/>
              <a:t>…</a:t>
            </a:r>
          </a:p>
          <a:p>
            <a:r>
              <a:rPr lang="es-ES" dirty="0"/>
              <a:t>Nueva sección sobre ”Usando su computadora”</a:t>
            </a:r>
          </a:p>
          <a:p>
            <a:r>
              <a:rPr lang="es-ES" dirty="0"/>
              <a:t>Recomendaciones sección por sección para formadores  </a:t>
            </a:r>
          </a:p>
          <a:p>
            <a:r>
              <a:rPr lang="es-ES" dirty="0"/>
              <a:t>Recomendaciones Diversas</a:t>
            </a:r>
          </a:p>
          <a:p>
            <a:pPr lvl="1"/>
            <a:r>
              <a:rPr lang="es-ES" dirty="0"/>
              <a:t>Orientación </a:t>
            </a:r>
            <a:r>
              <a:rPr lang="es-ES" dirty="0" err="1"/>
              <a:t>Ozanam</a:t>
            </a:r>
            <a:r>
              <a:rPr lang="es-ES" dirty="0"/>
              <a:t> de dos días </a:t>
            </a:r>
          </a:p>
          <a:p>
            <a:pPr lvl="1"/>
            <a:r>
              <a:rPr lang="es-ES" dirty="0"/>
              <a:t>Orientación entrelazando español / inglés</a:t>
            </a:r>
          </a:p>
          <a:p>
            <a:pPr lvl="1"/>
            <a:r>
              <a:rPr lang="es-ES" dirty="0"/>
              <a:t> Qué diapositivas se pueden omitir y cuándo</a:t>
            </a:r>
          </a:p>
          <a:p>
            <a:pPr lvl="1"/>
            <a:r>
              <a:rPr lang="es-ES" dirty="0"/>
              <a:t> Agregando sus propias actividades</a:t>
            </a:r>
          </a:p>
          <a:p>
            <a:pPr lvl="1"/>
            <a:r>
              <a:rPr lang="es-ES" dirty="0"/>
              <a:t> Otras herramientas en su memoria USB</a:t>
            </a:r>
          </a:p>
        </p:txBody>
      </p:sp>
    </p:spTree>
    <p:extLst>
      <p:ext uri="{BB962C8B-B14F-4D97-AF65-F5344CB8AC3E}">
        <p14:creationId xmlns:p14="http://schemas.microsoft.com/office/powerpoint/2010/main" val="299858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92F79-A915-4FA4-CE70-5FAC66A0AB71}"/>
              </a:ext>
            </a:extLst>
          </p:cNvPr>
          <p:cNvSpPr>
            <a:spLocks noGrp="1"/>
          </p:cNvSpPr>
          <p:nvPr>
            <p:ph type="title"/>
          </p:nvPr>
        </p:nvSpPr>
        <p:spPr/>
        <p:txBody>
          <a:bodyPr/>
          <a:lstStyle/>
          <a:p>
            <a:r>
              <a:rPr lang="es-419" dirty="0"/>
              <a:t>Ahora en el sitio Red Nacional</a:t>
            </a:r>
          </a:p>
        </p:txBody>
      </p:sp>
      <p:pic>
        <p:nvPicPr>
          <p:cNvPr id="4" name="Content Placeholder 3" descr="Graphical user interface, text, application&#10;&#10;Description automatically generated">
            <a:extLst>
              <a:ext uri="{FF2B5EF4-FFF2-40B4-BE49-F238E27FC236}">
                <a16:creationId xmlns:a16="http://schemas.microsoft.com/office/drawing/2014/main" id="{2438F973-E20B-29A6-917B-078008C0ED43}"/>
              </a:ext>
            </a:extLst>
          </p:cNvPr>
          <p:cNvPicPr>
            <a:picLocks noGrp="1" noChangeAspect="1"/>
          </p:cNvPicPr>
          <p:nvPr>
            <p:ph idx="1"/>
          </p:nvPr>
        </p:nvPicPr>
        <p:blipFill>
          <a:blip r:embed="rId3"/>
          <a:stretch>
            <a:fillRect/>
          </a:stretch>
        </p:blipFill>
        <p:spPr>
          <a:xfrm>
            <a:off x="2238626" y="1219200"/>
            <a:ext cx="7142967" cy="4173714"/>
          </a:xfrm>
          <a:prstGeom prst="rect">
            <a:avLst/>
          </a:prstGeom>
          <a:ln>
            <a:solidFill>
              <a:schemeClr val="tx1"/>
            </a:solidFill>
          </a:ln>
        </p:spPr>
      </p:pic>
      <p:sp>
        <p:nvSpPr>
          <p:cNvPr id="5" name="Content Placeholder 2">
            <a:extLst>
              <a:ext uri="{FF2B5EF4-FFF2-40B4-BE49-F238E27FC236}">
                <a16:creationId xmlns:a16="http://schemas.microsoft.com/office/drawing/2014/main" id="{99F4AD91-2065-203B-0047-74E36BB1F3F2}"/>
              </a:ext>
            </a:extLst>
          </p:cNvPr>
          <p:cNvSpPr txBox="1">
            <a:spLocks/>
          </p:cNvSpPr>
          <p:nvPr/>
        </p:nvSpPr>
        <p:spPr>
          <a:xfrm>
            <a:off x="2395555" y="5639588"/>
            <a:ext cx="8560312" cy="641147"/>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600" dirty="0">
                <a:solidFill>
                  <a:prstClr val="black"/>
                </a:solidFill>
              </a:rPr>
              <a:t>https://members.ssvpusa.org/formation/formation-resources/formators-spiritual-advisors/</a:t>
            </a:r>
            <a:endParaRPr lang="en-US" sz="1200" dirty="0">
              <a:solidFill>
                <a:prstClr val="black"/>
              </a:solidFill>
            </a:endParaRPr>
          </a:p>
        </p:txBody>
      </p:sp>
      <p:sp>
        <p:nvSpPr>
          <p:cNvPr id="6" name="TextBox 5">
            <a:extLst>
              <a:ext uri="{FF2B5EF4-FFF2-40B4-BE49-F238E27FC236}">
                <a16:creationId xmlns:a16="http://schemas.microsoft.com/office/drawing/2014/main" id="{B1F0785D-5537-C66A-08A8-C8E895A7EF2B}"/>
              </a:ext>
            </a:extLst>
          </p:cNvPr>
          <p:cNvSpPr txBox="1"/>
          <p:nvPr/>
        </p:nvSpPr>
        <p:spPr>
          <a:xfrm>
            <a:off x="9483063" y="1776766"/>
            <a:ext cx="2619260" cy="2739211"/>
          </a:xfrm>
          <a:prstGeom prst="rect">
            <a:avLst/>
          </a:prstGeom>
          <a:noFill/>
        </p:spPr>
        <p:txBody>
          <a:bodyPr wrap="square" rtlCol="0">
            <a:spAutoFit/>
          </a:bodyPr>
          <a:lstStyle/>
          <a:p>
            <a:pPr>
              <a:spcAft>
                <a:spcPts val="2400"/>
              </a:spcAft>
            </a:pPr>
            <a:r>
              <a:rPr lang="es-419" sz="1600" dirty="0">
                <a:solidFill>
                  <a:prstClr val="black"/>
                </a:solidFill>
                <a:latin typeface="Arial" panose="020B0604020202020204" pitchFamily="34" charset="0"/>
                <a:cs typeface="Arial" panose="020B0604020202020204" pitchFamily="34" charset="0"/>
              </a:rPr>
              <a:t>En la carpeta “Ozanam </a:t>
            </a:r>
            <a:r>
              <a:rPr lang="es-ES" sz="1600" dirty="0">
                <a:solidFill>
                  <a:prstClr val="black"/>
                </a:solidFill>
                <a:latin typeface="Arial" panose="020B0604020202020204" pitchFamily="34" charset="0"/>
                <a:cs typeface="Arial" panose="020B0604020202020204" pitchFamily="34" charset="0"/>
              </a:rPr>
              <a:t>Orientación” </a:t>
            </a:r>
            <a:r>
              <a:rPr lang="es-419" sz="1600" dirty="0">
                <a:solidFill>
                  <a:prstClr val="black"/>
                </a:solidFill>
                <a:latin typeface="Arial" panose="020B0604020202020204" pitchFamily="34" charset="0"/>
                <a:cs typeface="Arial" panose="020B0604020202020204" pitchFamily="34" charset="0"/>
              </a:rPr>
              <a:t>encontrará:</a:t>
            </a:r>
          </a:p>
          <a:p>
            <a:pPr marL="285750" indent="-285750">
              <a:spcAft>
                <a:spcPts val="2400"/>
              </a:spcAft>
              <a:buFontTx/>
              <a:buChar char="-"/>
            </a:pPr>
            <a:r>
              <a:rPr lang="es-419" sz="1600" dirty="0">
                <a:solidFill>
                  <a:prstClr val="black"/>
                </a:solidFill>
                <a:latin typeface="Arial" panose="020B0604020202020204" pitchFamily="34" charset="0"/>
                <a:cs typeface="Arial" panose="020B0604020202020204" pitchFamily="34" charset="0"/>
              </a:rPr>
              <a:t>La Errata más reciente. </a:t>
            </a:r>
          </a:p>
          <a:p>
            <a:pPr marL="285750" indent="-285750">
              <a:spcAft>
                <a:spcPts val="2400"/>
              </a:spcAft>
              <a:buFontTx/>
              <a:buChar char="-"/>
            </a:pPr>
            <a:r>
              <a:rPr lang="es-419" sz="1600" dirty="0">
                <a:solidFill>
                  <a:prstClr val="black"/>
                </a:solidFill>
                <a:latin typeface="Arial" panose="020B0604020202020204" pitchFamily="34" charset="0"/>
                <a:cs typeface="Arial" panose="020B0604020202020204" pitchFamily="34" charset="0"/>
              </a:rPr>
              <a:t>Enlace directo para comprar libros necesarios para la OO.</a:t>
            </a:r>
          </a:p>
          <a:p>
            <a:pPr marL="285750" indent="-285750">
              <a:spcAft>
                <a:spcPts val="2400"/>
              </a:spcAft>
              <a:buFontTx/>
              <a:buChar char="-"/>
            </a:pPr>
            <a:r>
              <a:rPr lang="es-419" sz="1600" dirty="0">
                <a:solidFill>
                  <a:prstClr val="black"/>
                </a:solidFill>
                <a:latin typeface="Arial" panose="020B0604020202020204" pitchFamily="34" charset="0"/>
                <a:cs typeface="Arial" panose="020B0604020202020204" pitchFamily="34" charset="0"/>
              </a:rPr>
              <a:t>Y más!</a:t>
            </a:r>
          </a:p>
        </p:txBody>
      </p:sp>
    </p:spTree>
    <p:extLst>
      <p:ext uri="{BB962C8B-B14F-4D97-AF65-F5344CB8AC3E}">
        <p14:creationId xmlns:p14="http://schemas.microsoft.com/office/powerpoint/2010/main" val="408777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538A8-DEDB-DACE-9EEF-87CE5C99EE59}"/>
              </a:ext>
            </a:extLst>
          </p:cNvPr>
          <p:cNvSpPr>
            <a:spLocks noGrp="1"/>
          </p:cNvSpPr>
          <p:nvPr>
            <p:ph type="title"/>
          </p:nvPr>
        </p:nvSpPr>
        <p:spPr/>
        <p:txBody>
          <a:bodyPr/>
          <a:lstStyle/>
          <a:p>
            <a:r>
              <a:rPr lang="es-419" dirty="0"/>
              <a:t>Oración Final</a:t>
            </a:r>
          </a:p>
        </p:txBody>
      </p:sp>
      <p:sp>
        <p:nvSpPr>
          <p:cNvPr id="3" name="Content Placeholder 2">
            <a:extLst>
              <a:ext uri="{FF2B5EF4-FFF2-40B4-BE49-F238E27FC236}">
                <a16:creationId xmlns:a16="http://schemas.microsoft.com/office/drawing/2014/main" id="{5E8EC24C-6062-B8DF-09F8-82CDCFA2006B}"/>
              </a:ext>
            </a:extLst>
          </p:cNvPr>
          <p:cNvSpPr>
            <a:spLocks noGrp="1"/>
          </p:cNvSpPr>
          <p:nvPr>
            <p:ph idx="1"/>
          </p:nvPr>
        </p:nvSpPr>
        <p:spPr/>
        <p:txBody>
          <a:bodyPr>
            <a:normAutofit/>
          </a:bodyPr>
          <a:lstStyle/>
          <a:p>
            <a:pPr marL="0" indent="0">
              <a:buNone/>
            </a:pPr>
            <a:r>
              <a:rPr lang="es-ES" sz="3200" dirty="0">
                <a:effectLst/>
                <a:ea typeface="DengXian" panose="02010600030101010101" pitchFamily="2" charset="-122"/>
              </a:rPr>
              <a:t>Lo mejor que te puedo ofrecer Dios, es la excelencia de mi trabajo. Es esto lo más importante, ¿que se supone que debo hacer? ¿Estoy caminando en la dirección correcta? ¿Lo estoy haciendo de una manera que te agrada? Mi trabajo no agrega nada a Tus bendiciones, pero Tu bendición significa todo para mi trabajo. Ayúdame a conocer la diferencia entre bendición y éxito. Amén.</a:t>
            </a:r>
          </a:p>
        </p:txBody>
      </p:sp>
      <p:sp>
        <p:nvSpPr>
          <p:cNvPr id="4" name="TextBox 3">
            <a:extLst>
              <a:ext uri="{FF2B5EF4-FFF2-40B4-BE49-F238E27FC236}">
                <a16:creationId xmlns:a16="http://schemas.microsoft.com/office/drawing/2014/main" id="{93842ACB-0829-AEC9-1834-8D03E1ED3801}"/>
              </a:ext>
            </a:extLst>
          </p:cNvPr>
          <p:cNvSpPr txBox="1"/>
          <p:nvPr/>
        </p:nvSpPr>
        <p:spPr>
          <a:xfrm>
            <a:off x="3784600" y="5240196"/>
            <a:ext cx="3378200" cy="646331"/>
          </a:xfrm>
          <a:prstGeom prst="rect">
            <a:avLst/>
          </a:prstGeom>
          <a:noFill/>
          <a:ln w="76200" cmpd="tri">
            <a:solidFill>
              <a:schemeClr val="tx1"/>
            </a:solidFill>
          </a:ln>
        </p:spPr>
        <p:txBody>
          <a:bodyPr wrap="square" rtlCol="0">
            <a:spAutoFit/>
          </a:bodyPr>
          <a:lstStyle/>
          <a:p>
            <a:r>
              <a:rPr lang="es-419" dirty="0">
                <a:solidFill>
                  <a:prstClr val="black"/>
                </a:solidFill>
                <a:ea typeface="DengXian" panose="02010600030101010101" pitchFamily="2" charset="-122"/>
              </a:rPr>
              <a:t>Ayúdame a conocer la diferencia entre éxito y bendición.</a:t>
            </a:r>
            <a:endParaRPr lang="en-US" sz="1742" dirty="0">
              <a:solidFill>
                <a:prstClr val="black"/>
              </a:solidFill>
            </a:endParaRPr>
          </a:p>
        </p:txBody>
      </p:sp>
      <p:sp>
        <p:nvSpPr>
          <p:cNvPr id="5" name="Text Box 1">
            <a:extLst>
              <a:ext uri="{FF2B5EF4-FFF2-40B4-BE49-F238E27FC236}">
                <a16:creationId xmlns:a16="http://schemas.microsoft.com/office/drawing/2014/main" id="{1B81936E-DD9B-ABC0-BEBB-F7852481414A}"/>
              </a:ext>
            </a:extLst>
          </p:cNvPr>
          <p:cNvSpPr txBox="1">
            <a:spLocks noChangeArrowheads="1"/>
          </p:cNvSpPr>
          <p:nvPr/>
        </p:nvSpPr>
        <p:spPr bwMode="auto">
          <a:xfrm>
            <a:off x="8915403" y="5262289"/>
            <a:ext cx="1877292" cy="7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490" tIns="88490" rIns="88490" bIns="88490" numCol="1" anchor="t" anchorCtr="0" compatLnSpc="1">
            <a:prstTxWarp prst="textNoShape">
              <a:avLst/>
            </a:prstTxWarp>
          </a:bodyPr>
          <a:lstStyle>
            <a:lvl1pPr>
              <a:defRPr sz="2400">
                <a:solidFill>
                  <a:schemeClr val="tx1"/>
                </a:solidFill>
                <a:latin typeface="Arial" charset="0"/>
                <a:ea typeface="ＭＳ Ｐゴシック" charset="0"/>
              </a:defRPr>
            </a:lvl1pPr>
            <a:lvl2pPr>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884865" fontAlgn="base">
              <a:spcBef>
                <a:spcPct val="0"/>
              </a:spcBef>
              <a:spcAft>
                <a:spcPct val="0"/>
              </a:spcAft>
            </a:pPr>
            <a:r>
              <a:rPr lang="en-US" sz="1400" i="1" dirty="0">
                <a:solidFill>
                  <a:prstClr val="black"/>
                </a:solidFill>
                <a:latin typeface="Arial" panose="020B0604020202020204" pitchFamily="34" charset="0"/>
                <a:ea typeface="ÇlÇr ñæí©" charset="0"/>
                <a:cs typeface="Arial" panose="020B0604020202020204" pitchFamily="34" charset="0"/>
              </a:rPr>
              <a:t>Richard </a:t>
            </a:r>
            <a:r>
              <a:rPr lang="en-US" sz="1400" i="1" dirty="0" err="1">
                <a:solidFill>
                  <a:prstClr val="black"/>
                </a:solidFill>
                <a:latin typeface="Arial" panose="020B0604020202020204" pitchFamily="34" charset="0"/>
                <a:ea typeface="ÇlÇr ñæí©" charset="0"/>
                <a:cs typeface="Arial" panose="020B0604020202020204" pitchFamily="34" charset="0"/>
              </a:rPr>
              <a:t>KriegBaum</a:t>
            </a:r>
            <a:r>
              <a:rPr lang="en-US" sz="1400" i="1" dirty="0">
                <a:solidFill>
                  <a:prstClr val="black"/>
                </a:solidFill>
                <a:latin typeface="Arial" panose="020B0604020202020204" pitchFamily="34" charset="0"/>
                <a:ea typeface="ÇlÇr ñæí©" charset="0"/>
                <a:cs typeface="Arial" panose="020B0604020202020204" pitchFamily="34" charset="0"/>
              </a:rPr>
              <a:t> </a:t>
            </a:r>
          </a:p>
          <a:p>
            <a:pPr defTabSz="884865" fontAlgn="base">
              <a:spcBef>
                <a:spcPct val="0"/>
              </a:spcBef>
              <a:spcAft>
                <a:spcPct val="0"/>
              </a:spcAft>
            </a:pPr>
            <a:r>
              <a:rPr lang="en-US" sz="1400" i="1" u="sng" dirty="0">
                <a:solidFill>
                  <a:prstClr val="black"/>
                </a:solidFill>
                <a:latin typeface="Arial" panose="020B0604020202020204" pitchFamily="34" charset="0"/>
                <a:ea typeface="ÇlÇr ñæí©" charset="0"/>
                <a:cs typeface="Arial" panose="020B0604020202020204" pitchFamily="34" charset="0"/>
              </a:rPr>
              <a:t>Leadership Prayers</a:t>
            </a:r>
            <a:endParaRPr lang="en-US" sz="40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202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dirty="0"/>
              <a:t>Día 2 Oración de Apertura</a:t>
            </a:r>
            <a:endParaRPr lang="en-US" dirty="0"/>
          </a:p>
        </p:txBody>
      </p:sp>
      <p:sp>
        <p:nvSpPr>
          <p:cNvPr id="5" name="Content Placeholder 4">
            <a:extLst>
              <a:ext uri="{FF2B5EF4-FFF2-40B4-BE49-F238E27FC236}">
                <a16:creationId xmlns:a16="http://schemas.microsoft.com/office/drawing/2014/main" id="{D5BB0DF0-A552-F01B-0A3C-0D17FB86704D}"/>
              </a:ext>
            </a:extLst>
          </p:cNvPr>
          <p:cNvSpPr>
            <a:spLocks noGrp="1"/>
          </p:cNvSpPr>
          <p:nvPr>
            <p:ph idx="1"/>
          </p:nvPr>
        </p:nvSpPr>
        <p:spPr>
          <a:xfrm>
            <a:off x="609600" y="1271436"/>
            <a:ext cx="10946674" cy="4615554"/>
          </a:xfrm>
        </p:spPr>
        <p:txBody>
          <a:bodyPr>
            <a:noAutofit/>
          </a:bodyPr>
          <a:lstStyle/>
          <a:p>
            <a:r>
              <a:rPr lang="es-ES" sz="2000" dirty="0"/>
              <a:t>Líder: El líder servidor Vicentino cultiva un profundo compromiso de escuchar atentamente a los demás, busca identificar la voluntad del grupo, ayuda a clarificar esa voluntad en el contexto de la estructura de Los Valores Vicentinos y la Regla. Y por eso oramos:</a:t>
            </a:r>
          </a:p>
          <a:p>
            <a:r>
              <a:rPr lang="es-ES" sz="2000" dirty="0"/>
              <a:t>Alternando</a:t>
            </a:r>
            <a:r>
              <a:rPr lang="es-ES" sz="2000" baseline="0" dirty="0"/>
              <a:t> lados</a:t>
            </a:r>
            <a:r>
              <a:rPr lang="es-ES" sz="2000" dirty="0"/>
              <a:t>:</a:t>
            </a:r>
          </a:p>
          <a:p>
            <a:pPr marL="174625" indent="-174625">
              <a:buNone/>
            </a:pPr>
            <a:r>
              <a:rPr lang="es-ES" sz="2000" dirty="0"/>
              <a:t>- Parece que nada sucede silenciosamente entre nosotros, Dios; Todo requiere palabras.  Mi      liderazgo parece ser principalmente palabras: las palabras que escucho o leo y las palabras que digo o escribo</a:t>
            </a:r>
          </a:p>
          <a:p>
            <a:pPr marL="174625" indent="-174625">
              <a:buNone/>
            </a:pPr>
            <a:r>
              <a:rPr lang="es-ES" sz="2000" dirty="0"/>
              <a:t>- Para hacer las cosas de manera diferente, necesitamos ideas, y las ideas necesitan palabras. Oh Señor, danos a cada uno de nosotros las palabras correctas y  el buen escuchar que necesitamos como Lideres Servidores.
- Ayúdame a escuchar tu Espíritu para que pueda escuchar los mensajes escondidos que las personas me traen.  Hazme realmente accesible.  Las personas vienen con palabras, pero esperan que yo escuche sus corazones. </a:t>
            </a:r>
          </a:p>
        </p:txBody>
      </p:sp>
    </p:spTree>
    <p:extLst>
      <p:ext uri="{BB962C8B-B14F-4D97-AF65-F5344CB8AC3E}">
        <p14:creationId xmlns:p14="http://schemas.microsoft.com/office/powerpoint/2010/main" val="91341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dirty="0"/>
              <a:t>Continuación</a:t>
            </a:r>
          </a:p>
        </p:txBody>
      </p:sp>
      <p:sp>
        <p:nvSpPr>
          <p:cNvPr id="5" name="Content Placeholder 4">
            <a:extLst>
              <a:ext uri="{FF2B5EF4-FFF2-40B4-BE49-F238E27FC236}">
                <a16:creationId xmlns:a16="http://schemas.microsoft.com/office/drawing/2014/main" id="{41A58839-ED89-3AD1-CDDE-2CCD04373C7B}"/>
              </a:ext>
            </a:extLst>
          </p:cNvPr>
          <p:cNvSpPr>
            <a:spLocks noGrp="1"/>
          </p:cNvSpPr>
          <p:nvPr>
            <p:ph idx="1"/>
          </p:nvPr>
        </p:nvSpPr>
        <p:spPr>
          <a:xfrm>
            <a:off x="301783" y="1207139"/>
            <a:ext cx="11049000" cy="4553057"/>
          </a:xfrm>
        </p:spPr>
        <p:txBody>
          <a:bodyPr>
            <a:normAutofit fontScale="77500" lnSpcReduction="20000"/>
          </a:bodyPr>
          <a:lstStyle/>
          <a:p>
            <a:pPr marL="457200" lvl="1" indent="0">
              <a:buNone/>
            </a:pPr>
            <a:endParaRPr lang="en-US" dirty="0"/>
          </a:p>
          <a:p>
            <a:pPr lvl="1">
              <a:buFontTx/>
              <a:buChar char="-"/>
            </a:pPr>
            <a:r>
              <a:rPr lang="es-US" sz="2300" dirty="0"/>
              <a:t>Ya sea que hablen o escriban, enséñame cómo estar verdaderamente silencioso por dentro y escuchar activamente.  Quiero realmente escuchar y entender sus corazones.  Ayúdame a abrir mi mente y mi corazón.  No puedo ser un buen líder de servicio si no puedo escuchar atentamente.</a:t>
            </a:r>
          </a:p>
          <a:p>
            <a:pPr lvl="1">
              <a:buFontTx/>
              <a:buChar char="-"/>
            </a:pPr>
            <a:endParaRPr lang="en-US" sz="2800" dirty="0"/>
          </a:p>
          <a:p>
            <a:pPr lvl="1">
              <a:buFontTx/>
              <a:buChar char="-"/>
            </a:pPr>
            <a:r>
              <a:rPr lang="es-ES_tradnl" sz="2800" dirty="0"/>
              <a:t>Todos</a:t>
            </a:r>
            <a:r>
              <a:rPr lang="en-US" sz="2800" dirty="0"/>
              <a:t>:</a:t>
            </a:r>
          </a:p>
          <a:p>
            <a:r>
              <a:rPr lang="es-US" dirty="0"/>
              <a:t>Quiero que mis palabras para los demás sean Tus palabras para mí. Necesito que Tu Espíritu moldee mis pensamientos para que cuando exprese quién soy como líder de servicio, seré tu siervo haciendo Tu trabajo con Tus palabras.  Háblame, y habla a través de mí.  Permíteme escuchar las palabras de sus espíritus.  Y déjame hablar palabras de tu Espíritu.  Amén</a:t>
            </a:r>
            <a:endParaRPr lang="en-US" sz="2800" dirty="0"/>
          </a:p>
          <a:p>
            <a:endParaRPr lang="en-US" sz="2800" dirty="0"/>
          </a:p>
          <a:p>
            <a:endParaRPr lang="en-US" sz="2800" dirty="0"/>
          </a:p>
          <a:p>
            <a:pPr marL="0" indent="0" algn="r">
              <a:buNone/>
            </a:pPr>
            <a:r>
              <a:rPr lang="en-US" sz="2600" i="1" dirty="0"/>
              <a:t>Sr. Kieran Kneaves, </a:t>
            </a:r>
            <a:r>
              <a:rPr lang="es-ES_tradnl" sz="2600" i="1" dirty="0"/>
              <a:t>adaptado</a:t>
            </a:r>
          </a:p>
        </p:txBody>
      </p:sp>
    </p:spTree>
    <p:extLst>
      <p:ext uri="{BB962C8B-B14F-4D97-AF65-F5344CB8AC3E}">
        <p14:creationId xmlns:p14="http://schemas.microsoft.com/office/powerpoint/2010/main" val="115839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rmAutofit/>
          </a:bodyPr>
          <a:lstStyle/>
          <a:p>
            <a:r>
              <a:rPr lang="es-ES_tradnl" dirty="0"/>
              <a:t>Parte 1 – Introducción</a:t>
            </a:r>
            <a:endParaRPr lang="es-ES_tradnl" altLang="en-US" dirty="0"/>
          </a:p>
        </p:txBody>
      </p:sp>
      <p:sp>
        <p:nvSpPr>
          <p:cNvPr id="297987" name="Rectangle 3"/>
          <p:cNvSpPr>
            <a:spLocks noGrp="1" noChangeArrowheads="1"/>
          </p:cNvSpPr>
          <p:nvPr>
            <p:ph idx="1"/>
          </p:nvPr>
        </p:nvSpPr>
        <p:spPr>
          <a:xfrm>
            <a:off x="609600" y="1219201"/>
            <a:ext cx="11049000" cy="4831260"/>
          </a:xfrm>
        </p:spPr>
        <p:txBody>
          <a:bodyPr>
            <a:normAutofit/>
          </a:bodyPr>
          <a:lstStyle/>
          <a:p>
            <a:pPr>
              <a:defRPr/>
            </a:pPr>
            <a:r>
              <a:rPr lang="es-ES" sz="2400" dirty="0"/>
              <a:t>Qué: Parcialmente formación, parcialmente capacitación
Quién: Por lo general, el líder de éste equipo de formación
La introducción del 2020 está destinada para ser dramática 
La oración de apertura está en  esta sección
No trate de cubrir toda la Declaración de la Misión, hable de las partes que le inspiren.
El video de "</a:t>
            </a:r>
            <a:r>
              <a:rPr lang="es-ES" sz="2400" dirty="0" err="1"/>
              <a:t>The</a:t>
            </a:r>
            <a:r>
              <a:rPr lang="es-ES" sz="2400" dirty="0"/>
              <a:t> </a:t>
            </a:r>
            <a:r>
              <a:rPr lang="es-ES" sz="2400" dirty="0" err="1"/>
              <a:t>Society</a:t>
            </a:r>
            <a:r>
              <a:rPr lang="es-ES" sz="2400" dirty="0"/>
              <a:t>" ha sido acortado	</a:t>
            </a:r>
          </a:p>
          <a:p>
            <a:pPr lvl="1">
              <a:defRPr/>
            </a:pPr>
            <a:r>
              <a:rPr lang="es-ES" dirty="0"/>
              <a:t>Se eliminó el plan estratégico obsoleto
No se pudieron eliminar los números obsoletos</a:t>
            </a:r>
            <a:endParaRPr lang="es-ES" altLang="en-US" dirty="0"/>
          </a:p>
        </p:txBody>
      </p:sp>
      <p:sp>
        <p:nvSpPr>
          <p:cNvPr id="4" name="TextBox 3"/>
          <p:cNvSpPr txBox="1"/>
          <p:nvPr/>
        </p:nvSpPr>
        <p:spPr>
          <a:xfrm>
            <a:off x="3149603" y="5466429"/>
            <a:ext cx="8508997" cy="584775"/>
          </a:xfrm>
          <a:prstGeom prst="rect">
            <a:avLst/>
          </a:prstGeom>
          <a:noFill/>
        </p:spPr>
        <p:txBody>
          <a:bodyPr wrap="square" rtlCol="0">
            <a:spAutoFit/>
          </a:bodyPr>
          <a:lstStyle/>
          <a:p>
            <a:pPr algn="r"/>
            <a:r>
              <a:rPr lang="es-US" altLang="en-US" sz="1600" dirty="0">
                <a:solidFill>
                  <a:prstClr val="black"/>
                </a:solidFill>
              </a:rPr>
              <a:t>En la Guía del Formador, véase </a:t>
            </a:r>
            <a:r>
              <a:rPr lang="en-US" altLang="en-US" sz="1600" dirty="0">
                <a:solidFill>
                  <a:prstClr val="black"/>
                </a:solidFill>
              </a:rPr>
              <a:t>IV.A. “</a:t>
            </a:r>
            <a:r>
              <a:rPr lang="es-ES_tradnl" altLang="en-US" sz="1600" dirty="0">
                <a:solidFill>
                  <a:prstClr val="black"/>
                </a:solidFill>
              </a:rPr>
              <a:t>Comenzando el día” pg. 27 </a:t>
            </a:r>
            <a:br>
              <a:rPr lang="es-ES_tradnl" altLang="en-US" sz="1600" dirty="0">
                <a:solidFill>
                  <a:prstClr val="black"/>
                </a:solidFill>
              </a:rPr>
            </a:br>
            <a:r>
              <a:rPr lang="es-ES_tradnl" altLang="en-US" sz="1600" dirty="0">
                <a:solidFill>
                  <a:prstClr val="black"/>
                </a:solidFill>
              </a:rPr>
              <a:t>y VIII.A. “Parte 1: Introducción</a:t>
            </a:r>
            <a:r>
              <a:rPr lang="en-US" altLang="en-US" sz="1600" dirty="0">
                <a:solidFill>
                  <a:prstClr val="black"/>
                </a:solidFill>
              </a:rPr>
              <a:t>”  pg. 38</a:t>
            </a:r>
            <a:endParaRPr lang="en-US" sz="1600" dirty="0">
              <a:solidFill>
                <a:prstClr val="black"/>
              </a:solidFill>
            </a:endParaRPr>
          </a:p>
        </p:txBody>
      </p:sp>
    </p:spTree>
    <p:extLst>
      <p:ext uri="{BB962C8B-B14F-4D97-AF65-F5344CB8AC3E}">
        <p14:creationId xmlns:p14="http://schemas.microsoft.com/office/powerpoint/2010/main" val="229833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38039"/>
            <a:ext cx="10183091" cy="881166"/>
          </a:xfrm>
        </p:spPr>
        <p:txBody>
          <a:bodyPr>
            <a:noAutofit/>
          </a:bodyPr>
          <a:lstStyle/>
          <a:p>
            <a:r>
              <a:rPr lang="es-ES" sz="3600" dirty="0"/>
              <a:t>Su Primera Discusión en Pequeños Grupos </a:t>
            </a:r>
            <a:r>
              <a:rPr lang="es-US" sz="3600" dirty="0"/>
              <a:t>
</a:t>
            </a:r>
            <a:endParaRPr lang="en-US" sz="3600" dirty="0"/>
          </a:p>
        </p:txBody>
      </p:sp>
      <p:sp>
        <p:nvSpPr>
          <p:cNvPr id="3" name="Content Placeholder 2"/>
          <p:cNvSpPr>
            <a:spLocks noGrp="1"/>
          </p:cNvSpPr>
          <p:nvPr>
            <p:ph idx="1"/>
          </p:nvPr>
        </p:nvSpPr>
        <p:spPr>
          <a:xfrm>
            <a:off x="609600" y="1219206"/>
            <a:ext cx="11049000" cy="3976250"/>
          </a:xfrm>
        </p:spPr>
        <p:txBody>
          <a:bodyPr>
            <a:normAutofit/>
          </a:bodyPr>
          <a:lstStyle/>
          <a:p>
            <a:r>
              <a:rPr lang="es-ES" altLang="en-US" sz="2400" b="1" dirty="0"/>
              <a:t>Contar cada participante:  </a:t>
            </a:r>
          </a:p>
          <a:p>
            <a:pPr lvl="1"/>
            <a:r>
              <a:rPr lang="es-ES" altLang="en-US" dirty="0"/>
              <a:t>Cuente a los participantes presentes
Divídalos entre 4 o 5 personas
Todos cuentan para ese número (1-2-3-4-5)
Pídale a todos que se muevan permanentemente a su  nueva mesa </a:t>
            </a:r>
          </a:p>
          <a:p>
            <a:pPr marL="457200" lvl="1" indent="0">
              <a:buNone/>
            </a:pPr>
            <a:r>
              <a:rPr lang="es-ES" altLang="en-US" sz="2000" dirty="0"/>
              <a:t>(Haga excepciones para aquellos con problemas de movilidad)</a:t>
            </a:r>
          </a:p>
          <a:p>
            <a:r>
              <a:rPr lang="es-ES" altLang="en-US" sz="2400" b="1" dirty="0"/>
              <a:t>La discusión a menudo se convierte en “vamos a conocernos“</a:t>
            </a:r>
          </a:p>
          <a:p>
            <a:pPr lvl="1"/>
            <a:r>
              <a:rPr lang="es-ES" altLang="en-US" sz="1600" dirty="0"/>
              <a:t>Esta b</a:t>
            </a:r>
            <a:r>
              <a:rPr lang="es-ES" altLang="en-US" sz="1800" dirty="0"/>
              <a:t>ien para esta primera etapa de la discusión
Después, acuérdeles a las personas que permanezcan en el tema</a:t>
            </a:r>
            <a:endParaRPr lang="es-ES" sz="1800" dirty="0"/>
          </a:p>
        </p:txBody>
      </p:sp>
      <p:sp>
        <p:nvSpPr>
          <p:cNvPr id="5" name="TextBox 4"/>
          <p:cNvSpPr txBox="1"/>
          <p:nvPr/>
        </p:nvSpPr>
        <p:spPr>
          <a:xfrm>
            <a:off x="4165603" y="5647138"/>
            <a:ext cx="7181270" cy="584775"/>
          </a:xfrm>
          <a:prstGeom prst="rect">
            <a:avLst/>
          </a:prstGeom>
          <a:noFill/>
        </p:spPr>
        <p:txBody>
          <a:bodyPr wrap="square" rtlCol="0">
            <a:spAutoFit/>
          </a:bodyPr>
          <a:lstStyle/>
          <a:p>
            <a:pPr algn="r"/>
            <a:r>
              <a:rPr lang="es-ES" altLang="en-US" sz="1600" dirty="0">
                <a:solidFill>
                  <a:prstClr val="black"/>
                </a:solidFill>
              </a:rPr>
              <a:t>En la Guia del Formador, ver IV.B. “Discusión Guidada”.  Pg. 28</a:t>
            </a:r>
          </a:p>
          <a:p>
            <a:pPr algn="r"/>
            <a:r>
              <a:rPr lang="es-ES" sz="1600" dirty="0">
                <a:solidFill>
                  <a:prstClr val="black"/>
                </a:solidFill>
              </a:rPr>
              <a:t>También vea la Lista de revisión de la Orientación .</a:t>
            </a:r>
          </a:p>
        </p:txBody>
      </p:sp>
    </p:spTree>
    <p:extLst>
      <p:ext uri="{BB962C8B-B14F-4D97-AF65-F5344CB8AC3E}">
        <p14:creationId xmlns:p14="http://schemas.microsoft.com/office/powerpoint/2010/main" val="402747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Autofit/>
          </a:bodyPr>
          <a:lstStyle/>
          <a:p>
            <a:r>
              <a:rPr lang="es-US" sz="2400" dirty="0"/>
              <a:t>Parte 2 – La Historia de la Sociedad de San Vicente de Paul
</a:t>
            </a:r>
            <a:endParaRPr lang="en-US" altLang="en-US" sz="2400" dirty="0"/>
          </a:p>
        </p:txBody>
      </p:sp>
      <p:sp>
        <p:nvSpPr>
          <p:cNvPr id="297987" name="Rectangle 3"/>
          <p:cNvSpPr>
            <a:spLocks noGrp="1" noChangeArrowheads="1"/>
          </p:cNvSpPr>
          <p:nvPr>
            <p:ph idx="1"/>
          </p:nvPr>
        </p:nvSpPr>
        <p:spPr/>
        <p:txBody>
          <a:bodyPr>
            <a:normAutofit lnSpcReduction="10000"/>
          </a:bodyPr>
          <a:lstStyle/>
          <a:p>
            <a:pPr>
              <a:defRPr/>
            </a:pPr>
            <a:r>
              <a:rPr lang="es-ES" sz="2400" dirty="0"/>
              <a:t>Qué es: Formación
Quién la Presenta: Su presentador más energético.
Lea sus fuentes, especialmente para las historias:</a:t>
            </a:r>
          </a:p>
          <a:p>
            <a:pPr lvl="1">
              <a:defRPr/>
            </a:pPr>
            <a:r>
              <a:rPr lang="es-ES" dirty="0"/>
              <a:t>La conversión de Vicente: </a:t>
            </a:r>
            <a:r>
              <a:rPr lang="es-ES" b="1" dirty="0"/>
              <a:t>Sirviendo en Esperanza Módulo I – Nuestra Vocación Vicentina. Sección</a:t>
            </a:r>
            <a:r>
              <a:rPr lang="es-ES" dirty="0"/>
              <a:t> </a:t>
            </a:r>
            <a:r>
              <a:rPr lang="es-ES" b="1" dirty="0"/>
              <a:t>3, pg. 22.</a:t>
            </a:r>
            <a:endParaRPr lang="es-ES" dirty="0"/>
          </a:p>
          <a:p>
            <a:pPr lvl="1">
              <a:spcBef>
                <a:spcPts val="968"/>
              </a:spcBef>
              <a:defRPr/>
            </a:pPr>
            <a:r>
              <a:rPr lang="es-ES" dirty="0"/>
              <a:t>Fundación de la Sociedad – Manual, pg. 83 o Apóstol con Sombrero de Copa.
Hermana Rosalía.  </a:t>
            </a:r>
            <a:r>
              <a:rPr lang="es-ES" b="1" dirty="0"/>
              <a:t>Manual pg. 87</a:t>
            </a:r>
            <a:r>
              <a:rPr lang="es-ES" dirty="0"/>
              <a:t>.</a:t>
            </a:r>
          </a:p>
          <a:p>
            <a:pPr>
              <a:defRPr/>
            </a:pPr>
            <a:r>
              <a:rPr lang="es-ES" sz="2400" dirty="0"/>
              <a:t>Elija qué partes dar como historia. </a:t>
            </a:r>
          </a:p>
          <a:p>
            <a:pPr>
              <a:defRPr/>
            </a:pPr>
            <a:r>
              <a:rPr lang="es-ES" sz="2400" dirty="0"/>
              <a:t>Estudie el video "Pronunciaciones Francesas" para escuchar cómo deben pronunciar los nombres en Francés. </a:t>
            </a:r>
            <a:endParaRPr lang="es-ES" sz="2400" dirty="0">
              <a:solidFill>
                <a:srgbClr val="FF0000"/>
              </a:solidFill>
            </a:endParaRPr>
          </a:p>
          <a:p>
            <a:pPr>
              <a:lnSpc>
                <a:spcPct val="100000"/>
              </a:lnSpc>
              <a:defRPr/>
            </a:pPr>
            <a:endParaRPr lang="es-ES" dirty="0"/>
          </a:p>
          <a:p>
            <a:pPr>
              <a:lnSpc>
                <a:spcPct val="80000"/>
              </a:lnSpc>
              <a:spcBef>
                <a:spcPct val="130000"/>
              </a:spcBef>
              <a:defRPr/>
            </a:pPr>
            <a:endParaRPr lang="es-ES" sz="1935" i="1" dirty="0"/>
          </a:p>
        </p:txBody>
      </p:sp>
      <p:sp>
        <p:nvSpPr>
          <p:cNvPr id="4" name="TextBox 3"/>
          <p:cNvSpPr txBox="1"/>
          <p:nvPr/>
        </p:nvSpPr>
        <p:spPr>
          <a:xfrm>
            <a:off x="3379884" y="5675510"/>
            <a:ext cx="8278717" cy="338554"/>
          </a:xfrm>
          <a:prstGeom prst="rect">
            <a:avLst/>
          </a:prstGeom>
          <a:noFill/>
        </p:spPr>
        <p:txBody>
          <a:bodyPr wrap="square" rtlCol="0">
            <a:spAutoFit/>
          </a:bodyPr>
          <a:lstStyle/>
          <a:p>
            <a:pPr algn="r"/>
            <a:r>
              <a:rPr lang="es-ES" altLang="en-US" sz="1600" dirty="0">
                <a:solidFill>
                  <a:prstClr val="black"/>
                </a:solidFill>
              </a:rPr>
              <a:t>En la Guía del Formador, véase VIII.B pg. 39 “Parte 2: La historia</a:t>
            </a:r>
            <a:r>
              <a:rPr lang="en-US" altLang="en-US" sz="1600" dirty="0">
                <a:solidFill>
                  <a:prstClr val="black"/>
                </a:solidFill>
              </a:rPr>
              <a:t>” </a:t>
            </a:r>
            <a:endParaRPr lang="en-US" sz="1600" dirty="0">
              <a:solidFill>
                <a:prstClr val="black"/>
              </a:solidFill>
            </a:endParaRPr>
          </a:p>
        </p:txBody>
      </p:sp>
    </p:spTree>
    <p:extLst>
      <p:ext uri="{BB962C8B-B14F-4D97-AF65-F5344CB8AC3E}">
        <p14:creationId xmlns:p14="http://schemas.microsoft.com/office/powerpoint/2010/main" val="24532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dirty="0"/>
              <a:t>Una Historia de Ejemplo</a:t>
            </a:r>
          </a:p>
        </p:txBody>
      </p:sp>
      <p:sp>
        <p:nvSpPr>
          <p:cNvPr id="3" name="Content Placeholder 2"/>
          <p:cNvSpPr>
            <a:spLocks noGrp="1"/>
          </p:cNvSpPr>
          <p:nvPr>
            <p:ph idx="1"/>
          </p:nvPr>
        </p:nvSpPr>
        <p:spPr/>
        <p:txBody>
          <a:bodyPr>
            <a:normAutofit/>
          </a:bodyPr>
          <a:lstStyle/>
          <a:p>
            <a:r>
              <a:rPr lang="en-US" sz="3200" dirty="0"/>
              <a:t>¡</a:t>
            </a:r>
            <a:r>
              <a:rPr lang="es-ES_tradnl" sz="3200" dirty="0"/>
              <a:t>Tenemos una gran Historia!</a:t>
            </a:r>
            <a:r>
              <a:rPr lang="en-US" sz="3200" dirty="0"/>
              <a:t>
</a:t>
            </a:r>
            <a:r>
              <a:rPr lang="es-US" sz="3200" dirty="0"/>
              <a:t>Hay dos historias en la Guía del Formador como ejemplos: páginas </a:t>
            </a:r>
            <a:r>
              <a:rPr lang="en-US" sz="3200" dirty="0"/>
              <a:t>39 – 41</a:t>
            </a:r>
          </a:p>
          <a:p>
            <a:pPr marL="0" indent="0">
              <a:buNone/>
            </a:pPr>
            <a:endParaRPr lang="en-US" sz="3200" dirty="0"/>
          </a:p>
          <a:p>
            <a:r>
              <a:rPr lang="es-ES_tradnl" sz="3200" dirty="0"/>
              <a:t>Haga suya la historia</a:t>
            </a:r>
          </a:p>
          <a:p>
            <a:endParaRPr lang="es-ES_tradnl" sz="3200" dirty="0"/>
          </a:p>
          <a:p>
            <a:r>
              <a:rPr lang="es-US" sz="3200" dirty="0"/>
              <a:t>Así es como cuento la historia de...</a:t>
            </a:r>
            <a:endParaRPr lang="en-US" sz="3200" dirty="0"/>
          </a:p>
        </p:txBody>
      </p:sp>
    </p:spTree>
    <p:extLst>
      <p:ext uri="{BB962C8B-B14F-4D97-AF65-F5344CB8AC3E}">
        <p14:creationId xmlns:p14="http://schemas.microsoft.com/office/powerpoint/2010/main" val="74891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Autofit/>
          </a:bodyPr>
          <a:lstStyle/>
          <a:p>
            <a:pPr>
              <a:lnSpc>
                <a:spcPct val="80000"/>
              </a:lnSpc>
              <a:spcBef>
                <a:spcPct val="130000"/>
              </a:spcBef>
              <a:defRPr/>
            </a:pPr>
            <a:r>
              <a:rPr lang="es-US" sz="3600" dirty="0"/>
              <a:t>Parte 3 – El Don de la Espiritualidad Vicentina</a:t>
            </a:r>
            <a:endParaRPr lang="en-US" sz="3600" dirty="0"/>
          </a:p>
        </p:txBody>
      </p:sp>
      <p:sp>
        <p:nvSpPr>
          <p:cNvPr id="310275" name="Rectangle 3"/>
          <p:cNvSpPr>
            <a:spLocks noGrp="1" noChangeArrowheads="1"/>
          </p:cNvSpPr>
          <p:nvPr>
            <p:ph idx="1"/>
          </p:nvPr>
        </p:nvSpPr>
        <p:spPr/>
        <p:txBody>
          <a:bodyPr/>
          <a:lstStyle/>
          <a:p>
            <a:pPr>
              <a:defRPr/>
            </a:pPr>
            <a:endParaRPr lang="en-US" altLang="en-US" sz="2000" dirty="0"/>
          </a:p>
          <a:p>
            <a:pPr>
              <a:defRPr/>
            </a:pPr>
            <a:r>
              <a:rPr lang="es-ES_tradnl" altLang="en-US" dirty="0"/>
              <a:t>Qué es: Formación</a:t>
            </a:r>
            <a:r>
              <a:rPr lang="en-US" altLang="en-US" dirty="0"/>
              <a:t>
</a:t>
            </a:r>
            <a:r>
              <a:rPr lang="es-US" altLang="en-US" dirty="0"/>
              <a:t>Quién la Presenta: Alguien apasionado por este tema y que se sienta cómodo compartiendo su propia Espiritualidad Vicentina. 
Esta sección es </a:t>
            </a:r>
            <a:r>
              <a:rPr lang="es-ES_tradnl" altLang="en-US" dirty="0"/>
              <a:t>fundamental: </a:t>
            </a:r>
            <a:r>
              <a:rPr lang="es-US" altLang="en-US" dirty="0"/>
              <a:t>dele el tiempo y el cuidado que se merece.</a:t>
            </a:r>
            <a:endParaRPr lang="en-US" altLang="en-US" dirty="0"/>
          </a:p>
          <a:p>
            <a:pPr>
              <a:defRPr/>
            </a:pPr>
            <a:r>
              <a:rPr lang="es-US" altLang="en-US" dirty="0"/>
              <a:t>El concepto de la Sociedad como un grupo ESPIRITUAL será nuevo para algunos participantes.  </a:t>
            </a:r>
            <a:endParaRPr lang="en-US" altLang="en-US" dirty="0"/>
          </a:p>
          <a:p>
            <a:pPr marL="0" indent="0">
              <a:lnSpc>
                <a:spcPct val="80000"/>
              </a:lnSpc>
              <a:spcBef>
                <a:spcPct val="130000"/>
              </a:spcBef>
              <a:buNone/>
              <a:defRPr/>
            </a:pPr>
            <a:endParaRPr lang="en-US" i="1" dirty="0">
              <a:effectLst>
                <a:outerShdw blurRad="38100" dist="38100" dir="2700000" algn="tl">
                  <a:srgbClr val="000000"/>
                </a:outerShdw>
              </a:effectLst>
            </a:endParaRPr>
          </a:p>
          <a:p>
            <a:pPr marL="0" indent="0">
              <a:lnSpc>
                <a:spcPct val="80000"/>
              </a:lnSpc>
              <a:spcBef>
                <a:spcPct val="130000"/>
              </a:spcBef>
              <a:buNone/>
              <a:defRPr/>
            </a:pPr>
            <a:endParaRPr lang="en-US" sz="2710" i="1" dirty="0">
              <a:effectLst>
                <a:outerShdw blurRad="38100" dist="38100" dir="2700000" algn="tl">
                  <a:srgbClr val="000000"/>
                </a:outerShdw>
              </a:effectLst>
            </a:endParaRPr>
          </a:p>
        </p:txBody>
      </p:sp>
      <p:sp>
        <p:nvSpPr>
          <p:cNvPr id="4" name="TextBox 3"/>
          <p:cNvSpPr txBox="1"/>
          <p:nvPr/>
        </p:nvSpPr>
        <p:spPr>
          <a:xfrm>
            <a:off x="3812489" y="5411837"/>
            <a:ext cx="7607016" cy="360420"/>
          </a:xfrm>
          <a:prstGeom prst="rect">
            <a:avLst/>
          </a:prstGeom>
          <a:noFill/>
        </p:spPr>
        <p:txBody>
          <a:bodyPr wrap="square" rtlCol="0">
            <a:spAutoFit/>
          </a:bodyPr>
          <a:lstStyle/>
          <a:p>
            <a:pPr algn="ctr"/>
            <a:r>
              <a:rPr lang="es-ES" altLang="en-US" sz="1742" dirty="0">
                <a:solidFill>
                  <a:prstClr val="black"/>
                </a:solidFill>
              </a:rPr>
              <a:t>En la Guía del Formador, vea VIII C “Espiritualidad” pg. 41 </a:t>
            </a:r>
            <a:endParaRPr lang="es-ES" sz="2710" dirty="0">
              <a:solidFill>
                <a:prstClr val="black"/>
              </a:solidFill>
            </a:endParaRPr>
          </a:p>
        </p:txBody>
      </p:sp>
    </p:spTree>
    <p:extLst>
      <p:ext uri="{BB962C8B-B14F-4D97-AF65-F5344CB8AC3E}">
        <p14:creationId xmlns:p14="http://schemas.microsoft.com/office/powerpoint/2010/main" val="4062417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normAutofit/>
          </a:bodyPr>
          <a:lstStyle/>
          <a:p>
            <a:r>
              <a:rPr lang="es-US" altLang="en-US" dirty="0"/>
              <a:t>Parte 4: La Vida de la Conferencia</a:t>
            </a:r>
            <a:endParaRPr lang="en-US" altLang="en-US" dirty="0"/>
          </a:p>
        </p:txBody>
      </p:sp>
      <p:sp>
        <p:nvSpPr>
          <p:cNvPr id="311299" name="Rectangle 3"/>
          <p:cNvSpPr>
            <a:spLocks noGrp="1" noChangeArrowheads="1"/>
          </p:cNvSpPr>
          <p:nvPr>
            <p:ph idx="1"/>
          </p:nvPr>
        </p:nvSpPr>
        <p:spPr>
          <a:xfrm>
            <a:off x="711200" y="1117503"/>
            <a:ext cx="11049000" cy="4796063"/>
          </a:xfrm>
        </p:spPr>
        <p:txBody>
          <a:bodyPr>
            <a:normAutofit/>
          </a:bodyPr>
          <a:lstStyle/>
          <a:p>
            <a:pPr>
              <a:defRPr/>
            </a:pPr>
            <a:r>
              <a:rPr lang="es-ES" altLang="en-US" sz="2400" dirty="0"/>
              <a:t>Qué es: Principalmente Capacitación
Quién la Presenta: Un Presidente actual o anterior de la Conferencia seria preferible</a:t>
            </a:r>
          </a:p>
          <a:p>
            <a:pPr marL="221216" lvl="1">
              <a:spcBef>
                <a:spcPts val="968"/>
              </a:spcBef>
              <a:defRPr/>
            </a:pPr>
            <a:r>
              <a:rPr lang="es-ES" dirty="0"/>
              <a:t>Los miembros </a:t>
            </a:r>
            <a:r>
              <a:rPr lang="es-ES" u="sng" dirty="0"/>
              <a:t>son</a:t>
            </a:r>
            <a:r>
              <a:rPr lang="es-ES" dirty="0"/>
              <a:t> la Conferencia.  Ellos necesitan saber:</a:t>
            </a:r>
          </a:p>
          <a:p>
            <a:pPr marL="678416" lvl="2">
              <a:spcBef>
                <a:spcPts val="968"/>
              </a:spcBef>
              <a:defRPr/>
            </a:pPr>
            <a:r>
              <a:rPr lang="es-ES" sz="2400" dirty="0"/>
              <a:t>Por qué hacemos lo que hacemos: elementos y principios esenciales
Reglas y directrices- incluso las que no están siguiendo.</a:t>
            </a:r>
          </a:p>
          <a:p>
            <a:pPr marL="663649" lvl="2">
              <a:spcBef>
                <a:spcPts val="968"/>
              </a:spcBef>
              <a:defRPr/>
            </a:pPr>
            <a:r>
              <a:rPr lang="es-ES" sz="2400" dirty="0"/>
              <a:t>Responsabilidad para evitar problemas legales y fiscales.
El reclutamiento es tarea de todos.</a:t>
            </a:r>
          </a:p>
          <a:p>
            <a:pPr marL="221216" lvl="1">
              <a:spcBef>
                <a:spcPts val="968"/>
              </a:spcBef>
              <a:defRPr/>
            </a:pPr>
            <a:r>
              <a:rPr lang="es-ES" dirty="0"/>
              <a:t>Esta es una sección clave para las Conferencias nuevas y revitalizadas.</a:t>
            </a:r>
          </a:p>
        </p:txBody>
      </p:sp>
      <p:sp>
        <p:nvSpPr>
          <p:cNvPr id="4" name="TextBox 3"/>
          <p:cNvSpPr txBox="1"/>
          <p:nvPr/>
        </p:nvSpPr>
        <p:spPr>
          <a:xfrm>
            <a:off x="3338713" y="5553146"/>
            <a:ext cx="8165867" cy="360420"/>
          </a:xfrm>
          <a:prstGeom prst="rect">
            <a:avLst/>
          </a:prstGeom>
          <a:noFill/>
        </p:spPr>
        <p:txBody>
          <a:bodyPr wrap="square" rtlCol="0">
            <a:spAutoFit/>
          </a:bodyPr>
          <a:lstStyle/>
          <a:p>
            <a:pPr algn="r"/>
            <a:r>
              <a:rPr lang="es-ES" altLang="en-US" sz="1742" dirty="0">
                <a:solidFill>
                  <a:prstClr val="black"/>
                </a:solidFill>
              </a:rPr>
              <a:t>En la Guía del Formador, véase VIII.D. “La Vida de la Conferencia”  pg. 41 </a:t>
            </a:r>
            <a:endParaRPr lang="es-ES" sz="2710" dirty="0">
              <a:solidFill>
                <a:prstClr val="black"/>
              </a:solidFill>
            </a:endParaRPr>
          </a:p>
        </p:txBody>
      </p:sp>
    </p:spTree>
    <p:extLst>
      <p:ext uri="{BB962C8B-B14F-4D97-AF65-F5344CB8AC3E}">
        <p14:creationId xmlns:p14="http://schemas.microsoft.com/office/powerpoint/2010/main" val="19312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noAutofit/>
          </a:bodyPr>
          <a:lstStyle/>
          <a:p>
            <a:r>
              <a:rPr lang="es-US" altLang="en-US" dirty="0"/>
              <a:t>Parte 5: Vida del Consejo</a:t>
            </a:r>
            <a:endParaRPr lang="en-US" altLang="en-US" dirty="0"/>
          </a:p>
        </p:txBody>
      </p:sp>
      <p:sp>
        <p:nvSpPr>
          <p:cNvPr id="310275" name="Rectangle 3"/>
          <p:cNvSpPr>
            <a:spLocks noGrp="1" noChangeArrowheads="1"/>
          </p:cNvSpPr>
          <p:nvPr>
            <p:ph idx="1"/>
          </p:nvPr>
        </p:nvSpPr>
        <p:spPr/>
        <p:txBody>
          <a:bodyPr>
            <a:normAutofit/>
          </a:bodyPr>
          <a:lstStyle/>
          <a:p>
            <a:pPr>
              <a:lnSpc>
                <a:spcPct val="110000"/>
              </a:lnSpc>
              <a:defRPr/>
            </a:pPr>
            <a:r>
              <a:rPr lang="es-ES" altLang="en-US" dirty="0"/>
              <a:t>Qué es : Principalmente Capacitación.
Quién la Presenta: Un Presidente actual o anterior de la Conferencia o del Consejo, si es posible.
Si es posible, agregue una diapositiva que muestre su propio Consejo. </a:t>
            </a:r>
          </a:p>
          <a:p>
            <a:pPr>
              <a:lnSpc>
                <a:spcPct val="110000"/>
              </a:lnSpc>
              <a:spcBef>
                <a:spcPts val="968"/>
              </a:spcBef>
              <a:defRPr/>
            </a:pPr>
            <a:r>
              <a:rPr lang="es-ES" altLang="en-US" dirty="0"/>
              <a:t>Consulte las notas del Presentador y la Guía del Formador para las preguntas que a menudo surgen en esta sección.</a:t>
            </a:r>
          </a:p>
          <a:p>
            <a:pPr>
              <a:lnSpc>
                <a:spcPct val="110000"/>
              </a:lnSpc>
              <a:defRPr/>
            </a:pPr>
            <a:r>
              <a:rPr lang="es-ES" altLang="en-US" dirty="0"/>
              <a:t>Lea el folleto "Cambio cultural" antes de Presentar  esta sección.</a:t>
            </a:r>
          </a:p>
          <a:p>
            <a:pPr marL="0" indent="0">
              <a:lnSpc>
                <a:spcPct val="110000"/>
              </a:lnSpc>
              <a:spcBef>
                <a:spcPct val="130000"/>
              </a:spcBef>
              <a:buNone/>
              <a:defRPr/>
            </a:pPr>
            <a:endParaRPr lang="en-US" sz="2710" i="1" dirty="0">
              <a:effectLst>
                <a:outerShdw blurRad="38100" dist="38100" dir="2700000" algn="tl">
                  <a:srgbClr val="000000"/>
                </a:outerShdw>
              </a:effectLst>
            </a:endParaRPr>
          </a:p>
        </p:txBody>
      </p:sp>
      <p:sp>
        <p:nvSpPr>
          <p:cNvPr id="4" name="TextBox 3"/>
          <p:cNvSpPr txBox="1"/>
          <p:nvPr/>
        </p:nvSpPr>
        <p:spPr>
          <a:xfrm>
            <a:off x="3352801" y="5592047"/>
            <a:ext cx="8011971" cy="360420"/>
          </a:xfrm>
          <a:prstGeom prst="rect">
            <a:avLst/>
          </a:prstGeom>
          <a:noFill/>
        </p:spPr>
        <p:txBody>
          <a:bodyPr wrap="square" rtlCol="0">
            <a:spAutoFit/>
          </a:bodyPr>
          <a:lstStyle/>
          <a:p>
            <a:pPr algn="r"/>
            <a:r>
              <a:rPr lang="es-US" altLang="en-US" sz="1742" dirty="0">
                <a:solidFill>
                  <a:prstClr val="black"/>
                </a:solidFill>
              </a:rPr>
              <a:t>En la Guía del Formador, véase </a:t>
            </a:r>
            <a:r>
              <a:rPr lang="en-US" altLang="en-US" sz="1742" dirty="0">
                <a:solidFill>
                  <a:prstClr val="black"/>
                </a:solidFill>
              </a:rPr>
              <a:t>VIII.E. “Vida del </a:t>
            </a:r>
            <a:r>
              <a:rPr lang="es-ES" altLang="en-US" sz="1742" dirty="0">
                <a:solidFill>
                  <a:prstClr val="black"/>
                </a:solidFill>
              </a:rPr>
              <a:t>Consejo</a:t>
            </a:r>
            <a:r>
              <a:rPr lang="en-US" altLang="en-US" sz="1742" dirty="0">
                <a:solidFill>
                  <a:prstClr val="black"/>
                </a:solidFill>
              </a:rPr>
              <a:t>” pg. 42 </a:t>
            </a:r>
            <a:endParaRPr lang="en-US" sz="2710" dirty="0">
              <a:solidFill>
                <a:prstClr val="black"/>
              </a:solidFill>
            </a:endParaRPr>
          </a:p>
        </p:txBody>
      </p:sp>
    </p:spTree>
    <p:extLst>
      <p:ext uri="{BB962C8B-B14F-4D97-AF65-F5344CB8AC3E}">
        <p14:creationId xmlns:p14="http://schemas.microsoft.com/office/powerpoint/2010/main" val="397352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 name="Picture 2"/>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155749" y="1102495"/>
            <a:ext cx="7309715" cy="4672015"/>
          </a:xfrm>
          <a:prstGeom prst="rect">
            <a:avLst/>
          </a:prstGeom>
          <a:noFill/>
          <a:ln w="9525">
            <a:noFill/>
            <a:miter lim="800000"/>
            <a:headEnd/>
            <a:tailEnd/>
          </a:ln>
        </p:spPr>
      </p:pic>
      <p:sp>
        <p:nvSpPr>
          <p:cNvPr id="63492" name="Rectangle 58"/>
          <p:cNvSpPr>
            <a:spLocks noChangeArrowheads="1"/>
          </p:cNvSpPr>
          <p:nvPr/>
        </p:nvSpPr>
        <p:spPr bwMode="auto">
          <a:xfrm>
            <a:off x="1677191" y="956414"/>
            <a:ext cx="8111243" cy="547703"/>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Las Personas en situación de pobreza</a:t>
            </a:r>
          </a:p>
        </p:txBody>
      </p:sp>
      <p:sp>
        <p:nvSpPr>
          <p:cNvPr id="63493" name="Rectangle 60"/>
          <p:cNvSpPr>
            <a:spLocks noChangeArrowheads="1"/>
          </p:cNvSpPr>
          <p:nvPr/>
        </p:nvSpPr>
        <p:spPr bwMode="auto">
          <a:xfrm>
            <a:off x="2256339" y="1846045"/>
            <a:ext cx="7070541" cy="547703"/>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Conferencias</a:t>
            </a:r>
          </a:p>
        </p:txBody>
      </p:sp>
      <p:sp>
        <p:nvSpPr>
          <p:cNvPr id="63494" name="Rectangle 62"/>
          <p:cNvSpPr>
            <a:spLocks noChangeArrowheads="1"/>
          </p:cNvSpPr>
          <p:nvPr/>
        </p:nvSpPr>
        <p:spPr bwMode="auto">
          <a:xfrm>
            <a:off x="2244833" y="2719645"/>
            <a:ext cx="7143007" cy="623496"/>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Consejos de Distrito</a:t>
            </a:r>
          </a:p>
        </p:txBody>
      </p:sp>
      <p:sp>
        <p:nvSpPr>
          <p:cNvPr id="63495" name="Rectangle 64"/>
          <p:cNvSpPr>
            <a:spLocks noChangeArrowheads="1"/>
          </p:cNvSpPr>
          <p:nvPr/>
        </p:nvSpPr>
        <p:spPr bwMode="auto">
          <a:xfrm>
            <a:off x="2256339" y="3670908"/>
            <a:ext cx="7131501" cy="440564"/>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Consejos Arquidiosesano/ Diocesanos </a:t>
            </a:r>
          </a:p>
        </p:txBody>
      </p:sp>
      <p:sp>
        <p:nvSpPr>
          <p:cNvPr id="63496" name="Rectangle 66"/>
          <p:cNvSpPr>
            <a:spLocks noChangeArrowheads="1"/>
          </p:cNvSpPr>
          <p:nvPr/>
        </p:nvSpPr>
        <p:spPr bwMode="auto">
          <a:xfrm>
            <a:off x="2225362" y="4422400"/>
            <a:ext cx="7162477" cy="346666"/>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Consejo Nacional de los Estados Unidos</a:t>
            </a:r>
          </a:p>
        </p:txBody>
      </p:sp>
      <p:sp>
        <p:nvSpPr>
          <p:cNvPr id="63498" name="Rectangle 69"/>
          <p:cNvSpPr>
            <a:spLocks noChangeArrowheads="1"/>
          </p:cNvSpPr>
          <p:nvPr/>
        </p:nvSpPr>
        <p:spPr bwMode="auto">
          <a:xfrm>
            <a:off x="2256339" y="5120376"/>
            <a:ext cx="7131501" cy="695978"/>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Confederación Internacional</a:t>
            </a:r>
            <a:br>
              <a:rPr lang="es-ES" sz="2200" dirty="0">
                <a:solidFill>
                  <a:schemeClr val="accent1">
                    <a:lumMod val="50000"/>
                  </a:schemeClr>
                </a:solidFill>
              </a:rPr>
            </a:br>
            <a:r>
              <a:rPr lang="es-ES" sz="2200" dirty="0">
                <a:solidFill>
                  <a:schemeClr val="accent1">
                    <a:lumMod val="50000"/>
                  </a:schemeClr>
                </a:solidFill>
              </a:rPr>
              <a:t>de San Vicente de Paúl</a:t>
            </a:r>
          </a:p>
        </p:txBody>
      </p:sp>
      <p:sp>
        <p:nvSpPr>
          <p:cNvPr id="374856" name="AutoShape 72"/>
          <p:cNvSpPr>
            <a:spLocks noChangeArrowheads="1"/>
          </p:cNvSpPr>
          <p:nvPr/>
        </p:nvSpPr>
        <p:spPr bwMode="auto">
          <a:xfrm>
            <a:off x="5702756" y="1522146"/>
            <a:ext cx="644809" cy="299577"/>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ndParaRPr>
          </a:p>
        </p:txBody>
      </p:sp>
      <p:sp>
        <p:nvSpPr>
          <p:cNvPr id="374857" name="AutoShape 73"/>
          <p:cNvSpPr>
            <a:spLocks noChangeArrowheads="1"/>
          </p:cNvSpPr>
          <p:nvPr/>
        </p:nvSpPr>
        <p:spPr bwMode="auto">
          <a:xfrm>
            <a:off x="5702756" y="2401184"/>
            <a:ext cx="644809" cy="299576"/>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ndParaRPr>
          </a:p>
        </p:txBody>
      </p:sp>
      <p:sp>
        <p:nvSpPr>
          <p:cNvPr id="374858" name="AutoShape 74"/>
          <p:cNvSpPr>
            <a:spLocks noChangeArrowheads="1"/>
          </p:cNvSpPr>
          <p:nvPr/>
        </p:nvSpPr>
        <p:spPr bwMode="auto">
          <a:xfrm>
            <a:off x="5690281" y="3364447"/>
            <a:ext cx="644809" cy="299576"/>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ndParaRPr>
          </a:p>
        </p:txBody>
      </p:sp>
      <p:sp>
        <p:nvSpPr>
          <p:cNvPr id="374859" name="AutoShape 75"/>
          <p:cNvSpPr>
            <a:spLocks noChangeArrowheads="1"/>
          </p:cNvSpPr>
          <p:nvPr/>
        </p:nvSpPr>
        <p:spPr bwMode="auto">
          <a:xfrm>
            <a:off x="5690282" y="4113531"/>
            <a:ext cx="644809" cy="299577"/>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ndParaRPr>
          </a:p>
        </p:txBody>
      </p:sp>
      <p:sp>
        <p:nvSpPr>
          <p:cNvPr id="374860" name="AutoShape 76"/>
          <p:cNvSpPr>
            <a:spLocks noChangeArrowheads="1"/>
          </p:cNvSpPr>
          <p:nvPr/>
        </p:nvSpPr>
        <p:spPr bwMode="auto">
          <a:xfrm>
            <a:off x="5695084" y="4783301"/>
            <a:ext cx="644809" cy="299576"/>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ndParaRPr>
          </a:p>
        </p:txBody>
      </p:sp>
      <p:pic>
        <p:nvPicPr>
          <p:cNvPr id="7" name="Picture 6"/>
          <p:cNvPicPr>
            <a:picLocks noChangeAspect="1"/>
          </p:cNvPicPr>
          <p:nvPr/>
        </p:nvPicPr>
        <p:blipFill>
          <a:blip r:embed="rId4"/>
          <a:stretch>
            <a:fillRect/>
          </a:stretch>
        </p:blipFill>
        <p:spPr>
          <a:xfrm>
            <a:off x="1570359" y="5082877"/>
            <a:ext cx="585390" cy="654134"/>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1417" y="1906581"/>
            <a:ext cx="460783" cy="461849"/>
          </a:xfrm>
          <a:prstGeom prst="rect">
            <a:avLst/>
          </a:prstGeom>
        </p:spPr>
      </p:pic>
      <p:sp>
        <p:nvSpPr>
          <p:cNvPr id="29" name="Rectangle 66"/>
          <p:cNvSpPr>
            <a:spLocks noChangeArrowheads="1"/>
          </p:cNvSpPr>
          <p:nvPr/>
        </p:nvSpPr>
        <p:spPr bwMode="auto">
          <a:xfrm>
            <a:off x="9387839" y="4019293"/>
            <a:ext cx="2317739" cy="535668"/>
          </a:xfrm>
          <a:prstGeom prst="rect">
            <a:avLst/>
          </a:prstGeom>
          <a:gradFill rotWithShape="0">
            <a:gsLst>
              <a:gs pos="0">
                <a:schemeClr val="bg1"/>
              </a:gs>
              <a:gs pos="100000">
                <a:srgbClr val="EAEAEA"/>
              </a:gs>
            </a:gsLst>
            <a:path path="shape">
              <a:fillToRect l="50000" t="50000" r="50000" b="50000"/>
            </a:path>
          </a:gradFill>
          <a:ln w="9525">
            <a:solidFill>
              <a:schemeClr val="accent6">
                <a:lumMod val="50000"/>
              </a:schemeClr>
            </a:solidFill>
            <a:miter lim="800000"/>
            <a:headEnd/>
            <a:tailEnd/>
          </a:ln>
        </p:spPr>
        <p:txBody>
          <a:bodyPr wrap="none" anchor="ctr"/>
          <a:lstStyle/>
          <a:p>
            <a:pPr algn="ctr">
              <a:spcBef>
                <a:spcPct val="0"/>
              </a:spcBef>
              <a:buFontTx/>
              <a:buNone/>
            </a:pPr>
            <a:r>
              <a:rPr lang="es-ES" sz="2200" dirty="0">
                <a:solidFill>
                  <a:schemeClr val="accent1">
                    <a:lumMod val="50000"/>
                  </a:schemeClr>
                </a:solidFill>
              </a:rPr>
              <a:t>Regiones</a:t>
            </a:r>
          </a:p>
        </p:txBody>
      </p:sp>
      <p:sp>
        <p:nvSpPr>
          <p:cNvPr id="3" name="Title 2"/>
          <p:cNvSpPr>
            <a:spLocks noGrp="1"/>
          </p:cNvSpPr>
          <p:nvPr>
            <p:ph type="title"/>
          </p:nvPr>
        </p:nvSpPr>
        <p:spPr>
          <a:xfrm>
            <a:off x="672269" y="323025"/>
            <a:ext cx="10060975" cy="779464"/>
          </a:xfrm>
        </p:spPr>
        <p:txBody>
          <a:bodyPr>
            <a:normAutofit/>
          </a:bodyPr>
          <a:lstStyle/>
          <a:p>
            <a:r>
              <a:rPr lang="es-ES" sz="4000" dirty="0"/>
              <a:t>Estructura de </a:t>
            </a:r>
            <a:r>
              <a:rPr lang="en-US" sz="4000" dirty="0"/>
              <a:t>“</a:t>
            </a:r>
            <a:r>
              <a:rPr lang="es-ES" sz="4000" dirty="0"/>
              <a:t>Arriba Hacia Abajo</a:t>
            </a:r>
            <a:r>
              <a:rPr lang="en-US" sz="4000" dirty="0"/>
              <a:t>”</a:t>
            </a:r>
            <a:endParaRPr lang="es-ES" sz="4000" dirty="0"/>
          </a:p>
        </p:txBody>
      </p:sp>
      <p:pic>
        <p:nvPicPr>
          <p:cNvPr id="5" name="Picture 4">
            <a:extLst>
              <a:ext uri="{FF2B5EF4-FFF2-40B4-BE49-F238E27FC236}">
                <a16:creationId xmlns:a16="http://schemas.microsoft.com/office/drawing/2014/main" id="{F6DEFA6A-D28A-7ABE-4CFC-75CE022D912A}"/>
              </a:ext>
            </a:extLst>
          </p:cNvPr>
          <p:cNvPicPr>
            <a:picLocks noChangeAspect="1"/>
          </p:cNvPicPr>
          <p:nvPr/>
        </p:nvPicPr>
        <p:blipFill>
          <a:blip r:embed="rId6"/>
          <a:stretch>
            <a:fillRect/>
          </a:stretch>
        </p:blipFill>
        <p:spPr>
          <a:xfrm>
            <a:off x="1662676" y="2798045"/>
            <a:ext cx="457240" cy="463336"/>
          </a:xfrm>
          <a:prstGeom prst="rect">
            <a:avLst/>
          </a:prstGeom>
        </p:spPr>
      </p:pic>
      <p:pic>
        <p:nvPicPr>
          <p:cNvPr id="6" name="Picture 5">
            <a:extLst>
              <a:ext uri="{FF2B5EF4-FFF2-40B4-BE49-F238E27FC236}">
                <a16:creationId xmlns:a16="http://schemas.microsoft.com/office/drawing/2014/main" id="{1AC7AEA4-9A64-64DD-FD9A-4E27B2E54B46}"/>
              </a:ext>
            </a:extLst>
          </p:cNvPr>
          <p:cNvPicPr>
            <a:picLocks noChangeAspect="1"/>
          </p:cNvPicPr>
          <p:nvPr/>
        </p:nvPicPr>
        <p:blipFill>
          <a:blip r:embed="rId6"/>
          <a:stretch>
            <a:fillRect/>
          </a:stretch>
        </p:blipFill>
        <p:spPr>
          <a:xfrm>
            <a:off x="1629594" y="3677331"/>
            <a:ext cx="457240" cy="463336"/>
          </a:xfrm>
          <a:prstGeom prst="rect">
            <a:avLst/>
          </a:prstGeom>
        </p:spPr>
      </p:pic>
      <p:pic>
        <p:nvPicPr>
          <p:cNvPr id="9" name="Picture 8">
            <a:extLst>
              <a:ext uri="{FF2B5EF4-FFF2-40B4-BE49-F238E27FC236}">
                <a16:creationId xmlns:a16="http://schemas.microsoft.com/office/drawing/2014/main" id="{14C47A77-E20D-A044-D459-BF1F05E300C0}"/>
              </a:ext>
            </a:extLst>
          </p:cNvPr>
          <p:cNvPicPr>
            <a:picLocks noChangeAspect="1"/>
          </p:cNvPicPr>
          <p:nvPr/>
        </p:nvPicPr>
        <p:blipFill>
          <a:blip r:embed="rId6"/>
          <a:stretch>
            <a:fillRect/>
          </a:stretch>
        </p:blipFill>
        <p:spPr>
          <a:xfrm>
            <a:off x="1629594" y="4398853"/>
            <a:ext cx="457240" cy="463336"/>
          </a:xfrm>
          <a:prstGeom prst="rect">
            <a:avLst/>
          </a:prstGeom>
        </p:spPr>
      </p:pic>
    </p:spTree>
    <p:extLst>
      <p:ext uri="{BB962C8B-B14F-4D97-AF65-F5344CB8AC3E}">
        <p14:creationId xmlns:p14="http://schemas.microsoft.com/office/powerpoint/2010/main" val="170837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title"/>
          </p:nvPr>
        </p:nvSpPr>
        <p:spPr>
          <a:xfrm>
            <a:off x="406400" y="323025"/>
            <a:ext cx="10261600" cy="779464"/>
          </a:xfrm>
        </p:spPr>
        <p:txBody>
          <a:bodyPr>
            <a:noAutofit/>
          </a:bodyPr>
          <a:lstStyle/>
          <a:p>
            <a:r>
              <a:rPr lang="pt-BR" sz="4000" dirty="0"/>
              <a:t>Consejo Arquidiocesano de Santa Fe</a:t>
            </a:r>
            <a:endParaRPr lang="en-US" sz="4000" dirty="0"/>
          </a:p>
        </p:txBody>
      </p:sp>
      <p:sp>
        <p:nvSpPr>
          <p:cNvPr id="6" name="Text Placeholder 5"/>
          <p:cNvSpPr>
            <a:spLocks noGrp="1"/>
          </p:cNvSpPr>
          <p:nvPr>
            <p:ph sz="half" idx="1"/>
          </p:nvPr>
        </p:nvSpPr>
        <p:spPr>
          <a:xfrm>
            <a:off x="607027" y="1288953"/>
            <a:ext cx="5614380" cy="4716560"/>
          </a:xfrm>
        </p:spPr>
        <p:txBody>
          <a:bodyPr/>
          <a:lstStyle/>
          <a:p>
            <a:r>
              <a:rPr lang="es-ES" dirty="0"/>
              <a:t>6 Consejos de Distrito
51 Conferencias
4 Conferencias aisladas</a:t>
            </a:r>
            <a:endParaRPr lang="en-US" dirty="0"/>
          </a:p>
        </p:txBody>
      </p:sp>
      <p:sp>
        <p:nvSpPr>
          <p:cNvPr id="15" name="TextBox 14"/>
          <p:cNvSpPr txBox="1"/>
          <p:nvPr/>
        </p:nvSpPr>
        <p:spPr>
          <a:xfrm>
            <a:off x="1406107" y="5368992"/>
            <a:ext cx="4815300" cy="400110"/>
          </a:xfrm>
          <a:prstGeom prst="rect">
            <a:avLst/>
          </a:prstGeom>
          <a:noFill/>
        </p:spPr>
        <p:txBody>
          <a:bodyPr wrap="square" rtlCol="0">
            <a:spAutoFit/>
          </a:bodyPr>
          <a:lstStyle/>
          <a:p>
            <a:r>
              <a:rPr lang="es-ES" sz="1000" dirty="0">
                <a:solidFill>
                  <a:prstClr val="black"/>
                </a:solidFill>
              </a:rPr>
              <a:t>Por Croberto68 - Base </a:t>
            </a:r>
            <a:r>
              <a:rPr lang="es-ES" sz="1000" dirty="0" err="1">
                <a:solidFill>
                  <a:prstClr val="black"/>
                </a:solidFill>
              </a:rPr>
              <a:t>map</a:t>
            </a:r>
            <a:r>
              <a:rPr lang="es-ES" sz="1000" dirty="0">
                <a:solidFill>
                  <a:prstClr val="black"/>
                </a:solidFill>
              </a:rPr>
              <a:t> </a:t>
            </a:r>
            <a:r>
              <a:rPr lang="es-ES" sz="1000" dirty="0" err="1">
                <a:solidFill>
                  <a:prstClr val="black"/>
                </a:solidFill>
              </a:rPr>
              <a:t>used</a:t>
            </a:r>
            <a:r>
              <a:rPr lang="es-ES" sz="1000" dirty="0">
                <a:solidFill>
                  <a:prstClr val="black"/>
                </a:solidFill>
              </a:rPr>
              <a:t>: File:New </a:t>
            </a:r>
            <a:r>
              <a:rPr lang="es-ES" sz="1000" dirty="0" err="1">
                <a:solidFill>
                  <a:prstClr val="black"/>
                </a:solidFill>
              </a:rPr>
              <a:t>Mexico</a:t>
            </a:r>
            <a:r>
              <a:rPr lang="es-ES" sz="1000" dirty="0">
                <a:solidFill>
                  <a:prstClr val="black"/>
                </a:solidFill>
              </a:rPr>
              <a:t> </a:t>
            </a:r>
            <a:r>
              <a:rPr lang="es-ES" sz="1000" dirty="0" err="1">
                <a:solidFill>
                  <a:prstClr val="black"/>
                </a:solidFill>
              </a:rPr>
              <a:t>Locator</a:t>
            </a:r>
            <a:r>
              <a:rPr lang="es-ES" sz="1000" dirty="0">
                <a:solidFill>
                  <a:prstClr val="black"/>
                </a:solidFill>
              </a:rPr>
              <a:t> </a:t>
            </a:r>
            <a:r>
              <a:rPr lang="es-ES" sz="1000" dirty="0" err="1">
                <a:solidFill>
                  <a:prstClr val="black"/>
                </a:solidFill>
              </a:rPr>
              <a:t>Map</a:t>
            </a:r>
            <a:r>
              <a:rPr lang="es-ES" sz="1000" dirty="0">
                <a:solidFill>
                  <a:prstClr val="black"/>
                </a:solidFill>
              </a:rPr>
              <a:t> </a:t>
            </a:r>
            <a:r>
              <a:rPr lang="es-ES" sz="1000" dirty="0" err="1">
                <a:solidFill>
                  <a:prstClr val="black"/>
                </a:solidFill>
              </a:rPr>
              <a:t>with</a:t>
            </a:r>
            <a:r>
              <a:rPr lang="es-ES" sz="1000" dirty="0">
                <a:solidFill>
                  <a:prstClr val="black"/>
                </a:solidFill>
              </a:rPr>
              <a:t> US.PNG, CC BY-SA 3.0, https://commons.wikimedia.org/w/index.php?curid=9025601</a:t>
            </a:r>
          </a:p>
        </p:txBody>
      </p:sp>
      <p:pic>
        <p:nvPicPr>
          <p:cNvPr id="9" name="Content Placeholder 8" descr="Archdiocese_of_Santa_Fe map.jpg">
            <a:extLst>
              <a:ext uri="{FF2B5EF4-FFF2-40B4-BE49-F238E27FC236}">
                <a16:creationId xmlns:a16="http://schemas.microsoft.com/office/drawing/2014/main" id="{8E0340F0-5AF6-0A49-3E20-9462F9F51A3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54696" y="1102489"/>
            <a:ext cx="3856713" cy="4973684"/>
          </a:xfrm>
          <a:prstGeom prst="rect">
            <a:avLst/>
          </a:prstGeom>
        </p:spPr>
      </p:pic>
    </p:spTree>
    <p:extLst>
      <p:ext uri="{BB962C8B-B14F-4D97-AF65-F5344CB8AC3E}">
        <p14:creationId xmlns:p14="http://schemas.microsoft.com/office/powerpoint/2010/main" val="425535137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2951" y="338039"/>
            <a:ext cx="10183091" cy="779464"/>
          </a:xfrm>
        </p:spPr>
        <p:txBody>
          <a:bodyPr>
            <a:normAutofit/>
          </a:bodyPr>
          <a:lstStyle/>
          <a:p>
            <a:r>
              <a:rPr lang="en-US" dirty="0"/>
              <a:t>¡</a:t>
            </a:r>
            <a:r>
              <a:rPr lang="es-ES" dirty="0"/>
              <a:t>Participación del Público!</a:t>
            </a:r>
          </a:p>
        </p:txBody>
      </p:sp>
      <p:sp>
        <p:nvSpPr>
          <p:cNvPr id="6" name="Content Placeholder 5"/>
          <p:cNvSpPr>
            <a:spLocks noGrp="1"/>
          </p:cNvSpPr>
          <p:nvPr>
            <p:ph idx="1"/>
          </p:nvPr>
        </p:nvSpPr>
        <p:spPr>
          <a:xfrm>
            <a:off x="609601" y="1219205"/>
            <a:ext cx="6477000" cy="4553057"/>
          </a:xfrm>
        </p:spPr>
        <p:txBody>
          <a:bodyPr>
            <a:normAutofit/>
          </a:bodyPr>
          <a:lstStyle/>
          <a:p>
            <a:pPr marL="0" indent="0">
              <a:buNone/>
            </a:pPr>
            <a:r>
              <a:rPr lang="es-US" sz="2400" dirty="0"/>
              <a:t>Esta sección puede ser un poco tediosa.  Involucre a las personas</a:t>
            </a:r>
            <a:r>
              <a:rPr lang="en-US" sz="2400" dirty="0"/>
              <a:t>!</a:t>
            </a:r>
          </a:p>
          <a:p>
            <a:r>
              <a:rPr lang="es-US" sz="2400" dirty="0"/>
              <a:t>Señale cada estado de su Región y pida a los participantes que digan el nombre</a:t>
            </a:r>
            <a:r>
              <a:rPr lang="en-US" sz="2400" dirty="0"/>
              <a:t>.</a:t>
            </a:r>
          </a:p>
          <a:p>
            <a:r>
              <a:rPr lang="es-US" sz="2400" dirty="0"/>
              <a:t>Pida a los participantes que nombren algunas cosas que hace su Consejo de Distrito, luego revise la lista</a:t>
            </a:r>
            <a:r>
              <a:rPr lang="en-US" sz="2400" dirty="0"/>
              <a:t>.</a:t>
            </a:r>
          </a:p>
          <a:p>
            <a:r>
              <a:rPr lang="es-US" sz="2400" dirty="0"/>
              <a:t>Pida al Presidente del Consejo local que presente una o dos diapositivas sobre lo que hace el Consejo</a:t>
            </a:r>
            <a:r>
              <a:rPr lang="en-US" sz="2400" dirty="0"/>
              <a:t>.</a:t>
            </a:r>
          </a:p>
        </p:txBody>
      </p:sp>
      <p:pic>
        <p:nvPicPr>
          <p:cNvPr id="8" name="Picture 7"/>
          <p:cNvPicPr>
            <a:picLocks noChangeAspect="1"/>
          </p:cNvPicPr>
          <p:nvPr/>
        </p:nvPicPr>
        <p:blipFill>
          <a:blip r:embed="rId3"/>
          <a:stretch>
            <a:fillRect/>
          </a:stretch>
        </p:blipFill>
        <p:spPr>
          <a:xfrm>
            <a:off x="7544921" y="1258217"/>
            <a:ext cx="2779247" cy="1727354"/>
          </a:xfrm>
          <a:prstGeom prst="rect">
            <a:avLst/>
          </a:prstGeom>
          <a:ln w="19050">
            <a:solidFill>
              <a:schemeClr val="tx1"/>
            </a:solidFill>
          </a:ln>
        </p:spPr>
      </p:pic>
      <p:pic>
        <p:nvPicPr>
          <p:cNvPr id="10" name="Picture 9"/>
          <p:cNvPicPr>
            <a:picLocks noChangeAspect="1"/>
          </p:cNvPicPr>
          <p:nvPr/>
        </p:nvPicPr>
        <p:blipFill>
          <a:blip r:embed="rId4"/>
          <a:stretch>
            <a:fillRect/>
          </a:stretch>
        </p:blipFill>
        <p:spPr>
          <a:xfrm>
            <a:off x="7544921" y="3392425"/>
            <a:ext cx="2779247" cy="2006445"/>
          </a:xfrm>
          <a:prstGeom prst="rect">
            <a:avLst/>
          </a:prstGeom>
          <a:ln w="19050">
            <a:solidFill>
              <a:schemeClr val="tx1"/>
            </a:solidFill>
          </a:ln>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4921" y="1258217"/>
            <a:ext cx="2779247" cy="1727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4921" y="3392425"/>
            <a:ext cx="2779248" cy="2006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56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s-ES" sz="5000" dirty="0"/>
              <a:t>Caminemos Hacia Adelante…</a:t>
            </a:r>
          </a:p>
        </p:txBody>
      </p:sp>
      <p:pic>
        <p:nvPicPr>
          <p:cNvPr id="6" name="Content Placeholder 5"/>
          <p:cNvPicPr>
            <a:picLocks noGrp="1" noChangeAspect="1"/>
          </p:cNvPicPr>
          <p:nvPr>
            <p:ph idx="4294967295"/>
          </p:nvPr>
        </p:nvPicPr>
        <p:blipFill>
          <a:blip r:embed="rId3"/>
          <a:stretch>
            <a:fillRect/>
          </a:stretch>
        </p:blipFill>
        <p:spPr>
          <a:xfrm>
            <a:off x="7924800" y="1305727"/>
            <a:ext cx="2743200" cy="1959667"/>
          </a:xfrm>
          <a:prstGeom prst="rect">
            <a:avLst/>
          </a:prstGeom>
          <a:ln w="19050">
            <a:solidFill>
              <a:schemeClr val="tx1"/>
            </a:solidFill>
          </a:ln>
        </p:spPr>
      </p:pic>
      <p:pic>
        <p:nvPicPr>
          <p:cNvPr id="7" name="Picture 6"/>
          <p:cNvPicPr>
            <a:picLocks noChangeAspect="1"/>
          </p:cNvPicPr>
          <p:nvPr/>
        </p:nvPicPr>
        <p:blipFill>
          <a:blip r:embed="rId4"/>
          <a:stretch>
            <a:fillRect/>
          </a:stretch>
        </p:blipFill>
        <p:spPr>
          <a:xfrm>
            <a:off x="1244975" y="1424685"/>
            <a:ext cx="2743200" cy="1884641"/>
          </a:xfrm>
          <a:prstGeom prst="rect">
            <a:avLst/>
          </a:prstGeom>
          <a:ln w="19050">
            <a:solidFill>
              <a:schemeClr val="tx1"/>
            </a:solidFill>
          </a:ln>
        </p:spPr>
      </p:pic>
      <p:pic>
        <p:nvPicPr>
          <p:cNvPr id="8" name="Picture 7"/>
          <p:cNvPicPr>
            <a:picLocks noChangeAspect="1"/>
          </p:cNvPicPr>
          <p:nvPr/>
        </p:nvPicPr>
        <p:blipFill>
          <a:blip r:embed="rId5"/>
          <a:stretch>
            <a:fillRect/>
          </a:stretch>
        </p:blipFill>
        <p:spPr>
          <a:xfrm>
            <a:off x="4832679" y="3780392"/>
            <a:ext cx="2743200" cy="2022209"/>
          </a:xfrm>
          <a:prstGeom prst="rect">
            <a:avLst/>
          </a:prstGeom>
          <a:ln w="19050">
            <a:solidFill>
              <a:schemeClr val="tx1"/>
            </a:solidFill>
          </a:ln>
        </p:spPr>
      </p:pic>
      <p:sp>
        <p:nvSpPr>
          <p:cNvPr id="10" name="Speech Bubble: Rectangle with Corners Rounded 9"/>
          <p:cNvSpPr/>
          <p:nvPr/>
        </p:nvSpPr>
        <p:spPr>
          <a:xfrm>
            <a:off x="1265622" y="3803547"/>
            <a:ext cx="2958713" cy="2022209"/>
          </a:xfrm>
          <a:prstGeom prst="wedgeRoundRectCallout">
            <a:avLst>
              <a:gd name="adj1" fmla="val -10259"/>
              <a:gd name="adj2" fmla="val -7150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S" sz="1600" dirty="0">
                <a:solidFill>
                  <a:prstClr val="black"/>
                </a:solidFill>
              </a:rPr>
              <a:t>Si los Oficiales han tenido su propia capacitación, es posible que no necesite cubrir todas estas. Nombre una o dos que puedan ser de interés local.
</a:t>
            </a:r>
            <a:endParaRPr lang="en-US" sz="1600" dirty="0">
              <a:solidFill>
                <a:prstClr val="black"/>
              </a:solidFill>
            </a:endParaRPr>
          </a:p>
        </p:txBody>
      </p:sp>
      <p:sp>
        <p:nvSpPr>
          <p:cNvPr id="11" name="Speech Bubble: Rectangle with Corners Rounded 10"/>
          <p:cNvSpPr/>
          <p:nvPr/>
        </p:nvSpPr>
        <p:spPr>
          <a:xfrm>
            <a:off x="5181600" y="1497887"/>
            <a:ext cx="2018607" cy="1580284"/>
          </a:xfrm>
          <a:prstGeom prst="wedgeRoundRectCallout">
            <a:avLst>
              <a:gd name="adj1" fmla="val 75182"/>
              <a:gd name="adj2" fmla="val -1559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S" sz="1400" dirty="0">
                <a:solidFill>
                  <a:prstClr val="black"/>
                </a:solidFill>
              </a:rPr>
              <a:t>Use esta diapositiva solo en lugares donde un nuevo Consejo pueda ser útil</a:t>
            </a:r>
            <a:r>
              <a:rPr lang="en-US" sz="1600" dirty="0">
                <a:solidFill>
                  <a:prstClr val="black"/>
                </a:solidFill>
              </a:rPr>
              <a:t>.</a:t>
            </a:r>
          </a:p>
        </p:txBody>
      </p:sp>
      <p:sp>
        <p:nvSpPr>
          <p:cNvPr id="12" name="Speech Bubble: Rectangle with Corners Rounded 11"/>
          <p:cNvSpPr/>
          <p:nvPr/>
        </p:nvSpPr>
        <p:spPr>
          <a:xfrm>
            <a:off x="8057004" y="3829633"/>
            <a:ext cx="3440053" cy="1169649"/>
          </a:xfrm>
          <a:prstGeom prst="wedgeRoundRectCallout">
            <a:avLst>
              <a:gd name="adj1" fmla="val -62034"/>
              <a:gd name="adj2" fmla="val -933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sz="1600" dirty="0">
              <a:solidFill>
                <a:prstClr val="black"/>
              </a:solidFill>
            </a:endParaRPr>
          </a:p>
          <a:p>
            <a:pPr algn="ctr"/>
            <a:r>
              <a:rPr lang="es-US" sz="1600" dirty="0">
                <a:solidFill>
                  <a:prstClr val="black"/>
                </a:solidFill>
              </a:rPr>
              <a:t>Explique qué hace Nacional y cuánto del presupuesto apoya a los Consejos y Conferencias.
</a:t>
            </a:r>
            <a:endParaRPr lang="en-US" sz="1600" dirty="0">
              <a:solidFill>
                <a:prstClr val="black"/>
              </a:solidFill>
            </a:endParaRPr>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4976" y="1424685"/>
            <a:ext cx="2743199" cy="188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4800" y="1305727"/>
            <a:ext cx="2743572" cy="1959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2679" y="3780392"/>
            <a:ext cx="2743200" cy="2022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13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sz="3600" dirty="0"/>
              <a:t>Más Información Sobre Confidencialidad</a:t>
            </a:r>
          </a:p>
        </p:txBody>
      </p:sp>
      <p:sp>
        <p:nvSpPr>
          <p:cNvPr id="3" name="Content Placeholder 2"/>
          <p:cNvSpPr>
            <a:spLocks noGrp="1"/>
          </p:cNvSpPr>
          <p:nvPr>
            <p:ph idx="1"/>
          </p:nvPr>
        </p:nvSpPr>
        <p:spPr/>
        <p:txBody>
          <a:bodyPr>
            <a:normAutofit/>
          </a:bodyPr>
          <a:lstStyle/>
          <a:p>
            <a:pPr marL="0" indent="0">
              <a:lnSpc>
                <a:spcPct val="120000"/>
              </a:lnSpc>
              <a:buNone/>
            </a:pPr>
            <a:r>
              <a:rPr lang="es-US" sz="2400" dirty="0"/>
              <a:t>Revise la Guía del Formador para obtener información detallada sobre estos y otros problemas planteados con frecuencia</a:t>
            </a:r>
            <a:r>
              <a:rPr lang="en-US" sz="2400" dirty="0"/>
              <a:t>:</a:t>
            </a:r>
          </a:p>
          <a:p>
            <a:pPr>
              <a:lnSpc>
                <a:spcPct val="120000"/>
              </a:lnSpc>
            </a:pPr>
            <a:r>
              <a:rPr lang="es-US" sz="2400" dirty="0"/>
              <a:t>Si una persona está en peligro de lastimarse a sí misma o a otros
Sospecha de abuso de un niño o adulto vulnerable (consulte el apéndice en la Guía del participante</a:t>
            </a:r>
            <a:r>
              <a:rPr lang="en-US" sz="2400" dirty="0"/>
              <a:t>)</a:t>
            </a:r>
          </a:p>
          <a:p>
            <a:pPr>
              <a:lnSpc>
                <a:spcPct val="120000"/>
              </a:lnSpc>
            </a:pPr>
            <a:r>
              <a:rPr lang="es-US" sz="2400" dirty="0"/>
              <a:t>Otras agencias piden "listas de nuestros clientes"</a:t>
            </a:r>
            <a:r>
              <a:rPr lang="en-US" sz="2400" dirty="0"/>
              <a:t>”</a:t>
            </a:r>
          </a:p>
          <a:p>
            <a:pPr>
              <a:lnSpc>
                <a:spcPct val="120000"/>
              </a:lnSpc>
            </a:pPr>
            <a:r>
              <a:rPr lang="es-US" sz="2400" dirty="0"/>
              <a:t>Protección de la información enviada por correo electrónico o a una impresora compartida</a:t>
            </a:r>
            <a:endParaRPr lang="en-US" dirty="0"/>
          </a:p>
        </p:txBody>
      </p:sp>
      <p:sp>
        <p:nvSpPr>
          <p:cNvPr id="6" name="TextBox 5"/>
          <p:cNvSpPr txBox="1"/>
          <p:nvPr/>
        </p:nvSpPr>
        <p:spPr>
          <a:xfrm>
            <a:off x="5181600" y="5638803"/>
            <a:ext cx="6477000" cy="338554"/>
          </a:xfrm>
          <a:prstGeom prst="rect">
            <a:avLst/>
          </a:prstGeom>
          <a:noFill/>
        </p:spPr>
        <p:txBody>
          <a:bodyPr wrap="square" rtlCol="0">
            <a:spAutoFit/>
          </a:bodyPr>
          <a:lstStyle/>
          <a:p>
            <a:pPr algn="r"/>
            <a:r>
              <a:rPr lang="es-US" altLang="en-US" sz="1600" dirty="0">
                <a:solidFill>
                  <a:prstClr val="black"/>
                </a:solidFill>
              </a:rPr>
              <a:t>En la Guía del Formador, "Vida de la  Conferencia"</a:t>
            </a:r>
            <a:r>
              <a:rPr lang="en-US" altLang="en-US" sz="1600" dirty="0">
                <a:solidFill>
                  <a:prstClr val="black"/>
                </a:solidFill>
              </a:rPr>
              <a:t>”  pg. 127 </a:t>
            </a:r>
            <a:endParaRPr lang="en-US" sz="1600" dirty="0">
              <a:solidFill>
                <a:prstClr val="black"/>
              </a:solidFill>
            </a:endParaRPr>
          </a:p>
        </p:txBody>
      </p:sp>
    </p:spTree>
    <p:extLst>
      <p:ext uri="{BB962C8B-B14F-4D97-AF65-F5344CB8AC3E}">
        <p14:creationId xmlns:p14="http://schemas.microsoft.com/office/powerpoint/2010/main" val="226909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normAutofit/>
          </a:bodyPr>
          <a:lstStyle/>
          <a:p>
            <a:r>
              <a:rPr lang="es-ES_tradnl" altLang="en-US" dirty="0"/>
              <a:t>Parte 6: Comprendiendo la Pobreza</a:t>
            </a:r>
          </a:p>
        </p:txBody>
      </p:sp>
      <p:sp>
        <p:nvSpPr>
          <p:cNvPr id="312323" name="Rectangle 3"/>
          <p:cNvSpPr>
            <a:spLocks noGrp="1" noChangeArrowheads="1"/>
          </p:cNvSpPr>
          <p:nvPr>
            <p:ph idx="1"/>
          </p:nvPr>
        </p:nvSpPr>
        <p:spPr>
          <a:xfrm>
            <a:off x="609600" y="1219206"/>
            <a:ext cx="11049000" cy="3943344"/>
          </a:xfrm>
        </p:spPr>
        <p:txBody>
          <a:bodyPr>
            <a:normAutofit/>
          </a:bodyPr>
          <a:lstStyle/>
          <a:p>
            <a:pPr>
              <a:defRPr/>
            </a:pPr>
            <a:r>
              <a:rPr lang="es-ES_tradnl" sz="3200" dirty="0"/>
              <a:t>¿Qué es?: Formación. No estamos presentando todo.
¿Quién lo presenta?: Alguien con una comprensión completa de la pobreza; muy consciente de su propio idioma y que haya tenido experiencia personal con personas en situación de pobreza.</a:t>
            </a:r>
          </a:p>
          <a:p>
            <a:pPr>
              <a:defRPr/>
            </a:pPr>
            <a:r>
              <a:rPr lang="es-ES_tradnl" sz="3200" dirty="0"/>
              <a:t>Esta información puede ser completamente nueva para algunos.</a:t>
            </a:r>
            <a:endParaRPr lang="en-US" sz="3200" dirty="0"/>
          </a:p>
        </p:txBody>
      </p:sp>
      <p:sp>
        <p:nvSpPr>
          <p:cNvPr id="4" name="TextBox 3"/>
          <p:cNvSpPr txBox="1"/>
          <p:nvPr/>
        </p:nvSpPr>
        <p:spPr>
          <a:xfrm>
            <a:off x="2622795" y="5385810"/>
            <a:ext cx="8616745" cy="338554"/>
          </a:xfrm>
          <a:prstGeom prst="rect">
            <a:avLst/>
          </a:prstGeom>
          <a:noFill/>
        </p:spPr>
        <p:txBody>
          <a:bodyPr wrap="square" rtlCol="0">
            <a:spAutoFit/>
          </a:bodyPr>
          <a:lstStyle/>
          <a:p>
            <a:pPr algn="r"/>
            <a:r>
              <a:rPr lang="es-ES" altLang="en-US" sz="1600" dirty="0">
                <a:solidFill>
                  <a:prstClr val="black"/>
                </a:solidFill>
              </a:rPr>
              <a:t>En la Guia del Formador , ver  VIII.F. “Comprendiendo la Pobreza ”  pg. </a:t>
            </a:r>
            <a:r>
              <a:rPr lang="en-US" altLang="en-US" sz="1600" dirty="0">
                <a:solidFill>
                  <a:prstClr val="black"/>
                </a:solidFill>
              </a:rPr>
              <a:t>44 </a:t>
            </a:r>
            <a:endParaRPr lang="en-US" sz="1600" dirty="0">
              <a:solidFill>
                <a:prstClr val="black"/>
              </a:solidFill>
            </a:endParaRPr>
          </a:p>
        </p:txBody>
      </p:sp>
    </p:spTree>
    <p:extLst>
      <p:ext uri="{BB962C8B-B14F-4D97-AF65-F5344CB8AC3E}">
        <p14:creationId xmlns:p14="http://schemas.microsoft.com/office/powerpoint/2010/main" val="236915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_tradnl" sz="3600" dirty="0"/>
            </a:br>
            <a:r>
              <a:rPr lang="es-ES_tradnl" sz="4900" dirty="0"/>
              <a:t>Parte 6: Comprendiendo la Pobreza</a:t>
            </a:r>
            <a:r>
              <a:rPr lang="es-ES_tradnl" dirty="0"/>
              <a:t>
</a:t>
            </a:r>
          </a:p>
        </p:txBody>
      </p:sp>
      <p:sp>
        <p:nvSpPr>
          <p:cNvPr id="4" name="Content Placeholder 3"/>
          <p:cNvSpPr>
            <a:spLocks noGrp="1"/>
          </p:cNvSpPr>
          <p:nvPr>
            <p:ph idx="1"/>
          </p:nvPr>
        </p:nvSpPr>
        <p:spPr/>
        <p:txBody>
          <a:bodyPr>
            <a:normAutofit/>
          </a:bodyPr>
          <a:lstStyle/>
          <a:p>
            <a:pPr marL="442432" indent="-442432">
              <a:spcBef>
                <a:spcPts val="0"/>
              </a:spcBef>
              <a:buFont typeface="Arial" panose="020B0604020202020204" pitchFamily="34" charset="0"/>
              <a:buChar char="•"/>
            </a:pPr>
            <a:r>
              <a:rPr lang="es-ES_tradnl" dirty="0">
                <a:latin typeface="Calibri" panose="020F0502020204030204" pitchFamily="34" charset="0"/>
                <a:ea typeface="Calibri" panose="020F0502020204030204" pitchFamily="34" charset="0"/>
                <a:cs typeface="Times New Roman" panose="02020603050405020304" pitchFamily="18" charset="0"/>
              </a:rPr>
              <a:t>Los </a:t>
            </a:r>
            <a:r>
              <a:rPr lang="es-ES_tradnl" dirty="0">
                <a:solidFill>
                  <a:srgbClr val="FF0000"/>
                </a:solidFill>
                <a:latin typeface="Calibri" panose="020F0502020204030204" pitchFamily="34" charset="0"/>
                <a:ea typeface="Calibri" panose="020F0502020204030204" pitchFamily="34" charset="0"/>
                <a:cs typeface="Times New Roman" panose="02020603050405020304" pitchFamily="18" charset="0"/>
              </a:rPr>
              <a:t>objetivos</a:t>
            </a:r>
            <a:r>
              <a:rPr lang="es-ES_tradnl" dirty="0">
                <a:latin typeface="Calibri" panose="020F0502020204030204" pitchFamily="34" charset="0"/>
                <a:ea typeface="Calibri" panose="020F0502020204030204" pitchFamily="34" charset="0"/>
                <a:cs typeface="Times New Roman" panose="02020603050405020304" pitchFamily="18" charset="0"/>
              </a:rPr>
              <a:t> de la sección Comprendiendo la Pobreza:
Brindar a nuestros Vicentinos un poco de lenguaje y conceptos que combatan los prejuicios.
Hace que se interesen lo suficiente como para aprender más sobre la pobreza.</a:t>
            </a:r>
          </a:p>
          <a:p>
            <a:pPr marL="442432" indent="-442432">
              <a:spcBef>
                <a:spcPts val="0"/>
              </a:spcBef>
              <a:buFont typeface="Arial" panose="020B0604020202020204" pitchFamily="34" charset="0"/>
              <a:buChar char="•"/>
            </a:pPr>
            <a:endParaRPr lang="es-ES_tradnl" dirty="0">
              <a:latin typeface="Calibri" panose="020F0502020204030204" pitchFamily="34" charset="0"/>
              <a:ea typeface="Calibri" panose="020F0502020204030204" pitchFamily="34" charset="0"/>
              <a:cs typeface="Times New Roman" panose="02020603050405020304" pitchFamily="18" charset="0"/>
            </a:endParaRPr>
          </a:p>
          <a:p>
            <a:pPr marL="442432" indent="-442432">
              <a:spcBef>
                <a:spcPts val="0"/>
              </a:spcBef>
              <a:buFont typeface="Arial" panose="020B0604020202020204" pitchFamily="34" charset="0"/>
              <a:buChar char="•"/>
            </a:pPr>
            <a:r>
              <a:rPr lang="es-ES_tradnl" dirty="0">
                <a:latin typeface="Calibri" panose="020F0502020204030204" pitchFamily="34" charset="0"/>
                <a:ea typeface="Calibri" panose="020F0502020204030204" pitchFamily="34" charset="0"/>
                <a:cs typeface="Times New Roman" panose="02020603050405020304" pitchFamily="18" charset="0"/>
              </a:rPr>
              <a:t>Definitivamente se necesita más educación sobre la pobreza más allá de esto, pero en esta OO se está</a:t>
            </a:r>
            <a:r>
              <a:rPr lang="es-ES_tradnl" dirty="0">
                <a:solidFill>
                  <a:srgbClr val="FF0000"/>
                </a:solidFill>
                <a:latin typeface="Calibri" panose="020F0502020204030204" pitchFamily="34" charset="0"/>
                <a:ea typeface="Calibri" panose="020F0502020204030204" pitchFamily="34" charset="0"/>
                <a:cs typeface="Times New Roman" panose="02020603050405020304" pitchFamily="18" charset="0"/>
              </a:rPr>
              <a:t> proporcionando una experiencia clave</a:t>
            </a:r>
            <a:r>
              <a:rPr lang="es-ES_tradnl" dirty="0">
                <a:latin typeface="Calibri" panose="020F0502020204030204" pitchFamily="34" charset="0"/>
                <a:ea typeface="Calibri" panose="020F0502020204030204" pitchFamily="34" charset="0"/>
                <a:cs typeface="Times New Roman" panose="02020603050405020304" pitchFamily="18" charset="0"/>
              </a:rPr>
              <a:t> para entusiasmar a las personas.</a:t>
            </a:r>
          </a:p>
          <a:p>
            <a:pPr lvl="1">
              <a:spcBef>
                <a:spcPts val="0"/>
              </a:spcBef>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4996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s-ES_tradnl" dirty="0"/>
              <a:t>Patrones de Pobreza</a:t>
            </a:r>
            <a:endParaRPr lang="en-US" dirty="0"/>
          </a:p>
        </p:txBody>
      </p:sp>
      <p:sp>
        <p:nvSpPr>
          <p:cNvPr id="6" name="Content Placeholder 5"/>
          <p:cNvSpPr>
            <a:spLocks noGrp="1"/>
          </p:cNvSpPr>
          <p:nvPr>
            <p:ph idx="1"/>
          </p:nvPr>
        </p:nvSpPr>
        <p:spPr>
          <a:xfrm>
            <a:off x="609600" y="1117503"/>
            <a:ext cx="5735216" cy="4553057"/>
          </a:xfrm>
        </p:spPr>
        <p:txBody>
          <a:bodyPr>
            <a:normAutofit/>
          </a:bodyPr>
          <a:lstStyle/>
          <a:p>
            <a:r>
              <a:rPr lang="es-ES_tradnl" sz="2400" dirty="0"/>
              <a:t>Enfatice que estos son patrones, no absolutos, y hay patrones que no están en esta diapositiva.
Cada comunidad tiene una mezcla diferente de patrones</a:t>
            </a:r>
            <a:r>
              <a:rPr lang="en-US" sz="2400" dirty="0"/>
              <a:t>.</a:t>
            </a:r>
          </a:p>
          <a:p>
            <a:r>
              <a:rPr lang="es-ES_tradnl" sz="2400" dirty="0"/>
              <a:t>Investigue acerca de la comunidad antes de la Orientación</a:t>
            </a:r>
            <a:r>
              <a:rPr lang="en-US" sz="2400" dirty="0"/>
              <a:t>.</a:t>
            </a:r>
          </a:p>
          <a:p>
            <a:r>
              <a:rPr lang="es-ES_tradnl" sz="2400" dirty="0"/>
              <a:t>En esta diapositiva, pida a los participantes que compartan ejemplos de patrones en su comunidad.</a:t>
            </a:r>
            <a:endParaRPr lang="en-US" sz="2400" dirty="0"/>
          </a:p>
        </p:txBody>
      </p:sp>
      <p:pic>
        <p:nvPicPr>
          <p:cNvPr id="4" name="Picture 3"/>
          <p:cNvPicPr>
            <a:picLocks noChangeAspect="1"/>
          </p:cNvPicPr>
          <p:nvPr/>
        </p:nvPicPr>
        <p:blipFill>
          <a:blip r:embed="rId3"/>
          <a:stretch>
            <a:fillRect/>
          </a:stretch>
        </p:blipFill>
        <p:spPr>
          <a:xfrm>
            <a:off x="7363961" y="1524000"/>
            <a:ext cx="3622283" cy="3073064"/>
          </a:xfrm>
          <a:prstGeom prst="rect">
            <a:avLst/>
          </a:prstGeom>
          <a:ln w="19050">
            <a:solidFill>
              <a:schemeClr val="tx1"/>
            </a:solidFill>
          </a:ln>
        </p:spPr>
      </p:pic>
      <p:pic>
        <p:nvPicPr>
          <p:cNvPr id="2" name="Picture 1">
            <a:extLst>
              <a:ext uri="{FF2B5EF4-FFF2-40B4-BE49-F238E27FC236}">
                <a16:creationId xmlns:a16="http://schemas.microsoft.com/office/drawing/2014/main" id="{7EFC093A-7CEE-B7B7-96CA-57A68B18CB70}"/>
              </a:ext>
            </a:extLst>
          </p:cNvPr>
          <p:cNvPicPr>
            <a:picLocks noChangeAspect="1"/>
          </p:cNvPicPr>
          <p:nvPr/>
        </p:nvPicPr>
        <p:blipFill>
          <a:blip r:embed="rId4"/>
          <a:stretch>
            <a:fillRect/>
          </a:stretch>
        </p:blipFill>
        <p:spPr>
          <a:xfrm>
            <a:off x="7363961" y="1499244"/>
            <a:ext cx="3622283" cy="3073064"/>
          </a:xfrm>
          <a:prstGeom prst="rect">
            <a:avLst/>
          </a:prstGeom>
        </p:spPr>
      </p:pic>
    </p:spTree>
    <p:extLst>
      <p:ext uri="{BB962C8B-B14F-4D97-AF65-F5344CB8AC3E}">
        <p14:creationId xmlns:p14="http://schemas.microsoft.com/office/powerpoint/2010/main" val="200113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3537"/>
            <a:ext cx="10183091" cy="627063"/>
          </a:xfrm>
        </p:spPr>
        <p:txBody>
          <a:bodyPr>
            <a:normAutofit fontScale="90000"/>
          </a:bodyPr>
          <a:lstStyle/>
          <a:p>
            <a:br>
              <a:rPr lang="es-ES_tradnl" sz="3600" dirty="0"/>
            </a:br>
            <a:r>
              <a:rPr lang="es-ES_tradnl" sz="4900" dirty="0"/>
              <a:t>Diapositivas Complicadas</a:t>
            </a:r>
            <a:r>
              <a:rPr lang="es-ES_tradnl" sz="3600" dirty="0"/>
              <a:t>
</a:t>
            </a:r>
          </a:p>
        </p:txBody>
      </p:sp>
      <p:pic>
        <p:nvPicPr>
          <p:cNvPr id="6" name="Picture 5"/>
          <p:cNvPicPr>
            <a:picLocks noChangeAspect="1"/>
          </p:cNvPicPr>
          <p:nvPr/>
        </p:nvPicPr>
        <p:blipFill>
          <a:blip r:embed="rId2"/>
          <a:stretch>
            <a:fillRect/>
          </a:stretch>
        </p:blipFill>
        <p:spPr>
          <a:xfrm>
            <a:off x="7791450" y="3591849"/>
            <a:ext cx="3001679" cy="2334218"/>
          </a:xfrm>
          <a:prstGeom prst="rect">
            <a:avLst/>
          </a:prstGeom>
          <a:ln w="19050">
            <a:solidFill>
              <a:schemeClr val="tx1"/>
            </a:solidFill>
          </a:ln>
        </p:spPr>
      </p:pic>
      <p:sp>
        <p:nvSpPr>
          <p:cNvPr id="7" name="Arrow: Right 6"/>
          <p:cNvSpPr/>
          <p:nvPr/>
        </p:nvSpPr>
        <p:spPr>
          <a:xfrm>
            <a:off x="6470809" y="4493013"/>
            <a:ext cx="342163" cy="436552"/>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2" dirty="0">
              <a:solidFill>
                <a:prstClr val="black"/>
              </a:solidFill>
            </a:endParaRPr>
          </a:p>
        </p:txBody>
      </p:sp>
      <p:sp>
        <p:nvSpPr>
          <p:cNvPr id="8" name="Arrow: Right 7"/>
          <p:cNvSpPr/>
          <p:nvPr/>
        </p:nvSpPr>
        <p:spPr>
          <a:xfrm>
            <a:off x="6516689" y="2146711"/>
            <a:ext cx="342163" cy="436552"/>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2" dirty="0">
              <a:solidFill>
                <a:prstClr val="black"/>
              </a:solidFill>
            </a:endParaRPr>
          </a:p>
        </p:txBody>
      </p:sp>
      <p:sp>
        <p:nvSpPr>
          <p:cNvPr id="9" name="Content Placeholder 8">
            <a:extLst>
              <a:ext uri="{FF2B5EF4-FFF2-40B4-BE49-F238E27FC236}">
                <a16:creationId xmlns:a16="http://schemas.microsoft.com/office/drawing/2014/main" id="{D9E07E91-24FC-0674-DFFC-73DF7FCA0BF9}"/>
              </a:ext>
            </a:extLst>
          </p:cNvPr>
          <p:cNvSpPr>
            <a:spLocks noGrp="1"/>
          </p:cNvSpPr>
          <p:nvPr>
            <p:ph idx="1"/>
          </p:nvPr>
        </p:nvSpPr>
        <p:spPr>
          <a:xfrm>
            <a:off x="609600" y="1237704"/>
            <a:ext cx="5486400" cy="5105399"/>
          </a:xfrm>
        </p:spPr>
        <p:txBody>
          <a:bodyPr>
            <a:noAutofit/>
          </a:bodyPr>
          <a:lstStyle/>
          <a:p>
            <a:pPr marL="0" indent="0">
              <a:buNone/>
            </a:pPr>
            <a:r>
              <a:rPr lang="es-ES_tradnl" sz="2000" dirty="0"/>
              <a:t>Asegúrese de hacer una distinción entre "crecer para ser pobre"</a:t>
            </a:r>
            <a:br>
              <a:rPr lang="es-ES_tradnl" sz="2000" dirty="0"/>
            </a:br>
            <a:r>
              <a:rPr lang="en-US" sz="2000" dirty="0"/>
              <a:t>y</a:t>
            </a:r>
          </a:p>
          <a:p>
            <a:pPr marL="0" indent="0">
              <a:buNone/>
            </a:pPr>
            <a:r>
              <a:rPr lang="es-ES_tradnl" sz="2000" dirty="0"/>
              <a:t>"Es más probable que crezca para ser pobre"</a:t>
            </a:r>
            <a:endParaRPr lang="sv-SE" sz="2000" dirty="0"/>
          </a:p>
          <a:p>
            <a:pPr marL="0" indent="0">
              <a:buNone/>
            </a:pPr>
            <a:r>
              <a:rPr lang="es-ES_tradnl" sz="2000" dirty="0"/>
              <a:t>Algunas personas pueden responder -  "No, no es más probable".</a:t>
            </a:r>
          </a:p>
          <a:p>
            <a:pPr marL="0" indent="0">
              <a:buNone/>
            </a:pPr>
            <a:r>
              <a:rPr lang="es-ES_tradnl" sz="2000" dirty="0"/>
              <a:t>Pregunte "¿por qué esa respuesta?"
Si es un ejemplo de tener recursos no financieros, úselo para pasar a la "falta de recursos".</a:t>
            </a:r>
            <a:endParaRPr lang="en-US" sz="2000" dirty="0"/>
          </a:p>
          <a:p>
            <a:pPr marL="0" indent="0">
              <a:buNone/>
            </a:pPr>
            <a:r>
              <a:rPr lang="es-ES_tradnl" sz="2000" dirty="0"/>
              <a:t>En esta diapositiva, el ejemplo de "no sabíamos que éramos pobres" es poderoso.
</a:t>
            </a:r>
          </a:p>
        </p:txBody>
      </p:sp>
      <p:pic>
        <p:nvPicPr>
          <p:cNvPr id="10" name="Content Placeholder 3">
            <a:extLst>
              <a:ext uri="{FF2B5EF4-FFF2-40B4-BE49-F238E27FC236}">
                <a16:creationId xmlns:a16="http://schemas.microsoft.com/office/drawing/2014/main" id="{FC123E18-7EB8-4CED-20FC-0C5E80DF27D7}"/>
              </a:ext>
            </a:extLst>
          </p:cNvPr>
          <p:cNvPicPr>
            <a:picLocks noChangeAspect="1"/>
          </p:cNvPicPr>
          <p:nvPr/>
        </p:nvPicPr>
        <p:blipFill>
          <a:blip r:embed="rId3"/>
          <a:stretch>
            <a:fillRect/>
          </a:stretch>
        </p:blipFill>
        <p:spPr>
          <a:xfrm>
            <a:off x="7963864" y="1615478"/>
            <a:ext cx="2873797" cy="1651331"/>
          </a:xfrm>
          <a:prstGeom prst="rect">
            <a:avLst/>
          </a:prstGeom>
          <a:ln w="25400">
            <a:solidFill>
              <a:schemeClr val="tx1"/>
            </a:solidFill>
          </a:ln>
        </p:spPr>
      </p:pic>
      <p:pic>
        <p:nvPicPr>
          <p:cNvPr id="3" name="Picture 2">
            <a:extLst>
              <a:ext uri="{FF2B5EF4-FFF2-40B4-BE49-F238E27FC236}">
                <a16:creationId xmlns:a16="http://schemas.microsoft.com/office/drawing/2014/main" id="{80A869B4-3528-31D2-2E76-6047AA9FE0A8}"/>
              </a:ext>
            </a:extLst>
          </p:cNvPr>
          <p:cNvPicPr>
            <a:picLocks noChangeAspect="1"/>
          </p:cNvPicPr>
          <p:nvPr/>
        </p:nvPicPr>
        <p:blipFill>
          <a:blip r:embed="rId4"/>
          <a:stretch>
            <a:fillRect/>
          </a:stretch>
        </p:blipFill>
        <p:spPr>
          <a:xfrm>
            <a:off x="7963863" y="1303753"/>
            <a:ext cx="2873797" cy="1963056"/>
          </a:xfrm>
          <a:prstGeom prst="rect">
            <a:avLst/>
          </a:prstGeom>
        </p:spPr>
      </p:pic>
      <p:pic>
        <p:nvPicPr>
          <p:cNvPr id="4" name="Picture 3">
            <a:extLst>
              <a:ext uri="{FF2B5EF4-FFF2-40B4-BE49-F238E27FC236}">
                <a16:creationId xmlns:a16="http://schemas.microsoft.com/office/drawing/2014/main" id="{C43E66F8-6F52-AD69-755F-D90FE6B85C10}"/>
              </a:ext>
            </a:extLst>
          </p:cNvPr>
          <p:cNvPicPr>
            <a:picLocks noChangeAspect="1"/>
          </p:cNvPicPr>
          <p:nvPr/>
        </p:nvPicPr>
        <p:blipFill>
          <a:blip r:embed="rId5"/>
          <a:stretch>
            <a:fillRect/>
          </a:stretch>
        </p:blipFill>
        <p:spPr>
          <a:xfrm>
            <a:off x="7791450" y="3591465"/>
            <a:ext cx="3001241" cy="2334602"/>
          </a:xfrm>
          <a:prstGeom prst="rect">
            <a:avLst/>
          </a:prstGeom>
        </p:spPr>
      </p:pic>
    </p:spTree>
    <p:extLst>
      <p:ext uri="{BB962C8B-B14F-4D97-AF65-F5344CB8AC3E}">
        <p14:creationId xmlns:p14="http://schemas.microsoft.com/office/powerpoint/2010/main" val="427176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_tradnl" sz="3600" dirty="0"/>
            </a:br>
            <a:r>
              <a:rPr lang="es-ES_tradnl" sz="4900" dirty="0"/>
              <a:t>Mas Diapositivas Complicadas
</a:t>
            </a:r>
          </a:p>
        </p:txBody>
      </p:sp>
      <p:sp>
        <p:nvSpPr>
          <p:cNvPr id="4" name="Content Placeholder 3">
            <a:extLst>
              <a:ext uri="{FF2B5EF4-FFF2-40B4-BE49-F238E27FC236}">
                <a16:creationId xmlns:a16="http://schemas.microsoft.com/office/drawing/2014/main" id="{C0187083-828E-8FA0-7485-8468B6A6A7FF}"/>
              </a:ext>
            </a:extLst>
          </p:cNvPr>
          <p:cNvSpPr>
            <a:spLocks noGrp="1"/>
          </p:cNvSpPr>
          <p:nvPr>
            <p:ph idx="1"/>
          </p:nvPr>
        </p:nvSpPr>
        <p:spPr>
          <a:xfrm>
            <a:off x="609636" y="1219205"/>
            <a:ext cx="5934775" cy="4553057"/>
          </a:xfrm>
        </p:spPr>
        <p:txBody>
          <a:bodyPr>
            <a:normAutofit/>
          </a:bodyPr>
          <a:lstStyle/>
          <a:p>
            <a:pPr marL="0" indent="0">
              <a:buNone/>
            </a:pPr>
            <a:r>
              <a:rPr lang="es-ES_tradnl" sz="2000" dirty="0"/>
              <a:t>El punto de estas diapositivas
ES:
Explicar que los patrones de comportamiento de pobreza generacional son lógicos y razonables, y se basan en la experiencia real en la comunidad.
NO ES:
Comparar la pobreza generacional y el comportamiento de la clase media
Asumir que todas las personas en pobreza generacional creen las mismas cosas.</a:t>
            </a:r>
            <a:r>
              <a:rPr lang="es-ES_tradnl" sz="1900" dirty="0"/>
              <a:t>
</a:t>
            </a:r>
            <a:endParaRPr lang="es-ES_tradnl" sz="2800" dirty="0"/>
          </a:p>
          <a:p>
            <a:pPr marL="0" indent="0">
              <a:buNone/>
            </a:pPr>
            <a:endParaRPr lang="en-US" sz="2800" dirty="0"/>
          </a:p>
          <a:p>
            <a:pPr marL="0" indent="0">
              <a:buNone/>
            </a:pPr>
            <a:endParaRPr lang="en-US" dirty="0"/>
          </a:p>
        </p:txBody>
      </p:sp>
      <p:pic>
        <p:nvPicPr>
          <p:cNvPr id="10" name="Picture 9"/>
          <p:cNvPicPr>
            <a:picLocks noChangeAspect="1"/>
          </p:cNvPicPr>
          <p:nvPr/>
        </p:nvPicPr>
        <p:blipFill>
          <a:blip r:embed="rId3"/>
          <a:stretch>
            <a:fillRect/>
          </a:stretch>
        </p:blipFill>
        <p:spPr>
          <a:xfrm>
            <a:off x="7371851" y="1308685"/>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371851" y="3323413"/>
            <a:ext cx="3795732" cy="2449071"/>
          </a:xfrm>
          <a:prstGeom prst="rect">
            <a:avLst/>
          </a:prstGeom>
          <a:ln w="19050">
            <a:solidFill>
              <a:schemeClr val="tx1"/>
            </a:solidFill>
          </a:ln>
        </p:spPr>
      </p:pic>
      <p:pic>
        <p:nvPicPr>
          <p:cNvPr id="3" name="Picture 2">
            <a:extLst>
              <a:ext uri="{FF2B5EF4-FFF2-40B4-BE49-F238E27FC236}">
                <a16:creationId xmlns:a16="http://schemas.microsoft.com/office/drawing/2014/main" id="{03A3CB02-2A63-2C69-E826-93108EF39CF8}"/>
              </a:ext>
            </a:extLst>
          </p:cNvPr>
          <p:cNvPicPr>
            <a:picLocks noChangeAspect="1"/>
          </p:cNvPicPr>
          <p:nvPr/>
        </p:nvPicPr>
        <p:blipFill>
          <a:blip r:embed="rId6"/>
          <a:stretch>
            <a:fillRect/>
          </a:stretch>
        </p:blipFill>
        <p:spPr>
          <a:xfrm>
            <a:off x="7371851" y="1308685"/>
            <a:ext cx="3791221" cy="1711092"/>
          </a:xfrm>
          <a:prstGeom prst="rect">
            <a:avLst/>
          </a:prstGeom>
        </p:spPr>
      </p:pic>
      <p:pic>
        <p:nvPicPr>
          <p:cNvPr id="5" name="Picture 4">
            <a:extLst>
              <a:ext uri="{FF2B5EF4-FFF2-40B4-BE49-F238E27FC236}">
                <a16:creationId xmlns:a16="http://schemas.microsoft.com/office/drawing/2014/main" id="{FAC88ABB-1833-922C-BD98-7B740B782083}"/>
              </a:ext>
            </a:extLst>
          </p:cNvPr>
          <p:cNvPicPr>
            <a:picLocks noChangeAspect="1"/>
          </p:cNvPicPr>
          <p:nvPr/>
        </p:nvPicPr>
        <p:blipFill>
          <a:blip r:embed="rId7"/>
          <a:stretch>
            <a:fillRect/>
          </a:stretch>
        </p:blipFill>
        <p:spPr>
          <a:xfrm>
            <a:off x="7371851" y="3347326"/>
            <a:ext cx="3746892" cy="2424936"/>
          </a:xfrm>
          <a:prstGeom prst="rect">
            <a:avLst/>
          </a:prstGeom>
        </p:spPr>
      </p:pic>
    </p:spTree>
    <p:extLst>
      <p:ext uri="{BB962C8B-B14F-4D97-AF65-F5344CB8AC3E}">
        <p14:creationId xmlns:p14="http://schemas.microsoft.com/office/powerpoint/2010/main" val="18382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_tradnl" sz="3600" dirty="0"/>
            </a:br>
            <a:r>
              <a:rPr lang="es-ES_tradnl" sz="4900" dirty="0"/>
              <a:t>El Razonamiento</a:t>
            </a:r>
            <a:r>
              <a:rPr lang="es-ES_tradnl" sz="3600" dirty="0"/>
              <a:t>
</a:t>
            </a:r>
          </a:p>
        </p:txBody>
      </p:sp>
      <p:sp>
        <p:nvSpPr>
          <p:cNvPr id="3" name="Content Placeholder 2">
            <a:extLst>
              <a:ext uri="{FF2B5EF4-FFF2-40B4-BE49-F238E27FC236}">
                <a16:creationId xmlns:a16="http://schemas.microsoft.com/office/drawing/2014/main" id="{26C3FC9A-2AE1-A116-C406-DCEB29CE6CF0}"/>
              </a:ext>
            </a:extLst>
          </p:cNvPr>
          <p:cNvSpPr>
            <a:spLocks noGrp="1"/>
          </p:cNvSpPr>
          <p:nvPr>
            <p:ph idx="1"/>
          </p:nvPr>
        </p:nvSpPr>
        <p:spPr>
          <a:xfrm>
            <a:off x="609636" y="1219205"/>
            <a:ext cx="5932519" cy="4724395"/>
          </a:xfrm>
        </p:spPr>
        <p:txBody>
          <a:bodyPr>
            <a:noAutofit/>
          </a:bodyPr>
          <a:lstStyle/>
          <a:p>
            <a:pPr marL="0" indent="0">
              <a:buNone/>
            </a:pPr>
            <a:r>
              <a:rPr lang="es-ES_tradnl" sz="2400" dirty="0"/>
              <a:t>Cuando las personas descubren que su esfuerzo no cambia su futuro, y esto continúa por generaciones,</a:t>
            </a:r>
          </a:p>
          <a:p>
            <a:pPr marL="0" indent="0">
              <a:buNone/>
            </a:pPr>
            <a:r>
              <a:rPr lang="es-ES_tradnl" sz="2400" dirty="0"/>
              <a:t>es natural creer que sus acciones no pueden afectar mucho su futuro.
Lo que lleva a centrarse en la supervivencia y en las relaciones con las personas de su comunidad que lo ayudan.</a:t>
            </a:r>
          </a:p>
          <a:p>
            <a:pPr marL="0" indent="0">
              <a:buNone/>
            </a:pPr>
            <a:r>
              <a:rPr lang="es-ES_tradnl" sz="2400" dirty="0"/>
              <a:t>Lo que lleva a tomar decisiones que le beneficien a el y a los suyos a corto plazo.
</a:t>
            </a:r>
          </a:p>
        </p:txBody>
      </p:sp>
      <p:pic>
        <p:nvPicPr>
          <p:cNvPr id="10" name="Picture 9"/>
          <p:cNvPicPr>
            <a:picLocks noChangeAspect="1"/>
          </p:cNvPicPr>
          <p:nvPr/>
        </p:nvPicPr>
        <p:blipFill>
          <a:blip r:embed="rId3"/>
          <a:stretch>
            <a:fillRect/>
          </a:stretch>
        </p:blipFill>
        <p:spPr>
          <a:xfrm>
            <a:off x="7315516" y="1416889"/>
            <a:ext cx="3596750"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315515" y="3600450"/>
            <a:ext cx="3596751" cy="2171812"/>
          </a:xfrm>
          <a:prstGeom prst="rect">
            <a:avLst/>
          </a:prstGeom>
          <a:ln w="19050">
            <a:solidFill>
              <a:schemeClr val="tx1"/>
            </a:solidFill>
          </a:ln>
        </p:spPr>
      </p:pic>
      <p:pic>
        <p:nvPicPr>
          <p:cNvPr id="4" name="Picture 3">
            <a:extLst>
              <a:ext uri="{FF2B5EF4-FFF2-40B4-BE49-F238E27FC236}">
                <a16:creationId xmlns:a16="http://schemas.microsoft.com/office/drawing/2014/main" id="{2211694C-4500-F489-E50A-7659A2260E16}"/>
              </a:ext>
            </a:extLst>
          </p:cNvPr>
          <p:cNvPicPr>
            <a:picLocks noChangeAspect="1"/>
          </p:cNvPicPr>
          <p:nvPr/>
        </p:nvPicPr>
        <p:blipFill>
          <a:blip r:embed="rId6"/>
          <a:stretch>
            <a:fillRect/>
          </a:stretch>
        </p:blipFill>
        <p:spPr>
          <a:xfrm>
            <a:off x="7315514" y="1384325"/>
            <a:ext cx="3596752" cy="1743879"/>
          </a:xfrm>
          <a:prstGeom prst="rect">
            <a:avLst/>
          </a:prstGeom>
        </p:spPr>
      </p:pic>
      <p:pic>
        <p:nvPicPr>
          <p:cNvPr id="5" name="Picture 4">
            <a:extLst>
              <a:ext uri="{FF2B5EF4-FFF2-40B4-BE49-F238E27FC236}">
                <a16:creationId xmlns:a16="http://schemas.microsoft.com/office/drawing/2014/main" id="{34ED5A68-63E2-A8BE-2693-6B18522704E2}"/>
              </a:ext>
            </a:extLst>
          </p:cNvPr>
          <p:cNvPicPr>
            <a:picLocks noChangeAspect="1"/>
          </p:cNvPicPr>
          <p:nvPr/>
        </p:nvPicPr>
        <p:blipFill>
          <a:blip r:embed="rId7"/>
          <a:stretch>
            <a:fillRect/>
          </a:stretch>
        </p:blipFill>
        <p:spPr>
          <a:xfrm>
            <a:off x="7315514" y="3600450"/>
            <a:ext cx="3596751" cy="2089594"/>
          </a:xfrm>
          <a:prstGeom prst="rect">
            <a:avLst/>
          </a:prstGeom>
        </p:spPr>
      </p:pic>
    </p:spTree>
    <p:extLst>
      <p:ext uri="{BB962C8B-B14F-4D97-AF65-F5344CB8AC3E}">
        <p14:creationId xmlns:p14="http://schemas.microsoft.com/office/powerpoint/2010/main" val="212740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_tradnl" sz="3600" dirty="0"/>
            </a:br>
            <a:r>
              <a:rPr lang="es-ES_tradnl" sz="4900" dirty="0"/>
              <a:t>Cada Patrón tiene Excepciones
</a:t>
            </a:r>
          </a:p>
        </p:txBody>
      </p:sp>
      <p:sp>
        <p:nvSpPr>
          <p:cNvPr id="3" name="Content Placeholder 2">
            <a:extLst>
              <a:ext uri="{FF2B5EF4-FFF2-40B4-BE49-F238E27FC236}">
                <a16:creationId xmlns:a16="http://schemas.microsoft.com/office/drawing/2014/main" id="{1E394047-BD25-A6FF-ABD5-6007E76C83FF}"/>
              </a:ext>
            </a:extLst>
          </p:cNvPr>
          <p:cNvSpPr>
            <a:spLocks noGrp="1"/>
          </p:cNvSpPr>
          <p:nvPr>
            <p:ph idx="1"/>
          </p:nvPr>
        </p:nvSpPr>
        <p:spPr>
          <a:xfrm>
            <a:off x="609600" y="1219205"/>
            <a:ext cx="6649616" cy="4553057"/>
          </a:xfrm>
        </p:spPr>
        <p:txBody>
          <a:bodyPr>
            <a:normAutofit fontScale="92500" lnSpcReduction="10000"/>
          </a:bodyPr>
          <a:lstStyle/>
          <a:p>
            <a:pPr marL="0" indent="0">
              <a:buNone/>
            </a:pPr>
            <a:r>
              <a:rPr lang="es-ES_tradnl" sz="2600" dirty="0"/>
              <a:t>" Pobreza Generacional" no describe a todos en una comunidad pobre. Siempre hay algunos que tienen fe en su capacidad para afectar su futuro. </a:t>
            </a:r>
          </a:p>
          <a:p>
            <a:pPr marL="0" indent="0">
              <a:buNone/>
            </a:pPr>
            <a:endParaRPr lang="en-US" sz="2600" dirty="0"/>
          </a:p>
          <a:p>
            <a:pPr marL="0" indent="0">
              <a:buNone/>
            </a:pPr>
            <a:r>
              <a:rPr lang="es-ES_tradnl" sz="2600" dirty="0"/>
              <a:t>Los inmigrantes recientes generalmente no siguen el patrón de pobreza generacional</a:t>
            </a:r>
            <a:r>
              <a:rPr lang="en-US" sz="2600" dirty="0"/>
              <a:t>.</a:t>
            </a:r>
          </a:p>
          <a:p>
            <a:pPr marL="0" indent="0">
              <a:buNone/>
            </a:pPr>
            <a:r>
              <a:rPr lang="es-ES_tradnl" sz="2600" dirty="0"/>
              <a:t>Su experiencia es que la acción SÍ afecta el futuro.
Después de todo, ¿qué acaban de hacer? 
</a:t>
            </a:r>
            <a:endParaRPr lang="es-ES_tradnl" dirty="0"/>
          </a:p>
        </p:txBody>
      </p:sp>
      <p:pic>
        <p:nvPicPr>
          <p:cNvPr id="10" name="Picture 9"/>
          <p:cNvPicPr>
            <a:picLocks noChangeAspect="1"/>
          </p:cNvPicPr>
          <p:nvPr/>
        </p:nvPicPr>
        <p:blipFill>
          <a:blip r:embed="rId3"/>
          <a:stretch>
            <a:fillRect/>
          </a:stretch>
        </p:blipFill>
        <p:spPr>
          <a:xfrm>
            <a:off x="7463388" y="1404300"/>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461135" y="3401648"/>
            <a:ext cx="3795732" cy="2351988"/>
          </a:xfrm>
          <a:prstGeom prst="rect">
            <a:avLst/>
          </a:prstGeom>
          <a:ln w="19050">
            <a:solidFill>
              <a:schemeClr val="tx1"/>
            </a:solidFill>
          </a:ln>
        </p:spPr>
      </p:pic>
      <p:pic>
        <p:nvPicPr>
          <p:cNvPr id="4" name="Picture 3">
            <a:extLst>
              <a:ext uri="{FF2B5EF4-FFF2-40B4-BE49-F238E27FC236}">
                <a16:creationId xmlns:a16="http://schemas.microsoft.com/office/drawing/2014/main" id="{AC58C5C5-9051-A7BE-D375-382EE793CF3F}"/>
              </a:ext>
            </a:extLst>
          </p:cNvPr>
          <p:cNvPicPr>
            <a:picLocks noChangeAspect="1"/>
          </p:cNvPicPr>
          <p:nvPr/>
        </p:nvPicPr>
        <p:blipFill>
          <a:blip r:embed="rId6"/>
          <a:stretch>
            <a:fillRect/>
          </a:stretch>
        </p:blipFill>
        <p:spPr>
          <a:xfrm>
            <a:off x="7461136" y="1450411"/>
            <a:ext cx="3791221" cy="1619091"/>
          </a:xfrm>
          <a:prstGeom prst="rect">
            <a:avLst/>
          </a:prstGeom>
        </p:spPr>
      </p:pic>
      <p:pic>
        <p:nvPicPr>
          <p:cNvPr id="5" name="Picture 4">
            <a:extLst>
              <a:ext uri="{FF2B5EF4-FFF2-40B4-BE49-F238E27FC236}">
                <a16:creationId xmlns:a16="http://schemas.microsoft.com/office/drawing/2014/main" id="{B9C3BFD9-B350-2582-E096-9F7E21C0C274}"/>
              </a:ext>
            </a:extLst>
          </p:cNvPr>
          <p:cNvPicPr>
            <a:picLocks noChangeAspect="1"/>
          </p:cNvPicPr>
          <p:nvPr/>
        </p:nvPicPr>
        <p:blipFill>
          <a:blip r:embed="rId7"/>
          <a:stretch>
            <a:fillRect/>
          </a:stretch>
        </p:blipFill>
        <p:spPr>
          <a:xfrm>
            <a:off x="7461136" y="3401765"/>
            <a:ext cx="3791221" cy="2351987"/>
          </a:xfrm>
          <a:prstGeom prst="rect">
            <a:avLst/>
          </a:prstGeom>
        </p:spPr>
      </p:pic>
    </p:spTree>
    <p:extLst>
      <p:ext uri="{BB962C8B-B14F-4D97-AF65-F5344CB8AC3E}">
        <p14:creationId xmlns:p14="http://schemas.microsoft.com/office/powerpoint/2010/main" val="1443126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_tradnl" sz="3600" dirty="0"/>
            </a:br>
            <a:r>
              <a:rPr lang="es-ES_tradnl" sz="4900" dirty="0"/>
              <a:t>Consejos Lingüísticos</a:t>
            </a:r>
            <a:r>
              <a:rPr lang="es-ES_tradnl" sz="3600" dirty="0"/>
              <a:t>
</a:t>
            </a:r>
          </a:p>
        </p:txBody>
      </p:sp>
      <p:sp>
        <p:nvSpPr>
          <p:cNvPr id="3" name="Content Placeholder 2"/>
          <p:cNvSpPr>
            <a:spLocks noGrp="1"/>
          </p:cNvSpPr>
          <p:nvPr>
            <p:ph idx="1"/>
          </p:nvPr>
        </p:nvSpPr>
        <p:spPr>
          <a:xfrm>
            <a:off x="609600" y="1219205"/>
            <a:ext cx="11049000" cy="4553057"/>
          </a:xfrm>
        </p:spPr>
        <p:txBody>
          <a:bodyPr>
            <a:normAutofit/>
          </a:bodyPr>
          <a:lstStyle/>
          <a:p>
            <a:r>
              <a:rPr lang="es-ES_tradnl" sz="2000" dirty="0"/>
              <a:t>HACER:
Diga "Racismo" primero o segundo, no último.
Diga "personas que viven en la pobreza".
Siga repitiendo que estos son</a:t>
            </a:r>
            <a:br>
              <a:rPr lang="es-ES_tradnl" sz="2000" dirty="0"/>
            </a:br>
            <a:r>
              <a:rPr lang="es-ES_tradnl" sz="2000" dirty="0"/>
              <a:t>patrones, no absolutos.
Pídale a otro Vicentino que escuche los tropiezos.
Lea las notas del Presentador y la Guía del Formador</a:t>
            </a:r>
            <a:endParaRPr lang="en-US" sz="2000" dirty="0"/>
          </a:p>
          <a:p>
            <a:r>
              <a:rPr lang="es-ES_tradnl" sz="2000" dirty="0"/>
              <a:t>NO
Diga "Esas personas". 
Suponga que todas las personas en cualquier grupo se comportan de la misma manera.</a:t>
            </a:r>
          </a:p>
        </p:txBody>
      </p:sp>
      <p:cxnSp>
        <p:nvCxnSpPr>
          <p:cNvPr id="6" name="Straight Arrow Connector 5"/>
          <p:cNvCxnSpPr>
            <a:cxnSpLocks/>
          </p:cNvCxnSpPr>
          <p:nvPr/>
        </p:nvCxnSpPr>
        <p:spPr>
          <a:xfrm>
            <a:off x="7066321" y="3079463"/>
            <a:ext cx="151760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686549" y="3108325"/>
            <a:ext cx="45719"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3950" y="2238089"/>
            <a:ext cx="2914650" cy="841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7299" y="3079463"/>
            <a:ext cx="2400301" cy="133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58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s-ES_tradnl" sz="3600" dirty="0"/>
            </a:br>
            <a:r>
              <a:rPr lang="es-ES_tradnl" sz="4900" dirty="0"/>
              <a:t>Terminando</a:t>
            </a:r>
            <a:r>
              <a:rPr lang="es-ES_tradnl" sz="3600" dirty="0"/>
              <a:t>
</a:t>
            </a:r>
          </a:p>
        </p:txBody>
      </p:sp>
      <p:sp>
        <p:nvSpPr>
          <p:cNvPr id="3" name="Content Placeholder 2"/>
          <p:cNvSpPr>
            <a:spLocks noGrp="1"/>
          </p:cNvSpPr>
          <p:nvPr>
            <p:ph idx="1"/>
          </p:nvPr>
        </p:nvSpPr>
        <p:spPr/>
        <p:txBody>
          <a:bodyPr>
            <a:normAutofit/>
          </a:bodyPr>
          <a:lstStyle/>
          <a:p>
            <a:pPr>
              <a:lnSpc>
                <a:spcPct val="100000"/>
              </a:lnSpc>
              <a:defRPr/>
            </a:pPr>
            <a:endParaRPr lang="en-US" sz="2400" dirty="0"/>
          </a:p>
          <a:p>
            <a:pPr>
              <a:defRPr/>
            </a:pPr>
            <a:r>
              <a:rPr lang="es-ES_tradnl" dirty="0"/>
              <a:t>¡¡¡Cuide la hora!!!!    Es fácil pasarse por accidente</a:t>
            </a:r>
            <a:r>
              <a:rPr lang="en-US" dirty="0"/>
              <a:t>.</a:t>
            </a:r>
          </a:p>
          <a:p>
            <a:pPr>
              <a:defRPr/>
            </a:pPr>
            <a:r>
              <a:rPr lang="es-ES_tradnl" i="1" dirty="0"/>
              <a:t>Siempre tenga una discusión en grupos pequeños después de esta sección.  Esto ayuda a las personas a procesar lo que han escuchado. 
</a:t>
            </a:r>
            <a:r>
              <a:rPr lang="es-ES_tradnl" dirty="0"/>
              <a:t>Esta sección puede ser muy gratificante.</a:t>
            </a:r>
          </a:p>
          <a:p>
            <a:pPr>
              <a:defRPr/>
            </a:pPr>
            <a:r>
              <a:rPr lang="es-ES_tradnl" dirty="0"/>
              <a:t>Las personas adquieren una nueva comprensión y una nueva empatía ante sus ojos.</a:t>
            </a:r>
          </a:p>
        </p:txBody>
      </p:sp>
    </p:spTree>
    <p:extLst>
      <p:ext uri="{BB962C8B-B14F-4D97-AF65-F5344CB8AC3E}">
        <p14:creationId xmlns:p14="http://schemas.microsoft.com/office/powerpoint/2010/main" val="1521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Parte 7: </a:t>
            </a:r>
            <a:r>
              <a:rPr lang="es-ES" sz="3200" dirty="0"/>
              <a:t>¿Por qué Hacemos Visitas Domiciliarias?</a:t>
            </a:r>
          </a:p>
        </p:txBody>
      </p:sp>
      <p:sp>
        <p:nvSpPr>
          <p:cNvPr id="4" name="Content Placeholder 3"/>
          <p:cNvSpPr>
            <a:spLocks noGrp="1"/>
          </p:cNvSpPr>
          <p:nvPr>
            <p:ph idx="1"/>
          </p:nvPr>
        </p:nvSpPr>
        <p:spPr/>
        <p:txBody>
          <a:bodyPr>
            <a:normAutofit fontScale="92500" lnSpcReduction="10000"/>
          </a:bodyPr>
          <a:lstStyle/>
          <a:p>
            <a:pPr marL="442432" indent="-442432">
              <a:buFont typeface="Arial" panose="020B0604020202020204" pitchFamily="34" charset="0"/>
              <a:buChar char="•"/>
            </a:pPr>
            <a:r>
              <a:rPr lang="es-ES" sz="2200" b="1" dirty="0"/>
              <a:t>Objetivos de Aprendizaje:  Formación</a:t>
            </a:r>
          </a:p>
          <a:p>
            <a:pPr marL="884865" lvl="1" indent="-442432">
              <a:buFont typeface="Arial" panose="020B0604020202020204" pitchFamily="34" charset="0"/>
              <a:buChar char="•"/>
            </a:pPr>
            <a:r>
              <a:rPr lang="es-ES" sz="2200" dirty="0"/>
              <a:t>El participante quiere hacer una Visita Domiciliaria.</a:t>
            </a:r>
          </a:p>
          <a:p>
            <a:pPr marL="884865" lvl="1" indent="-442432">
              <a:buFont typeface="Arial" panose="020B0604020202020204" pitchFamily="34" charset="0"/>
              <a:buChar char="•"/>
            </a:pPr>
            <a:r>
              <a:rPr lang="es-ES" sz="2200" dirty="0"/>
              <a:t>No se intenta enseñar todo acerca de las Visitas Domiciliarias.</a:t>
            </a:r>
          </a:p>
          <a:p>
            <a:pPr marL="442432" indent="-442432">
              <a:buFont typeface="Arial" panose="020B0604020202020204" pitchFamily="34" charset="0"/>
              <a:buChar char="•"/>
            </a:pPr>
            <a:r>
              <a:rPr lang="es-ES" sz="2200" b="1" dirty="0"/>
              <a:t>En una presentación y en video porque…</a:t>
            </a:r>
          </a:p>
          <a:p>
            <a:pPr marL="884865" lvl="1" indent="-442432">
              <a:buFont typeface="Arial" panose="020B0604020202020204" pitchFamily="34" charset="0"/>
              <a:buChar char="•"/>
            </a:pPr>
            <a:r>
              <a:rPr lang="es-ES" sz="2200" dirty="0"/>
              <a:t>Algunas personas quieren conocer los pasos.</a:t>
            </a:r>
          </a:p>
          <a:p>
            <a:pPr marL="884865" lvl="1" indent="-442432">
              <a:buFont typeface="Arial" panose="020B0604020202020204" pitchFamily="34" charset="0"/>
              <a:buChar char="•"/>
            </a:pPr>
            <a:r>
              <a:rPr lang="es-ES" sz="2200" dirty="0"/>
              <a:t>Algunas personas quieren conocer cómo se sentirán.</a:t>
            </a:r>
          </a:p>
          <a:p>
            <a:pPr marL="442432" indent="-442432">
              <a:buFont typeface="Arial" panose="020B0604020202020204" pitchFamily="34" charset="0"/>
              <a:buChar char="•"/>
            </a:pPr>
            <a:r>
              <a:rPr lang="es-ES" sz="2200" b="1" dirty="0"/>
              <a:t>Versión corta del video</a:t>
            </a:r>
          </a:p>
          <a:p>
            <a:pPr marL="884865" lvl="1" indent="-442432">
              <a:buFont typeface="Arial" panose="020B0604020202020204" pitchFamily="34" charset="0"/>
              <a:buChar char="•"/>
            </a:pPr>
            <a:r>
              <a:rPr lang="es-ES" altLang="en-US" sz="2200" dirty="0"/>
              <a:t>Las preguntas y pausas son removidas del video.</a:t>
            </a:r>
          </a:p>
          <a:p>
            <a:pPr marL="884865" lvl="1" indent="-442432">
              <a:buFont typeface="Arial" panose="020B0604020202020204" pitchFamily="34" charset="0"/>
              <a:buChar char="•"/>
            </a:pPr>
            <a:r>
              <a:rPr lang="es-ES" altLang="en-US" sz="2200" dirty="0"/>
              <a:t>Solo un video.</a:t>
            </a:r>
          </a:p>
          <a:p>
            <a:pPr marL="442432" indent="-442432">
              <a:buFont typeface="Arial" panose="020B0604020202020204" pitchFamily="34" charset="0"/>
              <a:buChar char="•"/>
            </a:pPr>
            <a:r>
              <a:rPr lang="es-ES" altLang="en-US" sz="2200" b="1" dirty="0"/>
              <a:t>Ejercicio interactivo de Preguntas y Respuestas</a:t>
            </a:r>
          </a:p>
          <a:p>
            <a:pPr marL="884865" lvl="1" indent="-442432">
              <a:buFont typeface="Arial" panose="020B0604020202020204" pitchFamily="34" charset="0"/>
              <a:buChar char="•"/>
            </a:pPr>
            <a:r>
              <a:rPr lang="es-ES" altLang="en-US" sz="2200" dirty="0"/>
              <a:t>Basadas en las preguntas de las Visitas Domiciliarias.</a:t>
            </a:r>
          </a:p>
          <a:p>
            <a:pPr marL="884865" lvl="1" indent="-442432">
              <a:buFont typeface="Arial" panose="020B0604020202020204" pitchFamily="34" charset="0"/>
              <a:buChar char="•"/>
            </a:pPr>
            <a:r>
              <a:rPr lang="es-ES" altLang="en-US" sz="2200" dirty="0"/>
              <a:t>Hacer que las personas piensen.</a:t>
            </a:r>
          </a:p>
          <a:p>
            <a:pPr algn="l"/>
            <a:endParaRPr lang="es-ES" dirty="0"/>
          </a:p>
          <a:p>
            <a:pPr marL="442432" indent="-442432">
              <a:buFont typeface="Arial" panose="020B0604020202020204" pitchFamily="34" charset="0"/>
              <a:buChar char="•"/>
            </a:pPr>
            <a:endParaRPr lang="en-US" dirty="0"/>
          </a:p>
        </p:txBody>
      </p:sp>
      <p:pic>
        <p:nvPicPr>
          <p:cNvPr id="8" name="Picture 7" descr="Text&#10;&#10;Description automatically generated">
            <a:extLst>
              <a:ext uri="{FF2B5EF4-FFF2-40B4-BE49-F238E27FC236}">
                <a16:creationId xmlns:a16="http://schemas.microsoft.com/office/drawing/2014/main" id="{268D1717-D1F4-2F81-8675-29B5000EA748}"/>
              </a:ext>
            </a:extLst>
          </p:cNvPr>
          <p:cNvPicPr>
            <a:picLocks noChangeAspect="1"/>
          </p:cNvPicPr>
          <p:nvPr/>
        </p:nvPicPr>
        <p:blipFill>
          <a:blip r:embed="rId3"/>
          <a:stretch>
            <a:fillRect/>
          </a:stretch>
        </p:blipFill>
        <p:spPr>
          <a:xfrm>
            <a:off x="9913680" y="2514600"/>
            <a:ext cx="1758029" cy="2293638"/>
          </a:xfrm>
          <a:prstGeom prst="rect">
            <a:avLst/>
          </a:prstGeom>
          <a:ln>
            <a:solidFill>
              <a:schemeClr val="tx1"/>
            </a:solidFill>
          </a:ln>
        </p:spPr>
      </p:pic>
    </p:spTree>
    <p:extLst>
      <p:ext uri="{BB962C8B-B14F-4D97-AF65-F5344CB8AC3E}">
        <p14:creationId xmlns:p14="http://schemas.microsoft.com/office/powerpoint/2010/main" val="45562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normAutofit/>
          </a:bodyPr>
          <a:lstStyle/>
          <a:p>
            <a:r>
              <a:rPr lang="es-ES" altLang="en-US" dirty="0"/>
              <a:t>Parte 7: Preguntas y Respuestas</a:t>
            </a:r>
          </a:p>
        </p:txBody>
      </p:sp>
      <p:sp>
        <p:nvSpPr>
          <p:cNvPr id="21508" name="Rectangle 3"/>
          <p:cNvSpPr>
            <a:spLocks noGrp="1" noChangeArrowheads="1"/>
          </p:cNvSpPr>
          <p:nvPr>
            <p:ph idx="1"/>
          </p:nvPr>
        </p:nvSpPr>
        <p:spPr>
          <a:xfrm>
            <a:off x="609601" y="1244087"/>
            <a:ext cx="11049000" cy="4553057"/>
          </a:xfrm>
        </p:spPr>
        <p:txBody>
          <a:bodyPr>
            <a:normAutofit/>
          </a:bodyPr>
          <a:lstStyle/>
          <a:p>
            <a:pPr>
              <a:lnSpc>
                <a:spcPct val="80000"/>
              </a:lnSpc>
              <a:spcBef>
                <a:spcPts val="968"/>
              </a:spcBef>
            </a:pPr>
            <a:r>
              <a:rPr lang="es-ES" altLang="en-US" sz="2000" dirty="0"/>
              <a:t>Usted tiene una lista de cotejo de las preguntas y respuestas en su memoria USB. </a:t>
            </a:r>
            <a:br>
              <a:rPr lang="es-ES" altLang="en-US" sz="2000" dirty="0"/>
            </a:br>
            <a:r>
              <a:rPr lang="es-ES" altLang="en-US" sz="2000" dirty="0"/>
              <a:t> Imprimirla para usted, pero no para dársela a los demás.</a:t>
            </a:r>
          </a:p>
          <a:p>
            <a:pPr>
              <a:lnSpc>
                <a:spcPct val="80000"/>
              </a:lnSpc>
              <a:spcBef>
                <a:spcPts val="968"/>
              </a:spcBef>
            </a:pPr>
            <a:r>
              <a:rPr lang="es-ES" altLang="en-US" sz="2000" dirty="0"/>
              <a:t>Secuencia Sugerida:</a:t>
            </a:r>
          </a:p>
          <a:p>
            <a:pPr lvl="1">
              <a:lnSpc>
                <a:spcPct val="80000"/>
              </a:lnSpc>
              <a:spcBef>
                <a:spcPts val="968"/>
              </a:spcBef>
            </a:pPr>
            <a:r>
              <a:rPr lang="es-ES" altLang="en-US" sz="2000" dirty="0"/>
              <a:t>Una persona presenta las diapositivas antes del video.</a:t>
            </a:r>
          </a:p>
          <a:p>
            <a:pPr lvl="1">
              <a:lnSpc>
                <a:spcPct val="80000"/>
              </a:lnSpc>
              <a:spcBef>
                <a:spcPts val="968"/>
              </a:spcBef>
            </a:pPr>
            <a:r>
              <a:rPr lang="es-ES" altLang="en-US" sz="2000" dirty="0"/>
              <a:t>Presentar el video</a:t>
            </a:r>
          </a:p>
          <a:p>
            <a:pPr lvl="1">
              <a:lnSpc>
                <a:spcPct val="80000"/>
              </a:lnSpc>
              <a:spcBef>
                <a:spcPts val="968"/>
              </a:spcBef>
            </a:pPr>
            <a:r>
              <a:rPr lang="es-ES" altLang="en-US" sz="2000" dirty="0"/>
              <a:t>Todos los presentadores irán al frente.</a:t>
            </a:r>
          </a:p>
          <a:p>
            <a:pPr lvl="1">
              <a:lnSpc>
                <a:spcPct val="80000"/>
              </a:lnSpc>
              <a:spcBef>
                <a:spcPts val="968"/>
              </a:spcBef>
            </a:pPr>
            <a:r>
              <a:rPr lang="es-ES" altLang="en-US" sz="2000" dirty="0"/>
              <a:t>Pedir a la audiencia que comparta las observaciones.</a:t>
            </a:r>
          </a:p>
          <a:p>
            <a:pPr lvl="2">
              <a:lnSpc>
                <a:spcPct val="80000"/>
              </a:lnSpc>
              <a:spcBef>
                <a:spcPts val="968"/>
              </a:spcBef>
            </a:pPr>
            <a:r>
              <a:rPr lang="es-ES" altLang="en-US" dirty="0"/>
              <a:t>¿Qué hicieron bien nuestros Vicentinos?¿Qué pueden mejorar? </a:t>
            </a:r>
          </a:p>
          <a:p>
            <a:pPr lvl="1">
              <a:lnSpc>
                <a:spcPct val="80000"/>
              </a:lnSpc>
              <a:spcBef>
                <a:spcPts val="968"/>
              </a:spcBef>
            </a:pPr>
            <a:r>
              <a:rPr lang="es-ES" altLang="en-US" sz="2000" dirty="0"/>
              <a:t>Llevar anotaciones de lo que se ha mencionado.</a:t>
            </a:r>
          </a:p>
          <a:p>
            <a:pPr lvl="1">
              <a:lnSpc>
                <a:spcPct val="80000"/>
              </a:lnSpc>
              <a:spcBef>
                <a:spcPts val="968"/>
              </a:spcBef>
            </a:pPr>
            <a:r>
              <a:rPr lang="es-ES" altLang="en-US" sz="2000" dirty="0"/>
              <a:t>Responda rápido a cualquier pregunta olvidada.</a:t>
            </a:r>
          </a:p>
          <a:p>
            <a:pPr lvl="1">
              <a:lnSpc>
                <a:spcPct val="80000"/>
              </a:lnSpc>
              <a:spcBef>
                <a:spcPts val="968"/>
              </a:spcBef>
            </a:pPr>
            <a:r>
              <a:rPr lang="es-ES" altLang="en-US" sz="2000" dirty="0"/>
              <a:t>Volver a las diapositivas para un repaso final.</a:t>
            </a:r>
          </a:p>
          <a:p>
            <a:pPr lvl="1">
              <a:lnSpc>
                <a:spcPct val="80000"/>
              </a:lnSpc>
              <a:spcBef>
                <a:spcPts val="968"/>
              </a:spcBef>
            </a:pPr>
            <a:endParaRPr lang="es-ES" altLang="en-US" sz="2000" dirty="0"/>
          </a:p>
        </p:txBody>
      </p:sp>
      <p:sp>
        <p:nvSpPr>
          <p:cNvPr id="4" name="TextBox 3"/>
          <p:cNvSpPr txBox="1"/>
          <p:nvPr/>
        </p:nvSpPr>
        <p:spPr>
          <a:xfrm>
            <a:off x="4487732" y="5458590"/>
            <a:ext cx="7094669" cy="338554"/>
          </a:xfrm>
          <a:prstGeom prst="rect">
            <a:avLst/>
          </a:prstGeom>
          <a:noFill/>
        </p:spPr>
        <p:txBody>
          <a:bodyPr wrap="square" rtlCol="0">
            <a:spAutoFit/>
          </a:bodyPr>
          <a:lstStyle/>
          <a:p>
            <a:pPr algn="r"/>
            <a:r>
              <a:rPr lang="es-ES" altLang="en-US" sz="1600" dirty="0">
                <a:solidFill>
                  <a:prstClr val="black"/>
                </a:solidFill>
              </a:rPr>
              <a:t>En la Guia del Formador ,vea  VIII.G. “Visitas Domiciliarias ”  pg. 46 </a:t>
            </a:r>
            <a:endParaRPr lang="es-ES" sz="1600" dirty="0">
              <a:solidFill>
                <a:prstClr val="black"/>
              </a:solidFill>
            </a:endParaRPr>
          </a:p>
        </p:txBody>
      </p:sp>
    </p:spTree>
    <p:extLst>
      <p:ext uri="{BB962C8B-B14F-4D97-AF65-F5344CB8AC3E}">
        <p14:creationId xmlns:p14="http://schemas.microsoft.com/office/powerpoint/2010/main" val="69094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normAutofit/>
          </a:bodyPr>
          <a:lstStyle/>
          <a:p>
            <a:r>
              <a:rPr lang="es-ES" altLang="en-US" sz="3600" dirty="0"/>
              <a:t>Discusión del Video de Visitas Domiciliarias</a:t>
            </a:r>
          </a:p>
        </p:txBody>
      </p:sp>
      <p:sp>
        <p:nvSpPr>
          <p:cNvPr id="21508" name="Rectangle 3"/>
          <p:cNvSpPr>
            <a:spLocks noGrp="1" noChangeArrowheads="1"/>
          </p:cNvSpPr>
          <p:nvPr>
            <p:ph idx="1"/>
          </p:nvPr>
        </p:nvSpPr>
        <p:spPr>
          <a:xfrm>
            <a:off x="609600" y="879166"/>
            <a:ext cx="11049000" cy="5062299"/>
          </a:xfrm>
        </p:spPr>
        <p:txBody>
          <a:bodyPr>
            <a:normAutofit/>
          </a:bodyPr>
          <a:lstStyle/>
          <a:p>
            <a:pPr>
              <a:lnSpc>
                <a:spcPct val="80000"/>
              </a:lnSpc>
            </a:pPr>
            <a:endParaRPr lang="es-ES" altLang="en-US" sz="2000" dirty="0"/>
          </a:p>
          <a:p>
            <a:pPr>
              <a:lnSpc>
                <a:spcPct val="80000"/>
              </a:lnSpc>
            </a:pPr>
            <a:r>
              <a:rPr lang="es-ES" altLang="en-US" sz="2400" dirty="0"/>
              <a:t>Listado de Cotejo de Preguntas.  </a:t>
            </a:r>
          </a:p>
          <a:p>
            <a:pPr lvl="1">
              <a:lnSpc>
                <a:spcPct val="80000"/>
              </a:lnSpc>
            </a:pPr>
            <a:r>
              <a:rPr lang="es-ES" altLang="en-US" dirty="0"/>
              <a:t>En “Herramientas del Formador” en la Memoria USB.</a:t>
            </a:r>
          </a:p>
          <a:p>
            <a:pPr lvl="1">
              <a:lnSpc>
                <a:spcPct val="80000"/>
              </a:lnSpc>
            </a:pPr>
            <a:r>
              <a:rPr lang="es-ES" dirty="0"/>
              <a:t>Actualizado para que refleje nuestro entendimiento de  las causas de la pobreza y el contacto físico durante las Visitas Domiciliarias.</a:t>
            </a:r>
            <a:endParaRPr lang="es-ES" altLang="en-US" dirty="0"/>
          </a:p>
          <a:p>
            <a:pPr>
              <a:lnSpc>
                <a:spcPct val="80000"/>
              </a:lnSpc>
            </a:pPr>
            <a:r>
              <a:rPr lang="es-ES" altLang="en-US" sz="2400" dirty="0"/>
              <a:t>Notas del Video</a:t>
            </a:r>
          </a:p>
          <a:p>
            <a:pPr marL="884865" lvl="1" indent="-442432"/>
            <a:r>
              <a:rPr lang="es-ES" altLang="en-US" dirty="0"/>
              <a:t>Intencionalmente están incluidas las prácticas tanto buenas como malas.</a:t>
            </a:r>
          </a:p>
          <a:p>
            <a:pPr marL="884865" lvl="1" indent="-442432"/>
            <a:r>
              <a:rPr lang="es-ES" altLang="en-US" dirty="0"/>
              <a:t>Fueron realizadas antes de la capacitación de abuso sexual.</a:t>
            </a:r>
          </a:p>
          <a:p>
            <a:pPr marL="884865" lvl="1" indent="-442432"/>
            <a:r>
              <a:rPr lang="es-ES" altLang="en-US" dirty="0"/>
              <a:t>Si, eventualmente habrá un nuevo video.</a:t>
            </a:r>
            <a:endParaRPr lang="es-ES" dirty="0"/>
          </a:p>
          <a:p>
            <a:pPr>
              <a:lnSpc>
                <a:spcPct val="80000"/>
              </a:lnSpc>
            </a:pPr>
            <a:r>
              <a:rPr lang="es-ES" altLang="en-US" sz="2400" dirty="0"/>
              <a:t>Nuevo, El Diario de las Visitas Domiciliarias.</a:t>
            </a:r>
          </a:p>
          <a:p>
            <a:pPr lvl="1">
              <a:lnSpc>
                <a:spcPct val="80000"/>
              </a:lnSpc>
            </a:pPr>
            <a:r>
              <a:rPr lang="es-ES" altLang="en-US" dirty="0"/>
              <a:t>Pueden pedirse a la Oficina Nacional.</a:t>
            </a:r>
          </a:p>
        </p:txBody>
      </p:sp>
      <p:sp>
        <p:nvSpPr>
          <p:cNvPr id="5" name="TextBox 4"/>
          <p:cNvSpPr txBox="1"/>
          <p:nvPr/>
        </p:nvSpPr>
        <p:spPr>
          <a:xfrm>
            <a:off x="4037621" y="5761255"/>
            <a:ext cx="7814587" cy="360420"/>
          </a:xfrm>
          <a:prstGeom prst="rect">
            <a:avLst/>
          </a:prstGeom>
          <a:noFill/>
        </p:spPr>
        <p:txBody>
          <a:bodyPr wrap="square" rtlCol="0">
            <a:spAutoFit/>
          </a:bodyPr>
          <a:lstStyle/>
          <a:p>
            <a:pPr algn="r"/>
            <a:r>
              <a:rPr lang="es-ES" altLang="en-US" sz="1742" dirty="0">
                <a:solidFill>
                  <a:prstClr val="black"/>
                </a:solidFill>
              </a:rPr>
              <a:t>En la Guia del Formador vea   VIII.G. “Visitas Domiciliarias ”  </a:t>
            </a:r>
            <a:r>
              <a:rPr lang="en-US" altLang="en-US" sz="1742" dirty="0">
                <a:solidFill>
                  <a:prstClr val="black"/>
                </a:solidFill>
              </a:rPr>
              <a:t>pg. 46 </a:t>
            </a:r>
            <a:endParaRPr lang="en-US" sz="2710" dirty="0">
              <a:solidFill>
                <a:prstClr val="black"/>
              </a:solidFill>
            </a:endParaRPr>
          </a:p>
        </p:txBody>
      </p:sp>
      <p:pic>
        <p:nvPicPr>
          <p:cNvPr id="7" name="Picture 6" descr="A picture containing website&#10;&#10;Description automatically generated">
            <a:extLst>
              <a:ext uri="{FF2B5EF4-FFF2-40B4-BE49-F238E27FC236}">
                <a16:creationId xmlns:a16="http://schemas.microsoft.com/office/drawing/2014/main" id="{F429495E-8DC9-209A-C88B-52C483362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7605" y="3865094"/>
            <a:ext cx="1102832" cy="1516922"/>
          </a:xfrm>
          <a:prstGeom prst="rect">
            <a:avLst/>
          </a:prstGeom>
          <a:ln>
            <a:solidFill>
              <a:schemeClr val="tx1"/>
            </a:solidFill>
          </a:ln>
        </p:spPr>
      </p:pic>
    </p:spTree>
    <p:extLst>
      <p:ext uri="{BB962C8B-B14F-4D97-AF65-F5344CB8AC3E}">
        <p14:creationId xmlns:p14="http://schemas.microsoft.com/office/powerpoint/2010/main" val="307397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3600" dirty="0"/>
              <a:t>¡</a:t>
            </a:r>
            <a:r>
              <a:rPr lang="es-ES" sz="4800" dirty="0"/>
              <a:t>Adelante y a Practicar!</a:t>
            </a:r>
          </a:p>
        </p:txBody>
      </p:sp>
      <p:sp>
        <p:nvSpPr>
          <p:cNvPr id="5" name="Content Placeholder 4">
            <a:extLst>
              <a:ext uri="{FF2B5EF4-FFF2-40B4-BE49-F238E27FC236}">
                <a16:creationId xmlns:a16="http://schemas.microsoft.com/office/drawing/2014/main" id="{B84D331E-2796-33DA-F822-987966222491}"/>
              </a:ext>
            </a:extLst>
          </p:cNvPr>
          <p:cNvSpPr>
            <a:spLocks noGrp="1"/>
          </p:cNvSpPr>
          <p:nvPr>
            <p:ph idx="1"/>
          </p:nvPr>
        </p:nvSpPr>
        <p:spPr>
          <a:xfrm>
            <a:off x="609601" y="1300682"/>
            <a:ext cx="11049000" cy="4553057"/>
          </a:xfrm>
        </p:spPr>
        <p:txBody>
          <a:bodyPr>
            <a:noAutofit/>
          </a:bodyPr>
          <a:lstStyle/>
          <a:p>
            <a:pPr marL="0" indent="0">
              <a:spcBef>
                <a:spcPts val="1200"/>
              </a:spcBef>
              <a:buNone/>
            </a:pPr>
            <a:r>
              <a:rPr lang="es-ES" sz="2400" dirty="0"/>
              <a:t>Número de Participantes del 1 al 7</a:t>
            </a:r>
          </a:p>
          <a:p>
            <a:pPr marL="0" indent="0">
              <a:spcBef>
                <a:spcPts val="1200"/>
              </a:spcBef>
              <a:buNone/>
            </a:pPr>
            <a:r>
              <a:rPr lang="es-ES" sz="2400" dirty="0"/>
              <a:t>Se asignará a cada grupo una parte de la  Orientación </a:t>
            </a:r>
            <a:r>
              <a:rPr lang="es-ES" sz="2400" dirty="0" err="1"/>
              <a:t>Ozanam</a:t>
            </a:r>
            <a:r>
              <a:rPr lang="es-ES" sz="2400" dirty="0"/>
              <a:t> – Parte 1 - 7.</a:t>
            </a:r>
          </a:p>
          <a:p>
            <a:pPr marL="0" indent="0">
              <a:spcBef>
                <a:spcPts val="1200"/>
              </a:spcBef>
              <a:buNone/>
            </a:pPr>
            <a:r>
              <a:rPr lang="es-ES" sz="2400" dirty="0"/>
              <a:t>Vea las notas del Presentador. </a:t>
            </a:r>
          </a:p>
          <a:p>
            <a:pPr marL="0" indent="0">
              <a:spcBef>
                <a:spcPts val="1200"/>
              </a:spcBef>
              <a:buNone/>
            </a:pPr>
            <a:r>
              <a:rPr lang="es-ES" sz="2400" dirty="0"/>
              <a:t>Tener presente el tiempo asignado (tratando de mantenerse en el tiempo establecido, pero no terminar muy temprano).</a:t>
            </a:r>
          </a:p>
          <a:p>
            <a:pPr marL="0" indent="0">
              <a:spcBef>
                <a:spcPts val="1200"/>
              </a:spcBef>
              <a:buNone/>
            </a:pPr>
            <a:r>
              <a:rPr lang="es-ES" sz="2400" dirty="0"/>
              <a:t>Encontrar un espacio cómodo para practicar esta sesión.</a:t>
            </a:r>
          </a:p>
          <a:p>
            <a:pPr marL="0" indent="0">
              <a:spcBef>
                <a:spcPts val="1200"/>
              </a:spcBef>
              <a:buNone/>
            </a:pPr>
            <a:r>
              <a:rPr lang="es-ES" sz="2400" dirty="0"/>
              <a:t>Tendrán 60 minutos.</a:t>
            </a:r>
          </a:p>
          <a:p>
            <a:pPr marL="0" indent="0">
              <a:spcBef>
                <a:spcPts val="1200"/>
              </a:spcBef>
              <a:buNone/>
            </a:pPr>
            <a:r>
              <a:rPr lang="es-ES" sz="2400" dirty="0"/>
              <a:t>Cada persona presentará su parte en la Orientación </a:t>
            </a:r>
            <a:r>
              <a:rPr lang="es-ES" sz="2400" dirty="0" err="1"/>
              <a:t>Ozanam</a:t>
            </a:r>
            <a:r>
              <a:rPr lang="es-ES" sz="2400" dirty="0"/>
              <a:t>.</a:t>
            </a:r>
          </a:p>
        </p:txBody>
      </p:sp>
    </p:spTree>
    <p:extLst>
      <p:ext uri="{BB962C8B-B14F-4D97-AF65-F5344CB8AC3E}">
        <p14:creationId xmlns:p14="http://schemas.microsoft.com/office/powerpoint/2010/main" val="298150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A4E9-7DF7-40CB-830F-3A241DBAA7C8}"/>
              </a:ext>
            </a:extLst>
          </p:cNvPr>
          <p:cNvSpPr>
            <a:spLocks noGrp="1"/>
          </p:cNvSpPr>
          <p:nvPr>
            <p:ph type="title"/>
          </p:nvPr>
        </p:nvSpPr>
        <p:spPr/>
        <p:txBody>
          <a:bodyPr>
            <a:normAutofit/>
          </a:bodyPr>
          <a:lstStyle/>
          <a:p>
            <a:r>
              <a:rPr lang="es-ES" dirty="0"/>
              <a:t>La Caridad de Cristo Nos Obliga  </a:t>
            </a:r>
          </a:p>
        </p:txBody>
      </p:sp>
      <p:sp>
        <p:nvSpPr>
          <p:cNvPr id="3" name="Content Placeholder 2">
            <a:extLst>
              <a:ext uri="{FF2B5EF4-FFF2-40B4-BE49-F238E27FC236}">
                <a16:creationId xmlns:a16="http://schemas.microsoft.com/office/drawing/2014/main" id="{902ACF82-4DE0-40BD-89C5-4C29B78A9FA9}"/>
              </a:ext>
            </a:extLst>
          </p:cNvPr>
          <p:cNvSpPr>
            <a:spLocks noGrp="1"/>
          </p:cNvSpPr>
          <p:nvPr>
            <p:ph idx="1"/>
          </p:nvPr>
        </p:nvSpPr>
        <p:spPr/>
        <p:txBody>
          <a:bodyPr>
            <a:normAutofit/>
          </a:bodyPr>
          <a:lstStyle/>
          <a:p>
            <a:pPr marL="0" indent="0">
              <a:buNone/>
            </a:pPr>
            <a:r>
              <a:rPr lang="es-ES" sz="2400" dirty="0"/>
              <a:t>Querido Jesucristo,</a:t>
            </a:r>
          </a:p>
          <a:p>
            <a:pPr marL="0" indent="0">
              <a:buNone/>
            </a:pPr>
            <a:r>
              <a:rPr lang="es-ES" sz="2400" dirty="0"/>
              <a:t>Envía tu Espíritu Santo para llenar nuestros corazones con el valor necesario para crear algo nuevo, y con espíritu generoso ofrecer nuestro tiempo y energía a este ministerio.</a:t>
            </a:r>
          </a:p>
          <a:p>
            <a:pPr marL="0" indent="0">
              <a:buNone/>
            </a:pPr>
            <a:r>
              <a:rPr lang="es-ES" sz="2400" dirty="0"/>
              <a:t>Crea en esta comunidad el espacio para ayudarnos y entendernos mutuamente para que las personas puedan encontrar calma y la restauración entre amigos.</a:t>
            </a:r>
          </a:p>
          <a:p>
            <a:pPr marL="0" indent="0">
              <a:buNone/>
            </a:pPr>
            <a:r>
              <a:rPr lang="es-ES" sz="2400" dirty="0"/>
              <a:t>Ayúdanos a dejar a un lado  diferencias en nuestra educación, trabajos , responsabilidades y ministerios para descubrir el amor, la compasión y la gracia sanadora de Jesús entre nosotros.</a:t>
            </a:r>
          </a:p>
          <a:p>
            <a:pPr marL="0" indent="0">
              <a:buNone/>
            </a:pPr>
            <a:endParaRPr lang="es-ES" dirty="0"/>
          </a:p>
        </p:txBody>
      </p:sp>
    </p:spTree>
    <p:extLst>
      <p:ext uri="{BB962C8B-B14F-4D97-AF65-F5344CB8AC3E}">
        <p14:creationId xmlns:p14="http://schemas.microsoft.com/office/powerpoint/2010/main" val="305722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BEF8-2AFD-43B1-9485-E09ADE3B81D2}"/>
              </a:ext>
            </a:extLst>
          </p:cNvPr>
          <p:cNvSpPr>
            <a:spLocks noGrp="1"/>
          </p:cNvSpPr>
          <p:nvPr>
            <p:ph type="title"/>
          </p:nvPr>
        </p:nvSpPr>
        <p:spPr/>
        <p:txBody>
          <a:bodyPr>
            <a:normAutofit/>
          </a:bodyPr>
          <a:lstStyle/>
          <a:p>
            <a:r>
              <a:rPr lang="es-ES" dirty="0"/>
              <a:t>La Caridad de Cristo Nos Obliga </a:t>
            </a:r>
            <a:endParaRPr lang="en-US" dirty="0"/>
          </a:p>
        </p:txBody>
      </p:sp>
      <p:sp>
        <p:nvSpPr>
          <p:cNvPr id="3" name="Content Placeholder 2">
            <a:extLst>
              <a:ext uri="{FF2B5EF4-FFF2-40B4-BE49-F238E27FC236}">
                <a16:creationId xmlns:a16="http://schemas.microsoft.com/office/drawing/2014/main" id="{E55D0B0C-BAA1-4A6D-988F-5836427EF00A}"/>
              </a:ext>
            </a:extLst>
          </p:cNvPr>
          <p:cNvSpPr>
            <a:spLocks noGrp="1"/>
          </p:cNvSpPr>
          <p:nvPr>
            <p:ph idx="1"/>
          </p:nvPr>
        </p:nvSpPr>
        <p:spPr/>
        <p:txBody>
          <a:bodyPr>
            <a:normAutofit fontScale="92500" lnSpcReduction="20000"/>
          </a:bodyPr>
          <a:lstStyle/>
          <a:p>
            <a:pPr marL="0" indent="0" algn="l">
              <a:buNone/>
            </a:pPr>
            <a:endParaRPr lang="en-US" sz="1800" dirty="0"/>
          </a:p>
          <a:p>
            <a:pPr marL="0" indent="0">
              <a:buNone/>
            </a:pPr>
            <a:r>
              <a:rPr lang="es-ES" sz="2400" dirty="0"/>
              <a:t>Querido Señor Jesús, nos ofrecemos enteramente a la cultivación de un corazón Vicentino de líder servidor. Ábrenos a la disposición de recibir Tu gracia para que lavemos los pies de nuestros hermanos y hermanas como signo de nuestro servicio y solidaridad.</a:t>
            </a:r>
          </a:p>
          <a:p>
            <a:pPr marL="0" indent="0" algn="l">
              <a:buNone/>
            </a:pPr>
            <a:r>
              <a:rPr lang="es-ES" sz="2400" dirty="0"/>
              <a:t>Cuando estemos juntos reunidos enciende en nuestros corazones la pasión para buscarte, inspira nuestras mentes con la creatividad para encontrarte en nuestras relaciones personales</a:t>
            </a:r>
          </a:p>
          <a:p>
            <a:pPr marL="0" indent="0">
              <a:buNone/>
            </a:pPr>
            <a:r>
              <a:rPr lang="es-ES" sz="2400" dirty="0"/>
              <a:t>Condúcenos a Tu Sagrado Corazón para que abracemos la alegría y el dolor del Ministerio Vicentino, recibiendo Tu gracia para fortalecer nuestro servicio a los que viven en la pobreza y vulnerables.</a:t>
            </a:r>
          </a:p>
          <a:p>
            <a:pPr marL="0" indent="0" algn="l">
              <a:buNone/>
            </a:pPr>
            <a:r>
              <a:rPr lang="es-ES" sz="2400" dirty="0"/>
              <a:t>¡Oh Jesús Sanador, llámanos para que podamos ofrecernos los unos a otros como compañeros en este sendero en el </a:t>
            </a:r>
            <a:r>
              <a:rPr lang="es-419" sz="2400" dirty="0"/>
              <a:t>manantial</a:t>
            </a:r>
            <a:r>
              <a:rPr lang="es-ES" sz="2400" dirty="0"/>
              <a:t> de tu amor, donde nos nutrimos de Tu Misericordia.</a:t>
            </a:r>
          </a:p>
          <a:p>
            <a:pPr marL="0" indent="0" algn="l">
              <a:buNone/>
            </a:pPr>
            <a:endParaRPr lang="es-ES" sz="2400" dirty="0"/>
          </a:p>
        </p:txBody>
      </p:sp>
    </p:spTree>
    <p:extLst>
      <p:ext uri="{BB962C8B-B14F-4D97-AF65-F5344CB8AC3E}">
        <p14:creationId xmlns:p14="http://schemas.microsoft.com/office/powerpoint/2010/main" val="70570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7E3B-DD85-FCAF-4209-A6189A3D04C6}"/>
              </a:ext>
            </a:extLst>
          </p:cNvPr>
          <p:cNvSpPr>
            <a:spLocks noGrp="1"/>
          </p:cNvSpPr>
          <p:nvPr>
            <p:ph type="title"/>
          </p:nvPr>
        </p:nvSpPr>
        <p:spPr/>
        <p:txBody>
          <a:bodyPr/>
          <a:lstStyle/>
          <a:p>
            <a:r>
              <a:rPr lang="es-ES" dirty="0"/>
              <a:t>Temas Adicionales</a:t>
            </a:r>
          </a:p>
        </p:txBody>
      </p:sp>
    </p:spTree>
    <p:extLst>
      <p:ext uri="{BB962C8B-B14F-4D97-AF65-F5344CB8AC3E}">
        <p14:creationId xmlns:p14="http://schemas.microsoft.com/office/powerpoint/2010/main" val="11921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s-ES" dirty="0"/>
              <a:t>Reclutamiento: Invitación a Servir</a:t>
            </a:r>
          </a:p>
        </p:txBody>
      </p:sp>
      <p:sp>
        <p:nvSpPr>
          <p:cNvPr id="4" name="Content Placeholder 3"/>
          <p:cNvSpPr>
            <a:spLocks noGrp="1"/>
          </p:cNvSpPr>
          <p:nvPr>
            <p:ph idx="1"/>
          </p:nvPr>
        </p:nvSpPr>
        <p:spPr/>
        <p:txBody>
          <a:bodyPr>
            <a:normAutofit lnSpcReduction="10000"/>
          </a:bodyPr>
          <a:lstStyle/>
          <a:p>
            <a:r>
              <a:rPr lang="es-ES" sz="2000" dirty="0"/>
              <a:t>La invitación personal es la mejor.</a:t>
            </a:r>
          </a:p>
          <a:p>
            <a:r>
              <a:rPr lang="es-ES" sz="2000" dirty="0"/>
              <a:t>Enfoque en la “Espiritualidad/ Amistad/ Servicio”</a:t>
            </a:r>
          </a:p>
          <a:p>
            <a:r>
              <a:rPr lang="es-ES" sz="2000" dirty="0"/>
              <a:t>Programa para reclutar</a:t>
            </a:r>
          </a:p>
          <a:p>
            <a:pPr lvl="1"/>
            <a:r>
              <a:rPr lang="es-ES" sz="2000" dirty="0"/>
              <a:t>Semana 1: Anuncio en el Boletín con algo que llame la atención.</a:t>
            </a:r>
          </a:p>
          <a:p>
            <a:pPr lvl="1"/>
            <a:r>
              <a:rPr lang="es-ES" sz="2000" dirty="0"/>
              <a:t>Semana 3: Otro anuncio en el Boletín.</a:t>
            </a:r>
          </a:p>
          <a:p>
            <a:pPr lvl="1"/>
            <a:r>
              <a:rPr lang="es-ES" sz="2000" dirty="0"/>
              <a:t>Semana 5: Invitación a Servir desde el púlpito e inscribirlos.</a:t>
            </a:r>
          </a:p>
          <a:p>
            <a:pPr lvl="1"/>
            <a:r>
              <a:rPr lang="es-ES" sz="2000" dirty="0"/>
              <a:t>Semana 6: 1 hora de Introducción a la Sociedad y lista de trabajos.</a:t>
            </a:r>
          </a:p>
          <a:p>
            <a:pPr lvl="1"/>
            <a:r>
              <a:rPr lang="es-ES" sz="2000" dirty="0"/>
              <a:t>Semana 7-en Adelante, Reuniones de la Conferencia.</a:t>
            </a:r>
          </a:p>
          <a:p>
            <a:pPr lvl="1"/>
            <a:r>
              <a:rPr lang="es-ES" sz="2000" dirty="0"/>
              <a:t>Luego de tres meses: Orientación </a:t>
            </a:r>
            <a:r>
              <a:rPr lang="es-ES" sz="2000" dirty="0" err="1"/>
              <a:t>Ozanam</a:t>
            </a:r>
            <a:r>
              <a:rPr lang="es-ES" sz="2000" dirty="0"/>
              <a:t>. </a:t>
            </a:r>
          </a:p>
          <a:p>
            <a:pPr lvl="1"/>
            <a:r>
              <a:rPr lang="es-ES" sz="2000" dirty="0"/>
              <a:t>Invite a las personas a participar de los trabajos rápidamente.</a:t>
            </a:r>
          </a:p>
          <a:p>
            <a:r>
              <a:rPr lang="es-ES" sz="2000" dirty="0"/>
              <a:t>Charlas y Anuncios sugeridos disponibles en:</a:t>
            </a:r>
          </a:p>
          <a:p>
            <a:r>
              <a:rPr lang="en-US" sz="2000" dirty="0">
                <a:hlinkClick r:id="rId3"/>
              </a:rPr>
              <a:t>https://members.ssvpusa.org/growth-revitalization/spanish-language-resources/</a:t>
            </a:r>
            <a:endParaRPr lang="en-US" sz="1800" dirty="0"/>
          </a:p>
        </p:txBody>
      </p:sp>
    </p:spTree>
    <p:extLst>
      <p:ext uri="{BB962C8B-B14F-4D97-AF65-F5344CB8AC3E}">
        <p14:creationId xmlns:p14="http://schemas.microsoft.com/office/powerpoint/2010/main" val="360336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947" y="318993"/>
            <a:ext cx="10183091" cy="779464"/>
          </a:xfrm>
        </p:spPr>
        <p:txBody>
          <a:bodyPr>
            <a:normAutofit/>
          </a:bodyPr>
          <a:lstStyle/>
          <a:p>
            <a:r>
              <a:rPr lang="es-ES" dirty="0"/>
              <a:t>Formas de Ampliar  la Formación</a:t>
            </a:r>
          </a:p>
        </p:txBody>
      </p:sp>
      <p:sp>
        <p:nvSpPr>
          <p:cNvPr id="3" name="Content Placeholder 2"/>
          <p:cNvSpPr>
            <a:spLocks noGrp="1"/>
          </p:cNvSpPr>
          <p:nvPr>
            <p:ph idx="1"/>
          </p:nvPr>
        </p:nvSpPr>
        <p:spPr>
          <a:xfrm>
            <a:off x="304803" y="1219204"/>
            <a:ext cx="6685740" cy="4800596"/>
          </a:xfrm>
        </p:spPr>
        <p:txBody>
          <a:bodyPr>
            <a:noAutofit/>
          </a:bodyPr>
          <a:lstStyle/>
          <a:p>
            <a:pPr marL="442432" indent="-442432" algn="l">
              <a:buFont typeface="Arial"/>
              <a:buChar char="•"/>
            </a:pPr>
            <a:r>
              <a:rPr lang="es-ES" sz="2000" dirty="0"/>
              <a:t>Más capacitación  de Visitas Domiciliarias</a:t>
            </a:r>
          </a:p>
          <a:p>
            <a:pPr marL="442432" indent="-442432" algn="l">
              <a:buFont typeface="Arial"/>
              <a:buChar char="•"/>
            </a:pPr>
            <a:r>
              <a:rPr lang="es-ES" sz="2000" dirty="0"/>
              <a:t>Adopte y dirija “Sirviendo en Esperanza” en las Conferencias.</a:t>
            </a:r>
          </a:p>
          <a:p>
            <a:pPr marL="442432" indent="-442432" algn="l">
              <a:buFont typeface="Arial"/>
              <a:buChar char="•"/>
            </a:pPr>
            <a:r>
              <a:rPr lang="es-ES" sz="2000" dirty="0"/>
              <a:t>Estudio de Libro</a:t>
            </a:r>
          </a:p>
          <a:p>
            <a:pPr marL="442432" indent="-442432" algn="l">
              <a:buFont typeface="Arial"/>
              <a:buChar char="•"/>
            </a:pPr>
            <a:r>
              <a:rPr lang="es-ES" sz="2000" dirty="0"/>
              <a:t>Capacitación del  Consejero Espiritual</a:t>
            </a:r>
          </a:p>
          <a:p>
            <a:pPr marL="442432" indent="-442432" algn="l">
              <a:buFont typeface="Arial"/>
              <a:buChar char="•"/>
            </a:pPr>
            <a:r>
              <a:rPr lang="es-ES" sz="2000" dirty="0"/>
              <a:t>Organizar retiros</a:t>
            </a:r>
          </a:p>
          <a:p>
            <a:pPr marL="442432" indent="-442432" algn="l">
              <a:buFont typeface="Arial"/>
              <a:buChar char="•"/>
            </a:pPr>
            <a:r>
              <a:rPr lang="es-ES" sz="2000" dirty="0"/>
              <a:t>Explorar los recursos del  Sendero Vicentino</a:t>
            </a:r>
          </a:p>
          <a:p>
            <a:pPr marL="442432" indent="-442432" algn="l">
              <a:buFont typeface="Arial"/>
              <a:buChar char="•"/>
            </a:pPr>
            <a:r>
              <a:rPr lang="es-ES" sz="2000" dirty="0"/>
              <a:t>Anotar las capacitaciones que se necesitan localmente</a:t>
            </a:r>
          </a:p>
          <a:p>
            <a:pPr algn="l"/>
            <a:r>
              <a:rPr lang="es-ES" sz="2000" dirty="0"/>
              <a:t>   (Comparta con otros Consejos)</a:t>
            </a:r>
          </a:p>
          <a:p>
            <a:pPr marL="442432" indent="-442432" algn="l">
              <a:buFont typeface="Arial"/>
              <a:buChar char="•"/>
            </a:pPr>
            <a:r>
              <a:rPr lang="es-ES" sz="2000" dirty="0"/>
              <a:t>&lt;su idea aquí&gt;</a:t>
            </a:r>
          </a:p>
        </p:txBody>
      </p:sp>
      <p:sp>
        <p:nvSpPr>
          <p:cNvPr id="4" name="Rectangle 3"/>
          <p:cNvSpPr/>
          <p:nvPr/>
        </p:nvSpPr>
        <p:spPr>
          <a:xfrm>
            <a:off x="8153401" y="1428750"/>
            <a:ext cx="2701637" cy="4591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9710" y="1562100"/>
            <a:ext cx="2189018"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025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Iniciando una Nueva Conferencia</a:t>
            </a:r>
          </a:p>
        </p:txBody>
      </p:sp>
      <p:sp>
        <p:nvSpPr>
          <p:cNvPr id="3" name="Content Placeholder 2"/>
          <p:cNvSpPr>
            <a:spLocks noGrp="1"/>
          </p:cNvSpPr>
          <p:nvPr>
            <p:ph idx="1"/>
          </p:nvPr>
        </p:nvSpPr>
        <p:spPr>
          <a:xfrm>
            <a:off x="609600" y="952501"/>
            <a:ext cx="11049000" cy="4819762"/>
          </a:xfrm>
        </p:spPr>
        <p:txBody>
          <a:bodyPr>
            <a:noAutofit/>
          </a:bodyPr>
          <a:lstStyle/>
          <a:p>
            <a:pPr marL="0" indent="0">
              <a:buNone/>
            </a:pPr>
            <a:r>
              <a:rPr lang="es-ES" sz="2000" b="1" dirty="0"/>
              <a:t>Los pasos básicos son</a:t>
            </a:r>
            <a:r>
              <a:rPr lang="es-ES" sz="1600" dirty="0"/>
              <a:t>:</a:t>
            </a:r>
          </a:p>
          <a:p>
            <a:r>
              <a:rPr lang="es-ES" sz="2000" dirty="0"/>
              <a:t>Hablar con el Sacerdote</a:t>
            </a:r>
          </a:p>
          <a:p>
            <a:r>
              <a:rPr lang="es-ES" sz="2000" dirty="0"/>
              <a:t>Invitar miembros potenciales para las reuniones de investigación</a:t>
            </a:r>
          </a:p>
          <a:p>
            <a:r>
              <a:rPr lang="es-ES" sz="2000" dirty="0"/>
              <a:t>Reuniones de investigación</a:t>
            </a:r>
          </a:p>
          <a:p>
            <a:r>
              <a:rPr lang="es-ES" sz="2000" dirty="0"/>
              <a:t>Primeras Reuniones de la Conferencia</a:t>
            </a:r>
          </a:p>
          <a:p>
            <a:r>
              <a:rPr lang="es-ES" sz="2000" dirty="0"/>
              <a:t>Paquete de inicio  – toda la logística</a:t>
            </a:r>
          </a:p>
          <a:p>
            <a:r>
              <a:rPr lang="es-ES" sz="2000" dirty="0"/>
              <a:t>Comenzar sirviendo a los necesitados</a:t>
            </a:r>
          </a:p>
          <a:p>
            <a:r>
              <a:rPr lang="es-ES" sz="2000" dirty="0"/>
              <a:t>Invitación a servir – más miembros</a:t>
            </a:r>
          </a:p>
          <a:p>
            <a:r>
              <a:rPr lang="es-ES" sz="2000" dirty="0"/>
              <a:t>Orientación </a:t>
            </a:r>
            <a:r>
              <a:rPr lang="es-ES" sz="2000" dirty="0" err="1"/>
              <a:t>Ozanam</a:t>
            </a:r>
            <a:r>
              <a:rPr lang="es-ES" sz="2000" dirty="0"/>
              <a:t>  </a:t>
            </a:r>
          </a:p>
          <a:p>
            <a:pPr marL="0" indent="0">
              <a:buNone/>
            </a:pPr>
            <a:endParaRPr lang="es-ES" sz="600" dirty="0"/>
          </a:p>
          <a:p>
            <a:r>
              <a:rPr lang="es-ES" sz="1800" dirty="0"/>
              <a:t>Conozca más en “Invitación a Servir”</a:t>
            </a:r>
          </a:p>
          <a:p>
            <a:r>
              <a:rPr lang="en-US" sz="1800" dirty="0"/>
              <a:t>https://members.ssvpusa.org/growth-revitalization/spanish-language-resources/</a:t>
            </a:r>
          </a:p>
        </p:txBody>
      </p:sp>
    </p:spTree>
    <p:extLst>
      <p:ext uri="{BB962C8B-B14F-4D97-AF65-F5344CB8AC3E}">
        <p14:creationId xmlns:p14="http://schemas.microsoft.com/office/powerpoint/2010/main" val="425247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4000" dirty="0"/>
              <a:t>Orientación </a:t>
            </a:r>
            <a:r>
              <a:rPr lang="es-ES" sz="4000" dirty="0" err="1"/>
              <a:t>Ozanam</a:t>
            </a:r>
            <a:r>
              <a:rPr lang="es-ES" sz="4000" dirty="0"/>
              <a:t> en Inglés/Español</a:t>
            </a:r>
          </a:p>
        </p:txBody>
      </p:sp>
      <p:sp>
        <p:nvSpPr>
          <p:cNvPr id="5" name="Content Placeholder 4"/>
          <p:cNvSpPr>
            <a:spLocks noGrp="1"/>
          </p:cNvSpPr>
          <p:nvPr>
            <p:ph idx="1"/>
          </p:nvPr>
        </p:nvSpPr>
        <p:spPr/>
        <p:txBody>
          <a:bodyPr>
            <a:normAutofit/>
          </a:bodyPr>
          <a:lstStyle/>
          <a:p>
            <a:pPr marL="0" indent="0">
              <a:lnSpc>
                <a:spcPct val="110000"/>
              </a:lnSpc>
              <a:buNone/>
            </a:pPr>
            <a:r>
              <a:rPr lang="es-ES" sz="1800" dirty="0"/>
              <a:t>Lo mejor es tener una Orientación en Español solamente.</a:t>
            </a:r>
          </a:p>
          <a:p>
            <a:pPr marL="0" indent="0">
              <a:lnSpc>
                <a:spcPct val="110000"/>
              </a:lnSpc>
              <a:buNone/>
            </a:pPr>
            <a:r>
              <a:rPr lang="es-ES" sz="1800" dirty="0"/>
              <a:t>Si esto no es posible y tienen un grupo mixto que habla Inglés y Español:</a:t>
            </a:r>
          </a:p>
          <a:p>
            <a:pPr>
              <a:lnSpc>
                <a:spcPct val="110000"/>
              </a:lnSpc>
            </a:pPr>
            <a:r>
              <a:rPr lang="es-ES" sz="1800" dirty="0"/>
              <a:t>Recuerde que la mayoría de los que hablan Español en EU entienden bastante el Inglés</a:t>
            </a:r>
          </a:p>
          <a:p>
            <a:pPr lvl="1">
              <a:lnSpc>
                <a:spcPct val="110000"/>
              </a:lnSpc>
            </a:pPr>
            <a:r>
              <a:rPr lang="es-ES" sz="1800" dirty="0"/>
              <a:t>Los grupos de discusión deben ser mixtos como siempre.</a:t>
            </a:r>
          </a:p>
          <a:p>
            <a:pPr>
              <a:lnSpc>
                <a:spcPct val="110000"/>
              </a:lnSpc>
            </a:pPr>
            <a:r>
              <a:rPr lang="es-ES" sz="1800" dirty="0"/>
              <a:t>Acomode ambos lenguajes.</a:t>
            </a:r>
          </a:p>
          <a:p>
            <a:pPr lvl="1">
              <a:lnSpc>
                <a:spcPct val="110000"/>
              </a:lnSpc>
            </a:pPr>
            <a:r>
              <a:rPr lang="es-ES" sz="1800" dirty="0"/>
              <a:t>Provea la Guia del Participante, la Regla, el Manual y los folletos en Español e Inglés.</a:t>
            </a:r>
          </a:p>
          <a:p>
            <a:pPr lvl="1">
              <a:lnSpc>
                <a:spcPct val="110000"/>
              </a:lnSpc>
            </a:pPr>
            <a:r>
              <a:rPr lang="es-ES" sz="1800" dirty="0"/>
              <a:t>Hable correctamente, evite el expresiones  y modismos populares.</a:t>
            </a:r>
          </a:p>
          <a:p>
            <a:pPr lvl="1">
              <a:lnSpc>
                <a:spcPct val="110000"/>
              </a:lnSpc>
            </a:pPr>
            <a:r>
              <a:rPr lang="es-ES" sz="1800" dirty="0"/>
              <a:t>Invite a que se hagan preguntas y escuche con cuidado.</a:t>
            </a:r>
          </a:p>
          <a:p>
            <a:pPr>
              <a:lnSpc>
                <a:spcPct val="110000"/>
              </a:lnSpc>
            </a:pPr>
            <a:r>
              <a:rPr lang="es-ES" sz="1800" dirty="0"/>
              <a:t>Respete a todos</a:t>
            </a:r>
          </a:p>
          <a:p>
            <a:pPr lvl="1">
              <a:lnSpc>
                <a:spcPct val="110000"/>
              </a:lnSpc>
            </a:pPr>
            <a:r>
              <a:rPr lang="es-ES" sz="1800" dirty="0"/>
              <a:t>Asuma que todos los asistentes serán miembros activos de la Conferencia.</a:t>
            </a:r>
          </a:p>
          <a:p>
            <a:pPr lvl="1">
              <a:lnSpc>
                <a:spcPct val="110000"/>
              </a:lnSpc>
            </a:pPr>
            <a:r>
              <a:rPr lang="es-ES" sz="1800" dirty="0"/>
              <a:t>Dirija, si puede, al menos una oración en Español.</a:t>
            </a:r>
          </a:p>
          <a:p>
            <a:pPr lvl="1"/>
            <a:endParaRPr lang="en-US" dirty="0"/>
          </a:p>
          <a:p>
            <a:endParaRPr lang="en-US" dirty="0"/>
          </a:p>
        </p:txBody>
      </p:sp>
      <p:sp>
        <p:nvSpPr>
          <p:cNvPr id="6" name="TextBox 5"/>
          <p:cNvSpPr txBox="1"/>
          <p:nvPr/>
        </p:nvSpPr>
        <p:spPr>
          <a:xfrm>
            <a:off x="2540000" y="5480736"/>
            <a:ext cx="8737600" cy="338554"/>
          </a:xfrm>
          <a:prstGeom prst="rect">
            <a:avLst/>
          </a:prstGeom>
          <a:noFill/>
        </p:spPr>
        <p:txBody>
          <a:bodyPr wrap="square" rtlCol="0">
            <a:spAutoFit/>
          </a:bodyPr>
          <a:lstStyle/>
          <a:p>
            <a:pPr algn="r"/>
            <a:r>
              <a:rPr lang="es-ES" altLang="en-US" sz="1600" dirty="0">
                <a:solidFill>
                  <a:prstClr val="black"/>
                </a:solidFill>
              </a:rPr>
              <a:t>En la Guía para el Formador, vea VIII.H “Inglés y Español Mixtos” pág.47</a:t>
            </a:r>
            <a:endParaRPr lang="es-ES" sz="1600" dirty="0">
              <a:solidFill>
                <a:prstClr val="black"/>
              </a:solidFill>
            </a:endParaRPr>
          </a:p>
        </p:txBody>
      </p:sp>
    </p:spTree>
    <p:extLst>
      <p:ext uri="{BB962C8B-B14F-4D97-AF65-F5344CB8AC3E}">
        <p14:creationId xmlns:p14="http://schemas.microsoft.com/office/powerpoint/2010/main" val="135526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3600" dirty="0"/>
              <a:t>Orientación </a:t>
            </a:r>
            <a:r>
              <a:rPr lang="es-ES" sz="3600" dirty="0" err="1"/>
              <a:t>Ozanam</a:t>
            </a:r>
            <a:r>
              <a:rPr lang="es-ES" sz="3600" dirty="0"/>
              <a:t> Divida en Dos Días</a:t>
            </a:r>
          </a:p>
        </p:txBody>
      </p:sp>
      <p:sp>
        <p:nvSpPr>
          <p:cNvPr id="5" name="Content Placeholder 4"/>
          <p:cNvSpPr>
            <a:spLocks noGrp="1"/>
          </p:cNvSpPr>
          <p:nvPr>
            <p:ph idx="1"/>
          </p:nvPr>
        </p:nvSpPr>
        <p:spPr/>
        <p:txBody>
          <a:bodyPr>
            <a:normAutofit/>
          </a:bodyPr>
          <a:lstStyle/>
          <a:p>
            <a:pPr>
              <a:lnSpc>
                <a:spcPct val="110000"/>
              </a:lnSpc>
            </a:pPr>
            <a:r>
              <a:rPr lang="es-ES" sz="2400" dirty="0"/>
              <a:t>La Orientación </a:t>
            </a:r>
            <a:r>
              <a:rPr lang="es-ES" sz="2400" dirty="0" err="1"/>
              <a:t>Ozanam</a:t>
            </a:r>
            <a:r>
              <a:rPr lang="es-ES" sz="2400" dirty="0"/>
              <a:t> es más efectiva cuando se ofrece en un mismo día.  Sin embargo…</a:t>
            </a:r>
          </a:p>
          <a:p>
            <a:pPr>
              <a:lnSpc>
                <a:spcPct val="110000"/>
              </a:lnSpc>
            </a:pPr>
            <a:r>
              <a:rPr lang="es-ES" sz="2400" dirty="0"/>
              <a:t>Dividir el día es práctico cuando:</a:t>
            </a:r>
          </a:p>
          <a:p>
            <a:pPr lvl="1">
              <a:lnSpc>
                <a:spcPct val="110000"/>
              </a:lnSpc>
            </a:pPr>
            <a:r>
              <a:rPr lang="es-ES" dirty="0"/>
              <a:t>Las dos sesiones se dan con una semana o menos de diferencia.</a:t>
            </a:r>
          </a:p>
          <a:p>
            <a:pPr lvl="1">
              <a:lnSpc>
                <a:spcPct val="110000"/>
              </a:lnSpc>
            </a:pPr>
            <a:r>
              <a:rPr lang="es-ES" dirty="0"/>
              <a:t>Se requiere a los participantes que asistan a las dos sesiones.</a:t>
            </a:r>
          </a:p>
          <a:p>
            <a:pPr>
              <a:lnSpc>
                <a:spcPct val="110000"/>
              </a:lnSpc>
            </a:pPr>
            <a:r>
              <a:rPr lang="es-ES" sz="2400" dirty="0"/>
              <a:t>División sugerida: dos sesiones de 3 horas con una asignación como puente.</a:t>
            </a:r>
          </a:p>
          <a:p>
            <a:pPr lvl="1">
              <a:lnSpc>
                <a:spcPct val="110000"/>
              </a:lnSpc>
            </a:pPr>
            <a:r>
              <a:rPr lang="es-ES" dirty="0"/>
              <a:t>Sesiones 1-5 en el Día 1</a:t>
            </a:r>
          </a:p>
          <a:p>
            <a:pPr lvl="1">
              <a:lnSpc>
                <a:spcPct val="110000"/>
              </a:lnSpc>
            </a:pPr>
            <a:r>
              <a:rPr lang="es-ES" dirty="0"/>
              <a:t>Asignación para las casas: leer parte 1 de la Regla</a:t>
            </a:r>
          </a:p>
          <a:p>
            <a:pPr lvl="1">
              <a:lnSpc>
                <a:spcPct val="110000"/>
              </a:lnSpc>
            </a:pPr>
            <a:r>
              <a:rPr lang="es-ES" dirty="0"/>
              <a:t>Sesiones 6 y 7 en el Día 2</a:t>
            </a:r>
          </a:p>
          <a:p>
            <a:pPr lvl="1"/>
            <a:endParaRPr lang="es-ES" dirty="0"/>
          </a:p>
          <a:p>
            <a:endParaRPr lang="en-US" dirty="0"/>
          </a:p>
        </p:txBody>
      </p:sp>
      <p:sp>
        <p:nvSpPr>
          <p:cNvPr id="6" name="TextBox 5"/>
          <p:cNvSpPr txBox="1"/>
          <p:nvPr/>
        </p:nvSpPr>
        <p:spPr>
          <a:xfrm>
            <a:off x="3352801" y="5651676"/>
            <a:ext cx="7038931" cy="338554"/>
          </a:xfrm>
          <a:prstGeom prst="rect">
            <a:avLst/>
          </a:prstGeom>
          <a:noFill/>
        </p:spPr>
        <p:txBody>
          <a:bodyPr wrap="square" rtlCol="0">
            <a:spAutoFit/>
          </a:bodyPr>
          <a:lstStyle/>
          <a:p>
            <a:pPr algn="r"/>
            <a:r>
              <a:rPr lang="es-ES" altLang="en-US" sz="1600" dirty="0">
                <a:solidFill>
                  <a:prstClr val="black"/>
                </a:solidFill>
              </a:rPr>
              <a:t>En la Guía para el Formador, ver VIII.I. “Día Dividido”  pág. 48 </a:t>
            </a:r>
            <a:endParaRPr lang="es-ES" sz="1600" dirty="0">
              <a:solidFill>
                <a:prstClr val="black"/>
              </a:solidFill>
            </a:endParaRPr>
          </a:p>
        </p:txBody>
      </p:sp>
    </p:spTree>
    <p:extLst>
      <p:ext uri="{BB962C8B-B14F-4D97-AF65-F5344CB8AC3E}">
        <p14:creationId xmlns:p14="http://schemas.microsoft.com/office/powerpoint/2010/main" val="138928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Preguntas y Comentarios</a:t>
            </a:r>
          </a:p>
        </p:txBody>
      </p:sp>
      <p:sp>
        <p:nvSpPr>
          <p:cNvPr id="4" name="Content Placeholder 3">
            <a:extLst>
              <a:ext uri="{FF2B5EF4-FFF2-40B4-BE49-F238E27FC236}">
                <a16:creationId xmlns:a16="http://schemas.microsoft.com/office/drawing/2014/main" id="{8193ED3F-D6AA-12B0-A702-D9339F5F095B}"/>
              </a:ext>
            </a:extLst>
          </p:cNvPr>
          <p:cNvSpPr>
            <a:spLocks noGrp="1"/>
          </p:cNvSpPr>
          <p:nvPr>
            <p:ph idx="1"/>
          </p:nvPr>
        </p:nvSpPr>
        <p:spPr>
          <a:xfrm>
            <a:off x="812800" y="2743200"/>
            <a:ext cx="11049000" cy="3033722"/>
          </a:xfrm>
        </p:spPr>
        <p:txBody>
          <a:bodyPr>
            <a:normAutofit/>
          </a:bodyPr>
          <a:lstStyle/>
          <a:p>
            <a:pPr marL="0" indent="0" algn="ctr">
              <a:buNone/>
            </a:pPr>
            <a:r>
              <a:rPr lang="en-US" sz="4400" dirty="0"/>
              <a:t>¡</a:t>
            </a:r>
            <a:r>
              <a:rPr lang="es-ES" sz="4400" dirty="0"/>
              <a:t>Gracias por unirse a nosotros!</a:t>
            </a:r>
          </a:p>
        </p:txBody>
      </p:sp>
    </p:spTree>
    <p:extLst>
      <p:ext uri="{BB962C8B-B14F-4D97-AF65-F5344CB8AC3E}">
        <p14:creationId xmlns:p14="http://schemas.microsoft.com/office/powerpoint/2010/main" val="406321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3600" dirty="0"/>
              <a:t>Oración de Cierre</a:t>
            </a:r>
          </a:p>
        </p:txBody>
      </p:sp>
      <p:sp>
        <p:nvSpPr>
          <p:cNvPr id="6" name="Content Placeholder 5">
            <a:extLst>
              <a:ext uri="{FF2B5EF4-FFF2-40B4-BE49-F238E27FC236}">
                <a16:creationId xmlns:a16="http://schemas.microsoft.com/office/drawing/2014/main" id="{426FA1AE-5064-22A7-A60C-8007C06305AD}"/>
              </a:ext>
            </a:extLst>
          </p:cNvPr>
          <p:cNvSpPr>
            <a:spLocks noGrp="1"/>
          </p:cNvSpPr>
          <p:nvPr>
            <p:ph idx="1"/>
          </p:nvPr>
        </p:nvSpPr>
        <p:spPr/>
        <p:txBody>
          <a:bodyPr>
            <a:normAutofit/>
          </a:bodyPr>
          <a:lstStyle/>
          <a:p>
            <a:pPr marL="0" indent="0">
              <a:buNone/>
            </a:pPr>
            <a:r>
              <a:rPr lang="es-ES" sz="2200" b="1" dirty="0"/>
              <a:t>Bienaventuranzas Vicentinas</a:t>
            </a:r>
          </a:p>
          <a:p>
            <a:pPr marL="0" indent="0">
              <a:buNone/>
            </a:pPr>
            <a:r>
              <a:rPr lang="es-ES" sz="1800" b="1" dirty="0"/>
              <a:t>Todos:</a:t>
            </a:r>
          </a:p>
          <a:p>
            <a:pPr>
              <a:lnSpc>
                <a:spcPct val="110000"/>
              </a:lnSpc>
              <a:buFontTx/>
              <a:buChar char="-"/>
            </a:pPr>
            <a:r>
              <a:rPr lang="es-ES" sz="2200" dirty="0"/>
              <a:t>Felices los que saben reírse de si mismos, nunca se les acabará la diversión.</a:t>
            </a:r>
          </a:p>
          <a:p>
            <a:pPr>
              <a:buFontTx/>
              <a:buChar char="-"/>
            </a:pPr>
            <a:r>
              <a:rPr lang="es-ES" sz="2200" dirty="0"/>
              <a:t>Felices los que saben distinguir entre una montaña y un grano de arena, se evitarán muchos problemas.</a:t>
            </a:r>
          </a:p>
          <a:p>
            <a:pPr>
              <a:buFontTx/>
              <a:buChar char="-"/>
            </a:pPr>
            <a:r>
              <a:rPr lang="es-ES" sz="2200" dirty="0"/>
              <a:t>Felices aquellos que saben como descansar y dormir sin buscar excusas, se harán sabios.</a:t>
            </a:r>
          </a:p>
          <a:p>
            <a:pPr>
              <a:buFontTx/>
              <a:buChar char="-"/>
            </a:pPr>
            <a:r>
              <a:rPr lang="es-ES" sz="2200" dirty="0"/>
              <a:t>Felices aquellos que pueden estar en silencio y escuchar, aprenderán muchas cosas nuevas.</a:t>
            </a:r>
          </a:p>
          <a:p>
            <a:pPr>
              <a:buFontTx/>
              <a:buChar char="-"/>
            </a:pPr>
            <a:r>
              <a:rPr lang="es-ES" sz="2200" dirty="0"/>
              <a:t>Felices aquellos que son lo suficientemente inteligentes para no tomarse en serio, serán apreciados por aquellos que los rodean</a:t>
            </a:r>
            <a:r>
              <a:rPr lang="en-US" sz="2200" dirty="0"/>
              <a:t>.</a:t>
            </a:r>
          </a:p>
          <a:p>
            <a:pPr marL="457200" lvl="1" indent="0">
              <a:buNone/>
            </a:pPr>
            <a:endParaRPr lang="en-US" dirty="0"/>
          </a:p>
        </p:txBody>
      </p:sp>
    </p:spTree>
    <p:extLst>
      <p:ext uri="{BB962C8B-B14F-4D97-AF65-F5344CB8AC3E}">
        <p14:creationId xmlns:p14="http://schemas.microsoft.com/office/powerpoint/2010/main" val="145542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3600" dirty="0"/>
              <a:t>continuación</a:t>
            </a:r>
          </a:p>
        </p:txBody>
      </p:sp>
      <p:sp>
        <p:nvSpPr>
          <p:cNvPr id="6" name="Content Placeholder 5">
            <a:extLst>
              <a:ext uri="{FF2B5EF4-FFF2-40B4-BE49-F238E27FC236}">
                <a16:creationId xmlns:a16="http://schemas.microsoft.com/office/drawing/2014/main" id="{09612EDF-4F71-7802-E02E-1ECA9B80DEA1}"/>
              </a:ext>
            </a:extLst>
          </p:cNvPr>
          <p:cNvSpPr>
            <a:spLocks noGrp="1"/>
          </p:cNvSpPr>
          <p:nvPr>
            <p:ph idx="1"/>
          </p:nvPr>
        </p:nvSpPr>
        <p:spPr>
          <a:xfrm>
            <a:off x="419477" y="1373114"/>
            <a:ext cx="11049000" cy="4553057"/>
          </a:xfrm>
        </p:spPr>
        <p:txBody>
          <a:bodyPr>
            <a:normAutofit lnSpcReduction="10000"/>
          </a:bodyPr>
          <a:lstStyle/>
          <a:p>
            <a:pPr>
              <a:buFontTx/>
              <a:buChar char="-"/>
            </a:pPr>
            <a:r>
              <a:rPr lang="es-ES" sz="1900" dirty="0"/>
              <a:t>Felices aquellos que son atentos con los demás, sin pensar que son indispensables, cosecharán alegría.</a:t>
            </a:r>
          </a:p>
          <a:p>
            <a:pPr>
              <a:buFontTx/>
              <a:buChar char="-"/>
            </a:pPr>
            <a:r>
              <a:rPr lang="es-ES" sz="1900" dirty="0"/>
              <a:t>Felices aquellos que saben como tomar las cosas pequeñas y las serias pacíficamente, llegarán lejos en la vida.</a:t>
            </a:r>
          </a:p>
          <a:p>
            <a:pPr>
              <a:buFontTx/>
              <a:buChar char="-"/>
            </a:pPr>
            <a:r>
              <a:rPr lang="es-ES" sz="1900" dirty="0"/>
              <a:t>Felices aquellos que pueden admirar una sonrisa e ignorar un seño fruncido,  viajarán en la luz radiante.</a:t>
            </a:r>
          </a:p>
          <a:p>
            <a:pPr>
              <a:buFontTx/>
              <a:buChar char="-"/>
            </a:pPr>
            <a:r>
              <a:rPr lang="es-ES" sz="1900" dirty="0"/>
              <a:t>Felices aquellos que pueden estar en silencio y sonreír cuando los interrumpen, los contradicen, o son pisoteados, el Evangelio está comenzando a penetrar en sus corazones.</a:t>
            </a:r>
          </a:p>
          <a:p>
            <a:pPr>
              <a:buFontTx/>
              <a:buChar char="-"/>
            </a:pPr>
            <a:r>
              <a:rPr lang="es-ES" sz="1900" dirty="0"/>
              <a:t>Feliz especialmente eres tú que puedes reconocer al Señor en todos los que conoces, haz encontrado la verdadera luz y el verdadero conocimiento</a:t>
            </a:r>
          </a:p>
          <a:p>
            <a:pPr marL="0" indent="0">
              <a:buNone/>
            </a:pPr>
            <a:endParaRPr lang="es-ES" sz="1000" dirty="0"/>
          </a:p>
          <a:p>
            <a:pPr marL="0" indent="0">
              <a:buNone/>
            </a:pPr>
            <a:r>
              <a:rPr lang="es-ES" sz="1900" dirty="0"/>
              <a:t>Señor, concédenos la sabiduría para reconocerte en todos los eventos de cada día y en aquellos con quienes vivimos y trabajamos, para que las Bienaventuranzas echen raíces en nuestros corazones.</a:t>
            </a:r>
          </a:p>
          <a:p>
            <a:pPr marL="0" indent="0" algn="r">
              <a:buNone/>
            </a:pPr>
            <a:r>
              <a:rPr lang="es-ES" sz="1900" dirty="0"/>
              <a:t> Amen</a:t>
            </a:r>
          </a:p>
          <a:p>
            <a:pPr marL="0" indent="0">
              <a:buNone/>
            </a:pPr>
            <a:endParaRPr lang="es-ES" dirty="0"/>
          </a:p>
        </p:txBody>
      </p:sp>
    </p:spTree>
    <p:extLst>
      <p:ext uri="{BB962C8B-B14F-4D97-AF65-F5344CB8AC3E}">
        <p14:creationId xmlns:p14="http://schemas.microsoft.com/office/powerpoint/2010/main" val="389062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xml><?xml version="1.0" encoding="utf-8"?>
<a:theme xmlns:a="http://schemas.openxmlformats.org/drawingml/2006/main" name="2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3.xml><?xml version="1.0" encoding="utf-8"?>
<a:theme xmlns:a="http://schemas.openxmlformats.org/drawingml/2006/main" name="2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4.xml><?xml version="1.0" encoding="utf-8"?>
<a:theme xmlns:a="http://schemas.openxmlformats.org/drawingml/2006/main" name="2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9.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0.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1.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2.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3.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4.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5.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6.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7.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8.xml><?xml version="1.0" encoding="utf-8"?>
<a:theme xmlns:a="http://schemas.openxmlformats.org/drawingml/2006/main" name="1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19.xml><?xml version="1.0" encoding="utf-8"?>
<a:theme xmlns:a="http://schemas.openxmlformats.org/drawingml/2006/main" name="2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0.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1.xml><?xml version="1.0" encoding="utf-8"?>
<a:theme xmlns:a="http://schemas.openxmlformats.org/drawingml/2006/main" name="1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2.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3.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4.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5.xml><?xml version="1.0" encoding="utf-8"?>
<a:theme xmlns:a="http://schemas.openxmlformats.org/drawingml/2006/main" name="2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6.xml><?xml version="1.0" encoding="utf-8"?>
<a:theme xmlns:a="http://schemas.openxmlformats.org/drawingml/2006/main" name="2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7.xml><?xml version="1.0" encoding="utf-8"?>
<a:theme xmlns:a="http://schemas.openxmlformats.org/drawingml/2006/main" name="2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8.xml><?xml version="1.0" encoding="utf-8"?>
<a:theme xmlns:a="http://schemas.openxmlformats.org/drawingml/2006/main" name="2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9.xml><?xml version="1.0" encoding="utf-8"?>
<a:theme xmlns:a="http://schemas.openxmlformats.org/drawingml/2006/main" name="2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SVdP Staff Internal</Template>
  <TotalTime>5422</TotalTime>
  <Words>20618</Words>
  <Application>Microsoft Office PowerPoint</Application>
  <PresentationFormat>Widescreen</PresentationFormat>
  <Paragraphs>1786</Paragraphs>
  <Slides>144</Slides>
  <Notes>142</Notes>
  <HiddenSlides>1</HiddenSlides>
  <MMClips>0</MMClips>
  <ScaleCrop>false</ScaleCrop>
  <HeadingPairs>
    <vt:vector size="6" baseType="variant">
      <vt:variant>
        <vt:lpstr>Fonts Used</vt:lpstr>
      </vt:variant>
      <vt:variant>
        <vt:i4>11</vt:i4>
      </vt:variant>
      <vt:variant>
        <vt:lpstr>Theme</vt:lpstr>
      </vt:variant>
      <vt:variant>
        <vt:i4>29</vt:i4>
      </vt:variant>
      <vt:variant>
        <vt:lpstr>Slide Titles</vt:lpstr>
      </vt:variant>
      <vt:variant>
        <vt:i4>144</vt:i4>
      </vt:variant>
    </vt:vector>
  </HeadingPairs>
  <TitlesOfParts>
    <vt:vector size="184" baseType="lpstr">
      <vt:lpstr>Arial</vt:lpstr>
      <vt:lpstr>Bradley Hand ITC</vt:lpstr>
      <vt:lpstr>Calibri</vt:lpstr>
      <vt:lpstr>Cavolini</vt:lpstr>
      <vt:lpstr>Century Gothic</vt:lpstr>
      <vt:lpstr>Comic Sans MS</vt:lpstr>
      <vt:lpstr>Courier New</vt:lpstr>
      <vt:lpstr>Helvetica Neue</vt:lpstr>
      <vt:lpstr>Roboto</vt:lpstr>
      <vt:lpstr>Symbol</vt:lpstr>
      <vt:lpstr>Times New Roman</vt:lpstr>
      <vt:lpstr>Office Theme</vt:lpstr>
      <vt:lpstr>20_Office Theme</vt:lpstr>
      <vt:lpstr>23_Office Theme</vt:lpstr>
      <vt:lpstr>24_Office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13_Office Theme</vt:lpstr>
      <vt:lpstr>14_Office Theme</vt:lpstr>
      <vt:lpstr>18_Office Theme</vt:lpstr>
      <vt:lpstr>21_Office Theme</vt:lpstr>
      <vt:lpstr>12_Office Theme</vt:lpstr>
      <vt:lpstr>15_Office Theme</vt:lpstr>
      <vt:lpstr>16_Office Theme</vt:lpstr>
      <vt:lpstr>17_Office Theme</vt:lpstr>
      <vt:lpstr>19_Office Theme</vt:lpstr>
      <vt:lpstr>22_Office Theme</vt:lpstr>
      <vt:lpstr>25_Office Theme</vt:lpstr>
      <vt:lpstr>26_Office Theme</vt:lpstr>
      <vt:lpstr>27_Office Theme</vt:lpstr>
      <vt:lpstr>28_Office Theme</vt:lpstr>
      <vt:lpstr>Orientación Ozanam</vt:lpstr>
      <vt:lpstr>Oración de Apertura</vt:lpstr>
      <vt:lpstr>Reflexión Espiritual </vt:lpstr>
      <vt:lpstr>Continuación de la Reflexión</vt:lpstr>
      <vt:lpstr>Continuación de la Reflexión</vt:lpstr>
      <vt:lpstr>Continuación de la Reflexión</vt:lpstr>
      <vt:lpstr>Continuación de la Reflexión</vt:lpstr>
      <vt:lpstr>Presentaciones</vt:lpstr>
      <vt:lpstr>Agenda de Capacitación para Presentadores</vt:lpstr>
      <vt:lpstr>Propósito de esta Capacitación</vt:lpstr>
      <vt:lpstr>Objetivos de esta Capacitación</vt:lpstr>
      <vt:lpstr>Objetivos de esta Capacitación</vt:lpstr>
      <vt:lpstr>¿Qué es Formación?</vt:lpstr>
      <vt:lpstr>Un Proceso de Cambio de por Vida</vt:lpstr>
      <vt:lpstr>En Términos Prácticos</vt:lpstr>
      <vt:lpstr>Reflexión 1</vt:lpstr>
      <vt:lpstr>Reflexión 2</vt:lpstr>
      <vt:lpstr>Plan Estratégico Nacional (2022-2024) </vt:lpstr>
      <vt:lpstr>Recursos</vt:lpstr>
      <vt:lpstr>Recursos</vt:lpstr>
      <vt:lpstr>Recursos de Formación</vt:lpstr>
      <vt:lpstr>Recursos</vt:lpstr>
      <vt:lpstr>Comité de Formación Nacional</vt:lpstr>
      <vt:lpstr>Sub-Comité Nacional de Formación en español</vt:lpstr>
      <vt:lpstr>Compañeros en Formación</vt:lpstr>
      <vt:lpstr>Consejeros Espirituales</vt:lpstr>
      <vt:lpstr>Consejeros Espirituales</vt:lpstr>
      <vt:lpstr>Papel del Formador</vt:lpstr>
      <vt:lpstr>Coordinador de Formación del Consejo</vt:lpstr>
      <vt:lpstr>Líder de Consejo de la Orientación Ozanam</vt:lpstr>
      <vt:lpstr>La Orientación Ozanam es la Base </vt:lpstr>
      <vt:lpstr>Resolución Nacional - 2011</vt:lpstr>
      <vt:lpstr>El Primer Paso en el Sendero</vt:lpstr>
      <vt:lpstr>Una Pequeña Historia</vt:lpstr>
      <vt:lpstr>Escuela de Caridad Ozanam</vt:lpstr>
      <vt:lpstr>Orientación Ozanam </vt:lpstr>
      <vt:lpstr>La Orientación Ozanam es la Base </vt:lpstr>
      <vt:lpstr>Requisitos de un Candidato a Formador</vt:lpstr>
      <vt:lpstr>Requisitos de un Candidato a Presentador</vt:lpstr>
      <vt:lpstr>Cualidades de un Buen Presentador</vt:lpstr>
      <vt:lpstr>Capacitación del Formador y Presentador</vt:lpstr>
      <vt:lpstr>Capacitación del Formador y Presentador</vt:lpstr>
      <vt:lpstr>Cita de la Guía del Formador</vt:lpstr>
      <vt:lpstr>Quiero Cambiar las Diapositivas...</vt:lpstr>
      <vt:lpstr>Buscando Su Equipo </vt:lpstr>
      <vt:lpstr>Formadores, Presentadores, Consejeros Espirituales y Lideres. </vt:lpstr>
      <vt:lpstr>Los Líderes Servidores Crean la Expectativa </vt:lpstr>
      <vt:lpstr>Organización</vt:lpstr>
      <vt:lpstr>Plan de Formación Diocesano</vt:lpstr>
      <vt:lpstr>Conferencias: Consejero Espiritual</vt:lpstr>
      <vt:lpstr>Councils: The Formation Committee</vt:lpstr>
      <vt:lpstr>¡Muéstrenos el Plan!</vt:lpstr>
      <vt:lpstr>El Qué</vt:lpstr>
      <vt:lpstr>El Como</vt:lpstr>
      <vt:lpstr>El Plan</vt:lpstr>
      <vt:lpstr>Ejemplo: Cuatro Objetivos Simples</vt:lpstr>
      <vt:lpstr>Obstáculos para la planificación de la Formación</vt:lpstr>
      <vt:lpstr>Significativo para la Planificación de la Formación </vt:lpstr>
      <vt:lpstr>Plan de Formación</vt:lpstr>
      <vt:lpstr>Nuestro Plan Local</vt:lpstr>
      <vt:lpstr>Tamaño del Evento</vt:lpstr>
      <vt:lpstr>Determinando la Necesidad</vt:lpstr>
      <vt:lpstr>La Consistencia es tu Amiga</vt:lpstr>
      <vt:lpstr> Sustentar a Su Equipo de Formación </vt:lpstr>
      <vt:lpstr>Creando un Plan – Equipos Formación</vt:lpstr>
      <vt:lpstr>DESCANSO</vt:lpstr>
      <vt:lpstr>Planificando la Orientación</vt:lpstr>
      <vt:lpstr>¿Dónde Consigo los Materiales?</vt:lpstr>
      <vt:lpstr>Unidad de Memoria USB del Formador</vt:lpstr>
      <vt:lpstr>Planificación de una Orientación Ozanam</vt:lpstr>
      <vt:lpstr>Otras cosas prácticas</vt:lpstr>
      <vt:lpstr>Resumen del Día de la Orientación</vt:lpstr>
      <vt:lpstr>Programando la Orientación</vt:lpstr>
      <vt:lpstr>Instalaciones</vt:lpstr>
      <vt:lpstr>Financiando la Orientación</vt:lpstr>
      <vt:lpstr>Planifique los folletos a distribuir</vt:lpstr>
      <vt:lpstr>Guía de folletos</vt:lpstr>
      <vt:lpstr>La “Librería"</vt:lpstr>
      <vt:lpstr>Recursos para Compartir</vt:lpstr>
      <vt:lpstr>Más Recursos</vt:lpstr>
      <vt:lpstr>Solicitar Materiales al Consejo Nacional</vt:lpstr>
      <vt:lpstr>Planifique el Día de Antemano</vt:lpstr>
      <vt:lpstr>Espiritualidad</vt:lpstr>
      <vt:lpstr>Antes de Iniciar</vt:lpstr>
      <vt:lpstr>Final del día</vt:lpstr>
      <vt:lpstr>Después de la Orientación</vt:lpstr>
      <vt:lpstr>Herramientas para la Presentación</vt:lpstr>
      <vt:lpstr>Su Unidad de Memoria USB </vt:lpstr>
      <vt:lpstr>¡¡Practiquemos!!</vt:lpstr>
      <vt:lpstr>Los Misterios del PowerPoint</vt:lpstr>
      <vt:lpstr>Empezando las Diapositivas</vt:lpstr>
      <vt:lpstr>Iniciando con un Video</vt:lpstr>
      <vt:lpstr>¡¡Practique!!</vt:lpstr>
      <vt:lpstr>¡¡Practique!!</vt:lpstr>
      <vt:lpstr>Equipo y Programas Requeridos</vt:lpstr>
      <vt:lpstr>Su Caja para la Orientación</vt:lpstr>
      <vt:lpstr>Recomendaciones para las Secciones de la Orientación Ozanam</vt:lpstr>
      <vt:lpstr>Recomendaciones Generales </vt:lpstr>
      <vt:lpstr>Dirigiendo el Grupo</vt:lpstr>
      <vt:lpstr>Objetivos de Aprendizaje</vt:lpstr>
      <vt:lpstr>Referencias</vt:lpstr>
      <vt:lpstr>¿Qué pasa si no lo sé?</vt:lpstr>
      <vt:lpstr>Notas Típicas del Presentador</vt:lpstr>
      <vt:lpstr>Guía Revisada del Formador</vt:lpstr>
      <vt:lpstr>Ahora en el sitio Red Nacional</vt:lpstr>
      <vt:lpstr>Oración Final</vt:lpstr>
      <vt:lpstr>Día 2 Oración de Apertura</vt:lpstr>
      <vt:lpstr>Continuación</vt:lpstr>
      <vt:lpstr>Parte 1 – Introducción</vt:lpstr>
      <vt:lpstr>Su Primera Discusión en Pequeños Grupos 
</vt:lpstr>
      <vt:lpstr>Parte 2 – La Historia de la Sociedad de San Vicente de Paul
</vt:lpstr>
      <vt:lpstr>Una Historia de Ejemplo</vt:lpstr>
      <vt:lpstr>Parte 3 – El Don de la Espiritualidad Vicentina</vt:lpstr>
      <vt:lpstr>Parte 4: La Vida de la Conferencia</vt:lpstr>
      <vt:lpstr>Parte 5: Vida del Consejo</vt:lpstr>
      <vt:lpstr>Estructura de “Arriba Hacia Abajo”</vt:lpstr>
      <vt:lpstr>Consejo Arquidiocesano de Santa Fe</vt:lpstr>
      <vt:lpstr>¡Participación del Público!</vt:lpstr>
      <vt:lpstr>Caminemos Hacia Adelante…</vt:lpstr>
      <vt:lpstr>Más Información Sobre Confidencialidad</vt:lpstr>
      <vt:lpstr>Parte 6: Comprendiendo la Pobreza</vt:lpstr>
      <vt:lpstr> Parte 6: Comprendiendo la Pobreza
</vt:lpstr>
      <vt:lpstr>Patrones de Pobreza</vt:lpstr>
      <vt:lpstr> Diapositivas Complicadas
</vt:lpstr>
      <vt:lpstr> Mas Diapositivas Complicadas
</vt:lpstr>
      <vt:lpstr> El Razonamiento
</vt:lpstr>
      <vt:lpstr> Cada Patrón tiene Excepciones
</vt:lpstr>
      <vt:lpstr> Consejos Lingüísticos
</vt:lpstr>
      <vt:lpstr> Terminando
</vt:lpstr>
      <vt:lpstr>Parte 7: ¿Por qué Hacemos Visitas Domiciliarias?</vt:lpstr>
      <vt:lpstr>Parte 7: Preguntas y Respuestas</vt:lpstr>
      <vt:lpstr>Discusión del Video de Visitas Domiciliarias</vt:lpstr>
      <vt:lpstr>¡Adelante y a Practicar!</vt:lpstr>
      <vt:lpstr>La Caridad de Cristo Nos Obliga  </vt:lpstr>
      <vt:lpstr>La Caridad de Cristo Nos Obliga </vt:lpstr>
      <vt:lpstr>Temas Adicionales</vt:lpstr>
      <vt:lpstr>Reclutamiento: Invitación a Servir</vt:lpstr>
      <vt:lpstr>Formas de Ampliar  la Formación</vt:lpstr>
      <vt:lpstr>Iniciando una Nueva Conferencia</vt:lpstr>
      <vt:lpstr>Orientación Ozanam en Inglés/Español</vt:lpstr>
      <vt:lpstr>Orientación Ozanam Divida en Dos Días</vt:lpstr>
      <vt:lpstr>Preguntas y Comentarios</vt:lpstr>
      <vt:lpstr>Oración de Cierre</vt:lpstr>
      <vt:lpstr>continuación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Ozanam Orientation</dc:title>
  <dc:creator>Tim Williams</dc:creator>
  <cp:lastModifiedBy>Tim Williams</cp:lastModifiedBy>
  <cp:revision>215</cp:revision>
  <dcterms:created xsi:type="dcterms:W3CDTF">2022-05-11T20:04:51Z</dcterms:created>
  <dcterms:modified xsi:type="dcterms:W3CDTF">2023-01-18T16:50:15Z</dcterms:modified>
</cp:coreProperties>
</file>