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1"/>
  </p:notesMasterIdLst>
  <p:handoutMasterIdLst>
    <p:handoutMasterId r:id="rId42"/>
  </p:handoutMasterIdLst>
  <p:sldIdLst>
    <p:sldId id="862" r:id="rId2"/>
    <p:sldId id="653" r:id="rId3"/>
    <p:sldId id="845" r:id="rId4"/>
    <p:sldId id="847" r:id="rId5"/>
    <p:sldId id="256" r:id="rId6"/>
    <p:sldId id="280" r:id="rId7"/>
    <p:sldId id="281" r:id="rId8"/>
    <p:sldId id="257" r:id="rId9"/>
    <p:sldId id="258" r:id="rId10"/>
    <p:sldId id="259" r:id="rId11"/>
    <p:sldId id="860" r:id="rId12"/>
    <p:sldId id="261" r:id="rId13"/>
    <p:sldId id="861" r:id="rId14"/>
    <p:sldId id="262" r:id="rId15"/>
    <p:sldId id="263" r:id="rId16"/>
    <p:sldId id="266" r:id="rId17"/>
    <p:sldId id="848" r:id="rId18"/>
    <p:sldId id="265" r:id="rId19"/>
    <p:sldId id="267" r:id="rId20"/>
    <p:sldId id="268" r:id="rId21"/>
    <p:sldId id="269" r:id="rId22"/>
    <p:sldId id="270" r:id="rId23"/>
    <p:sldId id="273" r:id="rId24"/>
    <p:sldId id="274" r:id="rId25"/>
    <p:sldId id="275" r:id="rId26"/>
    <p:sldId id="344" r:id="rId27"/>
    <p:sldId id="345" r:id="rId28"/>
    <p:sldId id="851" r:id="rId29"/>
    <p:sldId id="852" r:id="rId30"/>
    <p:sldId id="859" r:id="rId31"/>
    <p:sldId id="853" r:id="rId32"/>
    <p:sldId id="286" r:id="rId33"/>
    <p:sldId id="278" r:id="rId34"/>
    <p:sldId id="856" r:id="rId35"/>
    <p:sldId id="857" r:id="rId36"/>
    <p:sldId id="858" r:id="rId37"/>
    <p:sldId id="272" r:id="rId38"/>
    <p:sldId id="849" r:id="rId39"/>
    <p:sldId id="343" r:id="rId40"/>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A8"/>
    <a:srgbClr val="25457F"/>
    <a:srgbClr val="B3E4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45" autoAdjust="0"/>
    <p:restoredTop sz="81625" autoAdjust="0"/>
  </p:normalViewPr>
  <p:slideViewPr>
    <p:cSldViewPr>
      <p:cViewPr varScale="1">
        <p:scale>
          <a:sx n="87" d="100"/>
          <a:sy n="87" d="100"/>
        </p:scale>
        <p:origin x="1620" y="90"/>
      </p:cViewPr>
      <p:guideLst>
        <p:guide orient="horz" pos="2160"/>
        <p:guide pos="2880"/>
      </p:guideLst>
    </p:cSldViewPr>
  </p:slideViewPr>
  <p:notesTextViewPr>
    <p:cViewPr>
      <p:scale>
        <a:sx n="1" d="1"/>
        <a:sy n="1" d="1"/>
      </p:scale>
      <p:origin x="0" y="0"/>
    </p:cViewPr>
  </p:notesTextViewPr>
  <p:sorterViewPr>
    <p:cViewPr>
      <p:scale>
        <a:sx n="100" d="100"/>
        <a:sy n="100" d="100"/>
      </p:scale>
      <p:origin x="0" y="3138"/>
    </p:cViewPr>
  </p:sorterViewPr>
  <p:notesViewPr>
    <p:cSldViewPr>
      <p:cViewPr varScale="1">
        <p:scale>
          <a:sx n="78" d="100"/>
          <a:sy n="78" d="100"/>
        </p:scale>
        <p:origin x="3984" y="11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3342" tIns="46671" rIns="93342" bIns="46671" rtlCol="0"/>
          <a:lstStyle>
            <a:lvl1pPr algn="l">
              <a:defRPr sz="1200"/>
            </a:lvl1pPr>
          </a:lstStyle>
          <a:p>
            <a:endParaRPr lang="en-US"/>
          </a:p>
        </p:txBody>
      </p:sp>
      <p:sp>
        <p:nvSpPr>
          <p:cNvPr id="3" name="Date Placeholder 2"/>
          <p:cNvSpPr>
            <a:spLocks noGrp="1"/>
          </p:cNvSpPr>
          <p:nvPr>
            <p:ph type="dt" sz="quarter" idx="1"/>
          </p:nvPr>
        </p:nvSpPr>
        <p:spPr>
          <a:xfrm>
            <a:off x="4023092" y="0"/>
            <a:ext cx="3077739" cy="469424"/>
          </a:xfrm>
          <a:prstGeom prst="rect">
            <a:avLst/>
          </a:prstGeom>
        </p:spPr>
        <p:txBody>
          <a:bodyPr vert="horz" lIns="93342" tIns="46671" rIns="93342" bIns="46671" rtlCol="0"/>
          <a:lstStyle>
            <a:lvl1pPr algn="r">
              <a:defRPr sz="1200"/>
            </a:lvl1pPr>
          </a:lstStyle>
          <a:p>
            <a:fld id="{A2A98D7E-7930-4480-A951-20DD7DA17138}" type="datetimeFigureOut">
              <a:rPr lang="en-US" smtClean="0"/>
              <a:t>9/23/2025</a:t>
            </a:fld>
            <a:endParaRPr lang="en-US"/>
          </a:p>
        </p:txBody>
      </p:sp>
      <p:sp>
        <p:nvSpPr>
          <p:cNvPr id="4" name="Footer Placeholder 3"/>
          <p:cNvSpPr>
            <a:spLocks noGrp="1"/>
          </p:cNvSpPr>
          <p:nvPr>
            <p:ph type="ftr" sz="quarter" idx="2"/>
          </p:nvPr>
        </p:nvSpPr>
        <p:spPr>
          <a:xfrm>
            <a:off x="0" y="8917422"/>
            <a:ext cx="3077739" cy="469424"/>
          </a:xfrm>
          <a:prstGeom prst="rect">
            <a:avLst/>
          </a:prstGeom>
        </p:spPr>
        <p:txBody>
          <a:bodyPr vert="horz" lIns="93342" tIns="46671" rIns="93342" bIns="46671" rtlCol="0" anchor="b"/>
          <a:lstStyle>
            <a:lvl1pPr algn="l">
              <a:defRPr sz="1200"/>
            </a:lvl1pPr>
          </a:lstStyle>
          <a:p>
            <a:endParaRPr lang="en-US"/>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lIns="93342" tIns="46671" rIns="93342" bIns="46671" rtlCol="0" anchor="b"/>
          <a:lstStyle>
            <a:lvl1pPr algn="r">
              <a:defRPr sz="1200"/>
            </a:lvl1pPr>
          </a:lstStyle>
          <a:p>
            <a:fld id="{912E22F8-BE26-41E7-A74C-B45BDD7EFAF6}" type="slidenum">
              <a:rPr lang="en-US" smtClean="0"/>
              <a:t>‹#›</a:t>
            </a:fld>
            <a:endParaRPr lang="en-US"/>
          </a:p>
        </p:txBody>
      </p:sp>
    </p:spTree>
    <p:extLst>
      <p:ext uri="{BB962C8B-B14F-4D97-AF65-F5344CB8AC3E}">
        <p14:creationId xmlns:p14="http://schemas.microsoft.com/office/powerpoint/2010/main" val="412202520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3342" tIns="46671" rIns="93342" bIns="46671" rtlCol="0"/>
          <a:lstStyle>
            <a:lvl1pPr algn="l">
              <a:defRPr sz="1200"/>
            </a:lvl1pPr>
          </a:lstStyle>
          <a:p>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3342" tIns="46671" rIns="93342" bIns="46671" rtlCol="0"/>
          <a:lstStyle>
            <a:lvl1pPr algn="r">
              <a:defRPr sz="1200"/>
            </a:lvl1pPr>
          </a:lstStyle>
          <a:p>
            <a:fld id="{92A0885A-F4DC-4574-BAC7-6E6DC64019B9}" type="datetimeFigureOut">
              <a:rPr lang="en-US" smtClean="0"/>
              <a:t>9/23/2025</a:t>
            </a:fld>
            <a:endParaRPr lang="en-US"/>
          </a:p>
        </p:txBody>
      </p:sp>
      <p:sp>
        <p:nvSpPr>
          <p:cNvPr id="4" name="Slide Image Placeholder 3"/>
          <p:cNvSpPr>
            <a:spLocks noGrp="1" noRot="1" noChangeAspect="1"/>
          </p:cNvSpPr>
          <p:nvPr>
            <p:ph type="sldImg" idx="2"/>
          </p:nvPr>
        </p:nvSpPr>
        <p:spPr>
          <a:xfrm>
            <a:off x="1203325" y="703263"/>
            <a:ext cx="4695825" cy="3521075"/>
          </a:xfrm>
          <a:prstGeom prst="rect">
            <a:avLst/>
          </a:prstGeom>
          <a:noFill/>
          <a:ln w="12700">
            <a:solidFill>
              <a:prstClr val="black"/>
            </a:solidFill>
          </a:ln>
        </p:spPr>
        <p:txBody>
          <a:bodyPr vert="horz" lIns="93342" tIns="46671" rIns="93342" bIns="46671"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3342" tIns="46671" rIns="93342" bIns="4667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69424"/>
          </a:xfrm>
          <a:prstGeom prst="rect">
            <a:avLst/>
          </a:prstGeom>
        </p:spPr>
        <p:txBody>
          <a:bodyPr vert="horz" lIns="93342" tIns="46671" rIns="93342" bIns="46671"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3342" tIns="46671" rIns="93342" bIns="46671" rtlCol="0" anchor="b"/>
          <a:lstStyle>
            <a:lvl1pPr algn="r">
              <a:defRPr sz="1200"/>
            </a:lvl1pPr>
          </a:lstStyle>
          <a:p>
            <a:fld id="{2A6EEC30-F8D6-45FD-84B3-E645D5FCB1E0}" type="slidenum">
              <a:rPr lang="en-US" smtClean="0"/>
              <a:t>‹#›</a:t>
            </a:fld>
            <a:endParaRPr lang="en-US"/>
          </a:p>
        </p:txBody>
      </p:sp>
    </p:spTree>
    <p:extLst>
      <p:ext uri="{BB962C8B-B14F-4D97-AF65-F5344CB8AC3E}">
        <p14:creationId xmlns:p14="http://schemas.microsoft.com/office/powerpoint/2010/main" val="193374680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6EEC30-F8D6-45FD-84B3-E645D5FCB1E0}" type="slidenum">
              <a:rPr lang="en-US" smtClean="0"/>
              <a:t>1</a:t>
            </a:fld>
            <a:endParaRPr lang="en-US"/>
          </a:p>
        </p:txBody>
      </p:sp>
    </p:spTree>
    <p:extLst>
      <p:ext uri="{BB962C8B-B14F-4D97-AF65-F5344CB8AC3E}">
        <p14:creationId xmlns:p14="http://schemas.microsoft.com/office/powerpoint/2010/main" val="3189638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94210F1A-02A2-4DBE-BB9C-95D329BF70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178">
              <a:defRPr sz="2400" b="1" i="1">
                <a:solidFill>
                  <a:schemeClr val="bg1"/>
                </a:solidFill>
                <a:latin typeface="Arial" panose="020B0604020202020204" pitchFamily="34" charset="0"/>
              </a:defRPr>
            </a:lvl1pPr>
            <a:lvl2pPr marL="758403" indent="-291694" defTabSz="930178">
              <a:defRPr sz="2400" b="1" i="1">
                <a:solidFill>
                  <a:schemeClr val="bg1"/>
                </a:solidFill>
                <a:latin typeface="Arial" panose="020B0604020202020204" pitchFamily="34" charset="0"/>
              </a:defRPr>
            </a:lvl2pPr>
            <a:lvl3pPr marL="1166774" indent="-233355" defTabSz="930178">
              <a:defRPr sz="2400" b="1" i="1">
                <a:solidFill>
                  <a:schemeClr val="bg1"/>
                </a:solidFill>
                <a:latin typeface="Arial" panose="020B0604020202020204" pitchFamily="34" charset="0"/>
              </a:defRPr>
            </a:lvl3pPr>
            <a:lvl4pPr marL="1633484" indent="-233355" defTabSz="930178">
              <a:defRPr sz="2400" b="1" i="1">
                <a:solidFill>
                  <a:schemeClr val="bg1"/>
                </a:solidFill>
                <a:latin typeface="Arial" panose="020B0604020202020204" pitchFamily="34" charset="0"/>
              </a:defRPr>
            </a:lvl4pPr>
            <a:lvl5pPr marL="2100194" indent="-233355" defTabSz="930178">
              <a:defRPr sz="2400" b="1" i="1">
                <a:solidFill>
                  <a:schemeClr val="bg1"/>
                </a:solidFill>
                <a:latin typeface="Arial" panose="020B0604020202020204" pitchFamily="34" charset="0"/>
              </a:defRPr>
            </a:lvl5pPr>
            <a:lvl6pPr marL="2566904" indent="-233355" defTabSz="930178" eaLnBrk="0" fontAlgn="base" hangingPunct="0">
              <a:spcBef>
                <a:spcPct val="0"/>
              </a:spcBef>
              <a:spcAft>
                <a:spcPct val="0"/>
              </a:spcAft>
              <a:defRPr sz="2400" b="1" i="1">
                <a:solidFill>
                  <a:schemeClr val="bg1"/>
                </a:solidFill>
                <a:latin typeface="Arial" panose="020B0604020202020204" pitchFamily="34" charset="0"/>
              </a:defRPr>
            </a:lvl6pPr>
            <a:lvl7pPr marL="3033613" indent="-233355" defTabSz="930178" eaLnBrk="0" fontAlgn="base" hangingPunct="0">
              <a:spcBef>
                <a:spcPct val="0"/>
              </a:spcBef>
              <a:spcAft>
                <a:spcPct val="0"/>
              </a:spcAft>
              <a:defRPr sz="2400" b="1" i="1">
                <a:solidFill>
                  <a:schemeClr val="bg1"/>
                </a:solidFill>
                <a:latin typeface="Arial" panose="020B0604020202020204" pitchFamily="34" charset="0"/>
              </a:defRPr>
            </a:lvl7pPr>
            <a:lvl8pPr marL="3500323" indent="-233355" defTabSz="930178" eaLnBrk="0" fontAlgn="base" hangingPunct="0">
              <a:spcBef>
                <a:spcPct val="0"/>
              </a:spcBef>
              <a:spcAft>
                <a:spcPct val="0"/>
              </a:spcAft>
              <a:defRPr sz="2400" b="1" i="1">
                <a:solidFill>
                  <a:schemeClr val="bg1"/>
                </a:solidFill>
                <a:latin typeface="Arial" panose="020B0604020202020204" pitchFamily="34" charset="0"/>
              </a:defRPr>
            </a:lvl8pPr>
            <a:lvl9pPr marL="3967033" indent="-233355" defTabSz="930178" eaLnBrk="0" fontAlgn="base" hangingPunct="0">
              <a:spcBef>
                <a:spcPct val="0"/>
              </a:spcBef>
              <a:spcAft>
                <a:spcPct val="0"/>
              </a:spcAft>
              <a:defRPr sz="2400" b="1" i="1">
                <a:solidFill>
                  <a:schemeClr val="bg1"/>
                </a:solidFill>
                <a:latin typeface="Arial" panose="020B0604020202020204" pitchFamily="34" charset="0"/>
              </a:defRPr>
            </a:lvl9pPr>
          </a:lstStyle>
          <a:p>
            <a:pPr eaLnBrk="0" fontAlgn="base" hangingPunct="0">
              <a:spcBef>
                <a:spcPct val="0"/>
              </a:spcBef>
              <a:spcAft>
                <a:spcPct val="0"/>
              </a:spcAft>
              <a:defRPr/>
            </a:pPr>
            <a:fld id="{7CBDFFD8-BB0E-4F0E-B80F-713BF7DE7E93}" type="slidenum">
              <a:rPr lang="en-US" altLang="en-US" sz="1200">
                <a:solidFill>
                  <a:srgbClr val="FFFFFF"/>
                </a:solidFill>
              </a:rPr>
              <a:pPr eaLnBrk="0" fontAlgn="base" hangingPunct="0">
                <a:spcBef>
                  <a:spcPct val="0"/>
                </a:spcBef>
                <a:spcAft>
                  <a:spcPct val="0"/>
                </a:spcAft>
                <a:defRPr/>
              </a:pPr>
              <a:t>2</a:t>
            </a:fld>
            <a:endParaRPr lang="en-US" altLang="en-US" sz="1200">
              <a:solidFill>
                <a:srgbClr val="FFFFFF"/>
              </a:solidFill>
            </a:endParaRPr>
          </a:p>
        </p:txBody>
      </p:sp>
      <p:sp>
        <p:nvSpPr>
          <p:cNvPr id="6147" name="Rectangle 2">
            <a:extLst>
              <a:ext uri="{FF2B5EF4-FFF2-40B4-BE49-F238E27FC236}">
                <a16:creationId xmlns:a16="http://schemas.microsoft.com/office/drawing/2014/main" id="{913F5797-5E6B-4703-BAB5-57D2DC79FC11}"/>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C8860F13-1699-4A9B-8F93-73681EB24C8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a:solidFill>
                  <a:schemeClr val="tx1"/>
                </a:solidFill>
                <a:effectLst/>
                <a:latin typeface="+mn-lt"/>
                <a:ea typeface="+mn-ea"/>
                <a:cs typeface="+mn-cs"/>
              </a:rPr>
              <a:t>Offer greetings and perhaps introductions (depending on the size of the group). </a:t>
            </a:r>
            <a:endParaRPr lang="en-US" altLang="en-US" dirty="0">
              <a:latin typeface="Arial" panose="020B0604020202020204" pitchFamily="34" charset="0"/>
            </a:endParaRPr>
          </a:p>
        </p:txBody>
      </p:sp>
      <p:sp>
        <p:nvSpPr>
          <p:cNvPr id="5" name="Slide Number Placeholder 3">
            <a:extLst>
              <a:ext uri="{FF2B5EF4-FFF2-40B4-BE49-F238E27FC236}">
                <a16:creationId xmlns:a16="http://schemas.microsoft.com/office/drawing/2014/main" id="{D8399C59-FCDB-4B72-8357-5E27B4FF44CE}"/>
              </a:ext>
            </a:extLst>
          </p:cNvPr>
          <p:cNvSpPr txBox="1">
            <a:spLocks/>
          </p:cNvSpPr>
          <p:nvPr/>
        </p:nvSpPr>
        <p:spPr>
          <a:xfrm>
            <a:off x="3551238" y="8599837"/>
            <a:ext cx="3077739" cy="469424"/>
          </a:xfrm>
          <a:prstGeom prst="rect">
            <a:avLst/>
          </a:prstGeom>
        </p:spPr>
        <p:txBody>
          <a:bodyPr vert="horz" lIns="93342" tIns="46671" rIns="93342" bIns="4667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243EF79-BA74-4D18-B4FD-30DBA5251CC5}" type="slidenum">
              <a:rPr lang="en-US" altLang="en-US" smtClean="0"/>
              <a:pPr>
                <a:defRPr/>
              </a:pPr>
              <a:t>2</a:t>
            </a:fld>
            <a:endParaRPr lang="en-US" altLang="en-US" dirty="0"/>
          </a:p>
        </p:txBody>
      </p:sp>
    </p:spTree>
    <p:extLst>
      <p:ext uri="{BB962C8B-B14F-4D97-AF65-F5344CB8AC3E}">
        <p14:creationId xmlns:p14="http://schemas.microsoft.com/office/powerpoint/2010/main" val="4059069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Begin with this prayer.</a:t>
            </a:r>
          </a:p>
          <a:p>
            <a:r>
              <a:rPr lang="en-US" dirty="0"/>
              <a:t>Our Five Virtues Prayer</a:t>
            </a:r>
          </a:p>
          <a:p>
            <a:r>
              <a:rPr lang="en-US" dirty="0"/>
              <a:t> </a:t>
            </a:r>
          </a:p>
          <a:p>
            <a:r>
              <a:rPr lang="en-US" dirty="0"/>
              <a:t>St. Vincent de Paul, </a:t>
            </a:r>
          </a:p>
          <a:p>
            <a:r>
              <a:rPr lang="en-US" dirty="0"/>
              <a:t>Pray for us, that in our simplicity we may </a:t>
            </a:r>
          </a:p>
          <a:p>
            <a:r>
              <a:rPr lang="en-US" dirty="0"/>
              <a:t>always find honest words of love and comfort. </a:t>
            </a:r>
          </a:p>
          <a:p>
            <a:r>
              <a:rPr lang="en-US" dirty="0"/>
              <a:t> </a:t>
            </a:r>
          </a:p>
          <a:p>
            <a:r>
              <a:rPr lang="en-US" dirty="0"/>
              <a:t>Pray for us, that our humility leads us to </a:t>
            </a:r>
          </a:p>
          <a:p>
            <a:r>
              <a:rPr lang="en-US" dirty="0"/>
              <a:t>seek God’s glory, not our own.</a:t>
            </a:r>
          </a:p>
          <a:p>
            <a:r>
              <a:rPr lang="en-US" dirty="0"/>
              <a:t> </a:t>
            </a:r>
          </a:p>
          <a:p>
            <a:r>
              <a:rPr lang="en-US" dirty="0"/>
              <a:t>Pray for us, that with gentleness we offer </a:t>
            </a:r>
          </a:p>
          <a:p>
            <a:r>
              <a:rPr lang="en-US" dirty="0"/>
              <a:t>food to the hungry and shelter to the homeless. </a:t>
            </a:r>
          </a:p>
          <a:p>
            <a:endParaRPr lang="en-US" dirty="0"/>
          </a:p>
          <a:p>
            <a:endParaRPr lang="en-US" dirty="0"/>
          </a:p>
        </p:txBody>
      </p:sp>
      <p:sp>
        <p:nvSpPr>
          <p:cNvPr id="4" name="Slide Number Placeholder 3"/>
          <p:cNvSpPr>
            <a:spLocks noGrp="1"/>
          </p:cNvSpPr>
          <p:nvPr>
            <p:ph type="sldNum" sz="quarter" idx="5"/>
          </p:nvPr>
        </p:nvSpPr>
        <p:spPr/>
        <p:txBody>
          <a:bodyPr/>
          <a:lstStyle/>
          <a:p>
            <a:fld id="{2A6EEC30-F8D6-45FD-84B3-E645D5FCB1E0}" type="slidenum">
              <a:rPr lang="en-US" smtClean="0"/>
              <a:t>3</a:t>
            </a:fld>
            <a:endParaRPr lang="en-US"/>
          </a:p>
        </p:txBody>
      </p:sp>
    </p:spTree>
    <p:extLst>
      <p:ext uri="{BB962C8B-B14F-4D97-AF65-F5344CB8AC3E}">
        <p14:creationId xmlns:p14="http://schemas.microsoft.com/office/powerpoint/2010/main" val="2487513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Five Virtues Prayer (continued)</a:t>
            </a:r>
          </a:p>
          <a:p>
            <a:endParaRPr lang="en-US" dirty="0"/>
          </a:p>
          <a:p>
            <a:r>
              <a:rPr lang="en-US" dirty="0"/>
              <a:t> </a:t>
            </a:r>
          </a:p>
          <a:p>
            <a:r>
              <a:rPr lang="en-US" dirty="0"/>
              <a:t>Pray for us, that with selflessness we give </a:t>
            </a:r>
          </a:p>
          <a:p>
            <a:r>
              <a:rPr lang="en-US" dirty="0"/>
              <a:t>of our time, our possessions and ourselves. </a:t>
            </a:r>
          </a:p>
          <a:p>
            <a:r>
              <a:rPr lang="en-US" dirty="0"/>
              <a:t> </a:t>
            </a:r>
          </a:p>
          <a:p>
            <a:r>
              <a:rPr lang="en-US" dirty="0"/>
              <a:t>Pray for us, that our zeal to share Christ’s </a:t>
            </a:r>
          </a:p>
          <a:p>
            <a:r>
              <a:rPr lang="en-US" dirty="0"/>
              <a:t>charity may light fires in the hearts of all we serve. </a:t>
            </a:r>
          </a:p>
          <a:p>
            <a:endParaRPr lang="en-US" dirty="0"/>
          </a:p>
          <a:p>
            <a:r>
              <a:rPr lang="en-US" dirty="0"/>
              <a:t>Amen</a:t>
            </a:r>
          </a:p>
          <a:p>
            <a:endParaRPr lang="en-US" dirty="0"/>
          </a:p>
        </p:txBody>
      </p:sp>
      <p:sp>
        <p:nvSpPr>
          <p:cNvPr id="4" name="Slide Number Placeholder 3"/>
          <p:cNvSpPr>
            <a:spLocks noGrp="1"/>
          </p:cNvSpPr>
          <p:nvPr>
            <p:ph type="sldNum" sz="quarter" idx="5"/>
          </p:nvPr>
        </p:nvSpPr>
        <p:spPr/>
        <p:txBody>
          <a:bodyPr/>
          <a:lstStyle/>
          <a:p>
            <a:fld id="{2A6EEC30-F8D6-45FD-84B3-E645D5FCB1E0}" type="slidenum">
              <a:rPr lang="en-US" smtClean="0"/>
              <a:t>4</a:t>
            </a:fld>
            <a:endParaRPr lang="en-US"/>
          </a:p>
        </p:txBody>
      </p:sp>
    </p:spTree>
    <p:extLst>
      <p:ext uri="{BB962C8B-B14F-4D97-AF65-F5344CB8AC3E}">
        <p14:creationId xmlns:p14="http://schemas.microsoft.com/office/powerpoint/2010/main" val="543820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presentation was originally developed by John Hallissy, the leader of Governance and the National First VP under John Berry, National President.</a:t>
            </a:r>
          </a:p>
          <a:p>
            <a:r>
              <a:rPr lang="en-US" sz="1200" kern="1200" dirty="0">
                <a:solidFill>
                  <a:schemeClr val="tx1"/>
                </a:solidFill>
                <a:effectLst/>
                <a:latin typeface="+mn-lt"/>
                <a:ea typeface="+mn-ea"/>
                <a:cs typeface="+mn-cs"/>
              </a:rPr>
              <a:t>.</a:t>
            </a:r>
          </a:p>
          <a:p>
            <a:r>
              <a:rPr lang="en-US" dirty="0"/>
              <a:t>Wh</a:t>
            </a:r>
            <a:r>
              <a:rPr lang="en-US" sz="1200" kern="1200" dirty="0">
                <a:solidFill>
                  <a:schemeClr val="tx1"/>
                </a:solidFill>
                <a:effectLst/>
                <a:latin typeface="+mn-lt"/>
                <a:ea typeface="+mn-ea"/>
                <a:cs typeface="+mn-cs"/>
              </a:rPr>
              <a:t>en you look at that title, why good governance is important, you may be looking at it and thinking, “this may be boring,” or perhaps you are looking at it with fear and trepidation.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But our hope is when this workshop is done,  you will feel more empowered when it comes to governance and perhaps you will go out and purchase a t-shirt with a big G on it because you may feel like a governance guru!  </a:t>
            </a:r>
          </a:p>
          <a:p>
            <a:r>
              <a:rPr lang="en-US" sz="1200" kern="1200" dirty="0">
                <a:solidFill>
                  <a:schemeClr val="tx1"/>
                </a:solidFill>
                <a:effectLst/>
                <a:latin typeface="+mn-lt"/>
                <a:ea typeface="+mn-ea"/>
                <a:cs typeface="+mn-cs"/>
              </a:rPr>
              <a:t>So let’s begin!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this point the Presenter should list their governance experience to give the attendees some reason to trust that you know about what you’re teaching.)</a:t>
            </a:r>
            <a:endParaRPr lang="en-US" dirty="0"/>
          </a:p>
        </p:txBody>
      </p:sp>
      <p:sp>
        <p:nvSpPr>
          <p:cNvPr id="4" name="Slide Number Placeholder 3"/>
          <p:cNvSpPr>
            <a:spLocks noGrp="1"/>
          </p:cNvSpPr>
          <p:nvPr>
            <p:ph type="sldNum" sz="quarter" idx="5"/>
          </p:nvPr>
        </p:nvSpPr>
        <p:spPr/>
        <p:txBody>
          <a:bodyPr/>
          <a:lstStyle/>
          <a:p>
            <a:fld id="{B8176B05-CBAF-49B1-8E17-1E3942DE357F}" type="slidenum">
              <a:rPr lang="en-US" smtClean="0"/>
              <a:t>5</a:t>
            </a:fld>
            <a:endParaRPr lang="en-US"/>
          </a:p>
        </p:txBody>
      </p:sp>
    </p:spTree>
    <p:extLst>
      <p:ext uri="{BB962C8B-B14F-4D97-AF65-F5344CB8AC3E}">
        <p14:creationId xmlns:p14="http://schemas.microsoft.com/office/powerpoint/2010/main" val="2999902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What are the 12 scariest words in the Society St. Vincent DePaul? </a:t>
            </a:r>
            <a:endParaRPr lang="en-US" dirty="0"/>
          </a:p>
        </p:txBody>
      </p:sp>
      <p:sp>
        <p:nvSpPr>
          <p:cNvPr id="4" name="Slide Number Placeholder 3"/>
          <p:cNvSpPr>
            <a:spLocks noGrp="1"/>
          </p:cNvSpPr>
          <p:nvPr>
            <p:ph type="sldNum" sz="quarter" idx="5"/>
          </p:nvPr>
        </p:nvSpPr>
        <p:spPr/>
        <p:txBody>
          <a:bodyPr/>
          <a:lstStyle/>
          <a:p>
            <a:fld id="{B8176B05-CBAF-49B1-8E17-1E3942DE357F}" type="slidenum">
              <a:rPr lang="en-US" smtClean="0"/>
              <a:t>6</a:t>
            </a:fld>
            <a:endParaRPr lang="en-US"/>
          </a:p>
        </p:txBody>
      </p:sp>
    </p:spTree>
    <p:extLst>
      <p:ext uri="{BB962C8B-B14F-4D97-AF65-F5344CB8AC3E}">
        <p14:creationId xmlns:p14="http://schemas.microsoft.com/office/powerpoint/2010/main" val="1476455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I'm from the governance committee and I'm here to help.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Governance Committee is available to help Conferences or Councils that find themselves struggling with a governance issue.  Of course, your first stop should be your Council President</a:t>
            </a:r>
            <a:r>
              <a:rPr lang="en-US" dirty="0"/>
              <a:t>; your </a:t>
            </a:r>
            <a:r>
              <a:rPr lang="en-US" sz="1200" kern="1200" dirty="0">
                <a:solidFill>
                  <a:schemeClr val="tx1"/>
                </a:solidFill>
                <a:effectLst/>
                <a:latin typeface="+mn-lt"/>
                <a:ea typeface="+mn-ea"/>
                <a:cs typeface="+mn-cs"/>
              </a:rPr>
              <a:t>Second stop should be your regional VP, and then give a call to the Governance Committee, if you haven’t been able to resolve a situation.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Governance Committee is here to help. The Governance committee is a group of people who are a resource for you </a:t>
            </a:r>
            <a:r>
              <a:rPr lang="en-US" dirty="0"/>
              <a:t>as Vincentian leaders</a:t>
            </a:r>
            <a:r>
              <a:rPr lang="en-US" sz="1200" kern="1200" dirty="0">
                <a:solidFill>
                  <a:schemeClr val="tx1"/>
                </a:solidFill>
                <a:effectLst/>
                <a:latin typeface="+mn-lt"/>
                <a:ea typeface="+mn-ea"/>
                <a:cs typeface="+mn-cs"/>
              </a:rPr>
              <a:t>. That's what they are, </a:t>
            </a:r>
            <a:r>
              <a:rPr lang="en-US" dirty="0"/>
              <a:t>t</a:t>
            </a:r>
            <a:r>
              <a:rPr lang="en-US" sz="1200" kern="1200" dirty="0">
                <a:solidFill>
                  <a:schemeClr val="tx1"/>
                </a:solidFill>
                <a:effectLst/>
                <a:latin typeface="+mn-lt"/>
                <a:ea typeface="+mn-ea"/>
                <a:cs typeface="+mn-cs"/>
              </a:rPr>
              <a:t>hey are not federal agents. They are Vincentians like you and me.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They were formed to be a resource so that when you have questions, you're not reinventing the wheel. The society has been around for over 200 years, and I seriously doubt that there'll be any question that comes up that has not been dealt with before in some way.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 instead of sitting out there with a question or a problem, just make a call and ask for help, starting first with your Council President.</a:t>
            </a:r>
          </a:p>
          <a:p>
            <a:endParaRPr lang="en-US" dirty="0"/>
          </a:p>
          <a:p>
            <a:r>
              <a:rPr lang="en-US" sz="1200" kern="1200" dirty="0">
                <a:solidFill>
                  <a:schemeClr val="tx1"/>
                </a:solidFill>
                <a:effectLst/>
                <a:latin typeface="+mn-lt"/>
                <a:ea typeface="+mn-ea"/>
                <a:cs typeface="+mn-cs"/>
              </a:rPr>
              <a:t>So, let’s see what documents we have and what tools we have</a:t>
            </a:r>
            <a:r>
              <a:rPr lang="en-US" dirty="0"/>
              <a:t> so we can </a:t>
            </a:r>
            <a:r>
              <a:rPr lang="en-US" sz="1200" kern="1200" dirty="0">
                <a:solidFill>
                  <a:schemeClr val="tx1"/>
                </a:solidFill>
                <a:effectLst/>
                <a:latin typeface="+mn-lt"/>
                <a:ea typeface="+mn-ea"/>
                <a:cs typeface="+mn-cs"/>
              </a:rPr>
              <a:t>work together to solve problems. Because that's ultimately what we should be doing. </a:t>
            </a:r>
          </a:p>
          <a:p>
            <a:endParaRPr lang="en-US" dirty="0"/>
          </a:p>
        </p:txBody>
      </p:sp>
      <p:sp>
        <p:nvSpPr>
          <p:cNvPr id="4" name="Slide Number Placeholder 3"/>
          <p:cNvSpPr>
            <a:spLocks noGrp="1"/>
          </p:cNvSpPr>
          <p:nvPr>
            <p:ph type="sldNum" sz="quarter" idx="5"/>
          </p:nvPr>
        </p:nvSpPr>
        <p:spPr/>
        <p:txBody>
          <a:bodyPr/>
          <a:lstStyle/>
          <a:p>
            <a:fld id="{B8176B05-CBAF-49B1-8E17-1E3942DE357F}" type="slidenum">
              <a:rPr lang="en-US" smtClean="0"/>
              <a:t>7</a:t>
            </a:fld>
            <a:endParaRPr lang="en-US"/>
          </a:p>
        </p:txBody>
      </p:sp>
    </p:spTree>
    <p:extLst>
      <p:ext uri="{BB962C8B-B14F-4D97-AF65-F5344CB8AC3E}">
        <p14:creationId xmlns:p14="http://schemas.microsoft.com/office/powerpoint/2010/main" val="1449037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Now, </a:t>
            </a:r>
            <a:r>
              <a:rPr lang="en-US" sz="1200" kern="1200">
                <a:solidFill>
                  <a:schemeClr val="tx1"/>
                </a:solidFill>
                <a:effectLst/>
                <a:latin typeface="+mn-lt"/>
                <a:ea typeface="+mn-ea"/>
                <a:cs typeface="+mn-cs"/>
              </a:rPr>
              <a:t>what exactly is governance?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8176B05-CBAF-49B1-8E17-1E3942DE357F}" type="slidenum">
              <a:rPr lang="en-US" smtClean="0"/>
              <a:t>8</a:t>
            </a:fld>
            <a:endParaRPr lang="en-US"/>
          </a:p>
        </p:txBody>
      </p:sp>
    </p:spTree>
    <p:extLst>
      <p:ext uri="{BB962C8B-B14F-4D97-AF65-F5344CB8AC3E}">
        <p14:creationId xmlns:p14="http://schemas.microsoft.com/office/powerpoint/2010/main" val="1132098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50837" y="4459525"/>
            <a:ext cx="6476999" cy="4578111"/>
          </a:xfrm>
        </p:spPr>
        <p:txBody>
          <a:bodyPr/>
          <a:lstStyle/>
          <a:p>
            <a:r>
              <a:rPr lang="en-US" sz="1200" kern="1200" dirty="0">
                <a:solidFill>
                  <a:schemeClr val="tx1"/>
                </a:solidFill>
                <a:effectLst/>
                <a:latin typeface="+mn-lt"/>
                <a:ea typeface="+mn-ea"/>
                <a:cs typeface="+mn-cs"/>
              </a:rPr>
              <a:t>The definition of governance: the structures that oversee the society's activities to ensure it fulfills its mission effectively and responsibly. </a:t>
            </a:r>
            <a:r>
              <a:rPr lang="en-US" dirty="0"/>
              <a:t>I</a:t>
            </a:r>
            <a:r>
              <a:rPr lang="en-US" sz="1200" kern="1200" dirty="0">
                <a:solidFill>
                  <a:schemeClr val="tx1"/>
                </a:solidFill>
                <a:effectLst/>
                <a:latin typeface="+mn-lt"/>
                <a:ea typeface="+mn-ea"/>
                <a:cs typeface="+mn-cs"/>
              </a:rPr>
              <a:t>t's basically the skeleton that runs the society</a:t>
            </a:r>
            <a:r>
              <a:rPr lang="en-US" sz="1200" b="1" kern="1200" dirty="0">
                <a:solidFill>
                  <a:schemeClr val="tx1"/>
                </a:solidFill>
                <a:effectLst/>
                <a:latin typeface="+mn-lt"/>
                <a:ea typeface="+mn-ea"/>
                <a:cs typeface="+mn-cs"/>
              </a:rPr>
              <a:t>.   </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we are a member of the </a:t>
            </a:r>
            <a:r>
              <a:rPr lang="en-US" dirty="0"/>
              <a:t>Air </a:t>
            </a:r>
            <a:r>
              <a:rPr lang="en-US" dirty="0" err="1"/>
              <a:t>Force.w</a:t>
            </a:r>
            <a:r>
              <a:rPr lang="en-US" sz="1200" kern="1200" dirty="0" err="1">
                <a:solidFill>
                  <a:schemeClr val="tx1"/>
                </a:solidFill>
                <a:effectLst/>
                <a:latin typeface="+mn-lt"/>
                <a:ea typeface="+mn-ea"/>
                <a:cs typeface="+mn-cs"/>
              </a:rPr>
              <a:t>e</a:t>
            </a:r>
            <a:r>
              <a:rPr lang="en-US" sz="1200" kern="1200" dirty="0">
                <a:solidFill>
                  <a:schemeClr val="tx1"/>
                </a:solidFill>
                <a:effectLst/>
                <a:latin typeface="+mn-lt"/>
                <a:ea typeface="+mn-ea"/>
                <a:cs typeface="+mn-cs"/>
              </a:rPr>
              <a:t> have a mission. Like the Aire Force, the members of the Society of St. Vincent de Paul also have a mission. Our mission is to grow in our spirituality and friendship through service to the poor. Ultimately, that’s our primary Vincentian mission.</a:t>
            </a:r>
          </a:p>
          <a:p>
            <a:endParaRPr lang="en-US" sz="1200" kern="1200" dirty="0">
              <a:solidFill>
                <a:schemeClr val="tx1"/>
              </a:solidFill>
              <a:effectLst/>
              <a:latin typeface="+mn-lt"/>
              <a:ea typeface="+mn-ea"/>
              <a:cs typeface="+mn-cs"/>
            </a:endParaRPr>
          </a:p>
          <a:p>
            <a:r>
              <a:rPr lang="en-US" dirty="0"/>
              <a:t>If we are</a:t>
            </a:r>
            <a:r>
              <a:rPr lang="en-US" sz="1200" kern="1200" dirty="0">
                <a:solidFill>
                  <a:schemeClr val="tx1"/>
                </a:solidFill>
                <a:effectLst/>
                <a:latin typeface="+mn-lt"/>
                <a:ea typeface="+mn-ea"/>
                <a:cs typeface="+mn-cs"/>
              </a:rPr>
              <a:t> in the Air force, how do we accomplish our mission? Well, we need a airplane. In the case of the Society, the airplane is composed of the conferences and councils. That's how we accomplish our mission. We have friends in our conferences, we have friends in our councils, and we serve those in need through our conferences. That's what we do. </a:t>
            </a:r>
          </a:p>
          <a:p>
            <a:endParaRPr lang="en-US" dirty="0"/>
          </a:p>
          <a:p>
            <a:r>
              <a:rPr lang="en-US" sz="1200" kern="1200" dirty="0">
                <a:solidFill>
                  <a:schemeClr val="tx1"/>
                </a:solidFill>
                <a:effectLst/>
                <a:latin typeface="+mn-lt"/>
                <a:ea typeface="+mn-ea"/>
                <a:cs typeface="+mn-cs"/>
              </a:rPr>
              <a:t>But to fulfill its mission the airplane the Air Force uses needs fuel, doesn’t it?</a:t>
            </a:r>
          </a:p>
          <a:p>
            <a:r>
              <a:rPr lang="en-US" sz="1200" kern="1200" dirty="0">
                <a:solidFill>
                  <a:schemeClr val="tx1"/>
                </a:solidFill>
                <a:effectLst/>
                <a:latin typeface="+mn-lt"/>
                <a:ea typeface="+mn-ea"/>
                <a:cs typeface="+mn-cs"/>
              </a:rPr>
              <a:t>Otherwise, the plane just sits on the tarmac. It can’t do anything. For the Society in this analogy the fuel is our spirituality. The spirituality of the Society gives it the fuel to complete its mission through its councils and conferences. </a:t>
            </a:r>
          </a:p>
          <a:p>
            <a:endParaRPr lang="en-US" dirty="0"/>
          </a:p>
          <a:p>
            <a:r>
              <a:rPr lang="en-US" sz="1200" kern="1200" dirty="0">
                <a:solidFill>
                  <a:schemeClr val="tx1"/>
                </a:solidFill>
                <a:effectLst/>
                <a:latin typeface="+mn-lt"/>
                <a:ea typeface="+mn-ea"/>
                <a:cs typeface="+mn-cs"/>
              </a:rPr>
              <a:t>Now you may ask, how does governance fit in to this analogy? The way to think about it is:  governance is like the cables inside a plane that make the things move. The plane can't move without cables.   A Boeing 737 has 40 miles of cables inside that plane to move the elevator and the ailerons and do whatever else needs to work to fly the plane. Just as the plane needs a lot of cable, the Society needs a lot of governance practices. They represent those cables.</a:t>
            </a:r>
          </a:p>
          <a:p>
            <a:endParaRPr lang="en-US" dirty="0"/>
          </a:p>
        </p:txBody>
      </p:sp>
      <p:sp>
        <p:nvSpPr>
          <p:cNvPr id="4" name="Slide Number Placeholder 3"/>
          <p:cNvSpPr>
            <a:spLocks noGrp="1"/>
          </p:cNvSpPr>
          <p:nvPr>
            <p:ph type="sldNum" sz="quarter" idx="5"/>
          </p:nvPr>
        </p:nvSpPr>
        <p:spPr/>
        <p:txBody>
          <a:bodyPr/>
          <a:lstStyle/>
          <a:p>
            <a:fld id="{B8176B05-CBAF-49B1-8E17-1E3942DE357F}" type="slidenum">
              <a:rPr lang="en-US" smtClean="0"/>
              <a:t>9</a:t>
            </a:fld>
            <a:endParaRPr lang="en-US"/>
          </a:p>
        </p:txBody>
      </p:sp>
    </p:spTree>
    <p:extLst>
      <p:ext uri="{BB962C8B-B14F-4D97-AF65-F5344CB8AC3E}">
        <p14:creationId xmlns:p14="http://schemas.microsoft.com/office/powerpoint/2010/main" val="2773322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that's what governance is. It's the structure that holds it all together. Now, why do we need good governance?</a:t>
            </a:r>
          </a:p>
          <a:p>
            <a:r>
              <a:rPr lang="en-US" sz="1200" kern="1200" dirty="0">
                <a:solidFill>
                  <a:schemeClr val="tx1"/>
                </a:solidFill>
                <a:effectLst/>
                <a:latin typeface="+mn-lt"/>
                <a:ea typeface="+mn-ea"/>
                <a:cs typeface="+mn-cs"/>
              </a:rPr>
              <a:t>Why can't we just do what we want? </a:t>
            </a:r>
            <a:endParaRPr lang="en-US" dirty="0"/>
          </a:p>
        </p:txBody>
      </p:sp>
      <p:sp>
        <p:nvSpPr>
          <p:cNvPr id="4" name="Slide Number Placeholder 3"/>
          <p:cNvSpPr>
            <a:spLocks noGrp="1"/>
          </p:cNvSpPr>
          <p:nvPr>
            <p:ph type="sldNum" sz="quarter" idx="5"/>
          </p:nvPr>
        </p:nvSpPr>
        <p:spPr/>
        <p:txBody>
          <a:bodyPr/>
          <a:lstStyle/>
          <a:p>
            <a:fld id="{B8176B05-CBAF-49B1-8E17-1E3942DE357F}" type="slidenum">
              <a:rPr lang="en-US" smtClean="0"/>
              <a:t>10</a:t>
            </a:fld>
            <a:endParaRPr lang="en-US"/>
          </a:p>
        </p:txBody>
      </p:sp>
    </p:spTree>
    <p:extLst>
      <p:ext uri="{BB962C8B-B14F-4D97-AF65-F5344CB8AC3E}">
        <p14:creationId xmlns:p14="http://schemas.microsoft.com/office/powerpoint/2010/main" val="525340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82779-38B5-46E2-C948-3D46AF7876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73A38F-A96A-BC1D-4890-503B7B9D56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A3AD68-4F7F-5607-AFB8-A660E605A1C3}"/>
              </a:ext>
            </a:extLst>
          </p:cNvPr>
          <p:cNvSpPr>
            <a:spLocks noGrp="1"/>
          </p:cNvSpPr>
          <p:nvPr>
            <p:ph type="body" idx="1"/>
          </p:nvPr>
        </p:nvSpPr>
        <p:spPr>
          <a:xfrm>
            <a:off x="139027" y="4254817"/>
            <a:ext cx="6978593" cy="5133657"/>
          </a:xfrm>
        </p:spPr>
        <p:txBody>
          <a:bodyPr/>
          <a:lstStyle/>
          <a:p>
            <a:r>
              <a:rPr lang="en-US" sz="1200" kern="1200" dirty="0">
                <a:solidFill>
                  <a:schemeClr val="tx1"/>
                </a:solidFill>
                <a:effectLst/>
                <a:latin typeface="+mn-lt"/>
                <a:ea typeface="+mn-ea"/>
                <a:cs typeface="+mn-cs"/>
              </a:rPr>
              <a:t>The reason is good governance builds trust and credibility.  First, it helps the society build trust.  Trust with its donors, its funders, its volunteers, its staff, and the communities </a:t>
            </a:r>
            <a:r>
              <a:rPr lang="en-US" dirty="0"/>
              <a:t>being</a:t>
            </a:r>
            <a:r>
              <a:rPr lang="en-US" sz="1200" kern="1200" dirty="0">
                <a:solidFill>
                  <a:schemeClr val="tx1"/>
                </a:solidFill>
                <a:effectLst/>
                <a:latin typeface="+mn-lt"/>
                <a:ea typeface="+mn-ea"/>
                <a:cs typeface="+mn-cs"/>
              </a:rPr>
              <a:t> served. That trust is essential to attract and retain talented staff and volunteers. If you have a council that has employees, you especially need good governance.  Good governance practices allow members and volunteers to know what is expected within the organization.   If you want to attract members and volunteers, you're going to  need good governance to retain them. No one wants to be a part of an organization that is in a mess.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Second, good governance helps to secure funding</a:t>
            </a:r>
            <a:r>
              <a:rPr lang="en-US" dirty="0"/>
              <a:t>, to bring in</a:t>
            </a:r>
            <a:r>
              <a:rPr lang="en-US" sz="1200" kern="1200" dirty="0">
                <a:solidFill>
                  <a:schemeClr val="tx1"/>
                </a:solidFill>
                <a:effectLst/>
                <a:latin typeface="+mn-lt"/>
                <a:ea typeface="+mn-ea"/>
                <a:cs typeface="+mn-cs"/>
              </a:rPr>
              <a:t> donations, and to encourage growth. If you do not have good governance, people are not going to donate to you. If you have some financial scandal that is discovered by the community, such as embezzlement, it’s never ends well.  People will think “If you were practicing good governance, this wouldn't have happened.”  Then people don’t donate to you.  Keeping a positive reputation is essential. </a:t>
            </a:r>
          </a:p>
          <a:p>
            <a:endParaRPr lang="en-US" dirty="0"/>
          </a:p>
          <a:p>
            <a:r>
              <a:rPr lang="en-US" sz="1200" kern="1200" dirty="0">
                <a:solidFill>
                  <a:schemeClr val="tx1"/>
                </a:solidFill>
                <a:effectLst/>
                <a:latin typeface="+mn-lt"/>
                <a:ea typeface="+mn-ea"/>
                <a:cs typeface="+mn-cs"/>
              </a:rPr>
              <a:t>We must also avoid a negative reputation with the pastor or the bishop, because we need them to grow new conferences in areas where we have no current presence.   And if ou</a:t>
            </a:r>
            <a:r>
              <a:rPr lang="en-US" dirty="0"/>
              <a:t>r</a:t>
            </a:r>
            <a:r>
              <a:rPr lang="en-US" sz="1200" kern="1200" dirty="0">
                <a:solidFill>
                  <a:schemeClr val="tx1"/>
                </a:solidFill>
                <a:effectLst/>
                <a:latin typeface="+mn-lt"/>
                <a:ea typeface="+mn-ea"/>
                <a:cs typeface="+mn-cs"/>
              </a:rPr>
              <a:t> reputation down at the chancery office in the diocese is that St. Vincent de Paul has nice nice people, but they just don't have their act together, we are not going to grow effectively.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third, good governance helps in recruitment. If you're </a:t>
            </a:r>
            <a:r>
              <a:rPr lang="en-US" dirty="0"/>
              <a:t>try</a:t>
            </a:r>
            <a:r>
              <a:rPr lang="en-US" sz="1200" kern="1200" dirty="0">
                <a:solidFill>
                  <a:schemeClr val="tx1"/>
                </a:solidFill>
                <a:effectLst/>
                <a:latin typeface="+mn-lt"/>
                <a:ea typeface="+mn-ea"/>
                <a:cs typeface="+mn-cs"/>
              </a:rPr>
              <a:t>ing to recruit new members at your parish by personally inviting them, but </a:t>
            </a:r>
            <a:r>
              <a:rPr lang="en-US" dirty="0"/>
              <a:t>the </a:t>
            </a:r>
            <a:r>
              <a:rPr lang="en-US" sz="1200" kern="1200" dirty="0">
                <a:solidFill>
                  <a:schemeClr val="tx1"/>
                </a:solidFill>
                <a:effectLst/>
                <a:latin typeface="+mn-lt"/>
                <a:ea typeface="+mn-ea"/>
                <a:cs typeface="+mn-cs"/>
              </a:rPr>
              <a:t>word is out that the people of this St. Vincent de Paul conference don’t know what they are doing … then we’ve lost an opportunity.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 if you want to have recruitment be effective, have good governance; people are attracted to things that work. Success breeds success. If something is well run, people are going to want to join and be a part of that organization. Rumor after rumor about this problem and that problem is never helpful to your recruitment efforts.  </a:t>
            </a:r>
            <a:endParaRPr lang="en-US" dirty="0"/>
          </a:p>
        </p:txBody>
      </p:sp>
      <p:sp>
        <p:nvSpPr>
          <p:cNvPr id="4" name="Slide Number Placeholder 3">
            <a:extLst>
              <a:ext uri="{FF2B5EF4-FFF2-40B4-BE49-F238E27FC236}">
                <a16:creationId xmlns:a16="http://schemas.microsoft.com/office/drawing/2014/main" id="{149C0B55-B81E-D683-F206-FF8F1B9FC9DA}"/>
              </a:ext>
            </a:extLst>
          </p:cNvPr>
          <p:cNvSpPr>
            <a:spLocks noGrp="1"/>
          </p:cNvSpPr>
          <p:nvPr>
            <p:ph type="sldNum" sz="quarter" idx="5"/>
          </p:nvPr>
        </p:nvSpPr>
        <p:spPr/>
        <p:txBody>
          <a:bodyPr/>
          <a:lstStyle/>
          <a:p>
            <a:fld id="{B8176B05-CBAF-49B1-8E17-1E3942DE357F}" type="slidenum">
              <a:rPr lang="en-US" smtClean="0"/>
              <a:t>11</a:t>
            </a:fld>
            <a:endParaRPr lang="en-US"/>
          </a:p>
        </p:txBody>
      </p:sp>
    </p:spTree>
    <p:extLst>
      <p:ext uri="{BB962C8B-B14F-4D97-AF65-F5344CB8AC3E}">
        <p14:creationId xmlns:p14="http://schemas.microsoft.com/office/powerpoint/2010/main" val="29600351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27037" y="4224337"/>
            <a:ext cx="6553200" cy="4965699"/>
          </a:xfrm>
        </p:spPr>
        <p:txBody>
          <a:bodyPr/>
          <a:lstStyle/>
          <a:p>
            <a:r>
              <a:rPr lang="en-US" sz="1200" b="1" kern="1200" dirty="0">
                <a:solidFill>
                  <a:schemeClr val="tx1"/>
                </a:solidFill>
                <a:effectLst/>
                <a:latin typeface="+mn-lt"/>
                <a:ea typeface="+mn-ea"/>
                <a:cs typeface="+mn-cs"/>
              </a:rPr>
              <a:t>Good governance makes the society transparent and allows us to hold each other accountable. It's not just a set of rules.</a:t>
            </a:r>
          </a:p>
          <a:p>
            <a:r>
              <a:rPr lang="en-US" sz="1200" kern="1200" dirty="0">
                <a:solidFill>
                  <a:schemeClr val="tx1"/>
                </a:solidFill>
                <a:effectLst/>
                <a:latin typeface="+mn-lt"/>
                <a:ea typeface="+mn-ea"/>
                <a:cs typeface="+mn-cs"/>
              </a:rPr>
              <a:t>We have responsibilities. All of us  have responsibilities in our roles within the Society. The National President, John Berry, has responsibilities, so too do the National Council Members, the RVPs, and all Council and Conference Presidents. We all have responsibilities and we have to hold each other accountable. We also have to hold each other accountable to what are call our stakeholders.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Who would be on a list of our stakeholders in this society?</a:t>
            </a:r>
          </a:p>
          <a:p>
            <a:r>
              <a:rPr lang="en-US" sz="1200" kern="1200" dirty="0">
                <a:solidFill>
                  <a:schemeClr val="tx1"/>
                </a:solidFill>
                <a:effectLst/>
                <a:latin typeface="+mn-lt"/>
                <a:ea typeface="+mn-ea"/>
                <a:cs typeface="+mn-cs"/>
              </a:rPr>
              <a:t>We, as members of the Society, are not the only stakeholders.  A stakeholder is someone who is affected by the society, who has some sort of share in what we do or how we do it.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Pastors in the parishes where we are located, or more importantly where we want to be located, are stakeholders. They do not want to have an organization that is not well-run.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Donors are stakeholders. If you're going to ask people for money, they become a stakeholder. And they want to have good governance.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 would say that our families are also stakeholders. It's important that we all think about that for a moment.  Running a conference or a council, or being an officer of a council or a conference, can be a stressful position. Vincentians who call for help from the Governance committee are often very stressed out because they've just learned that there's some problem and they're appropriately concerned. Yet you have your family, your children, and grandkids, as well as other family members that you need to care for. However, if we have well-run conferences and councils, and good governance, it will take that stress level down, at least a couple of notches so we can be better members of our family, which is ultimately what we want to be. So, the family is a stakeholder.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8176B05-CBAF-49B1-8E17-1E3942DE357F}" type="slidenum">
              <a:rPr lang="en-US" smtClean="0"/>
              <a:t>12</a:t>
            </a:fld>
            <a:endParaRPr lang="en-US"/>
          </a:p>
        </p:txBody>
      </p:sp>
    </p:spTree>
    <p:extLst>
      <p:ext uri="{BB962C8B-B14F-4D97-AF65-F5344CB8AC3E}">
        <p14:creationId xmlns:p14="http://schemas.microsoft.com/office/powerpoint/2010/main" val="3383297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D852A-F21D-E8F6-86CD-6D7DE39CE9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B1A408-AE09-B29E-C57D-2F5BDB5C7C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2EC7CD-663C-44CD-3D2E-E1BCAB1ED3E6}"/>
              </a:ext>
            </a:extLst>
          </p:cNvPr>
          <p:cNvSpPr>
            <a:spLocks noGrp="1"/>
          </p:cNvSpPr>
          <p:nvPr>
            <p:ph type="body" idx="1"/>
          </p:nvPr>
        </p:nvSpPr>
        <p:spPr>
          <a:xfrm>
            <a:off x="427037" y="4241542"/>
            <a:ext cx="6553200" cy="4443669"/>
          </a:xfrm>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Those we serve are very important stakeholders. If our councils and conferences are not well- run, we are not doing the most effective job we can do to achieve our mission. If we have good governance, well-run operations, we'll be more efficient and more effective, able to serve those in need much better, and/or we will be able to serve more neighbors in need.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Our stakeholder list should also include people who are not currently members of the society, because they are potential members.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all have a Vincentian vocation. And we're glad we have our Vincentian vocation. There are other people who may want to join us in that Vincentian vocation, but if our councils or conferences do not practice good governance, people who might decide not to join and miss out on this vocation as Vincentians. In that way, they can be considered  stakeholders.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list of stakeholders is not exhaustive. Perhaps you can think of others who are stakeholders, too. However, the key point is that we are responsible to others and, therefore, need to be accountable for what we do.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is especially important to note that Good Governance also minimizes the risk of financial mismanagement and legal troubles. If we have good practices in place, it is less likely that we'll run into financial troubles or run into legal troubles. </a:t>
            </a:r>
          </a:p>
          <a:p>
            <a:endParaRPr lang="en-US" dirty="0"/>
          </a:p>
          <a:p>
            <a:r>
              <a:rPr lang="en-US" sz="1200" kern="1200" dirty="0">
                <a:solidFill>
                  <a:schemeClr val="tx1"/>
                </a:solidFill>
                <a:effectLst/>
                <a:latin typeface="+mn-lt"/>
                <a:ea typeface="+mn-ea"/>
                <a:cs typeface="+mn-cs"/>
              </a:rPr>
              <a:t>And lastly, good governance helps us become more effective in our mission. </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8461A1ED-9A19-96E2-3C51-3CC635C8D22F}"/>
              </a:ext>
            </a:extLst>
          </p:cNvPr>
          <p:cNvSpPr>
            <a:spLocks noGrp="1"/>
          </p:cNvSpPr>
          <p:nvPr>
            <p:ph type="sldNum" sz="quarter" idx="5"/>
          </p:nvPr>
        </p:nvSpPr>
        <p:spPr/>
        <p:txBody>
          <a:bodyPr/>
          <a:lstStyle/>
          <a:p>
            <a:fld id="{B8176B05-CBAF-49B1-8E17-1E3942DE357F}" type="slidenum">
              <a:rPr lang="en-US" smtClean="0"/>
              <a:t>13</a:t>
            </a:fld>
            <a:endParaRPr lang="en-US"/>
          </a:p>
        </p:txBody>
      </p:sp>
    </p:spTree>
    <p:extLst>
      <p:ext uri="{BB962C8B-B14F-4D97-AF65-F5344CB8AC3E}">
        <p14:creationId xmlns:p14="http://schemas.microsoft.com/office/powerpoint/2010/main" val="4466709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Who is responsible for good governance? </a:t>
            </a:r>
            <a:endParaRPr lang="en-US" dirty="0"/>
          </a:p>
        </p:txBody>
      </p:sp>
      <p:sp>
        <p:nvSpPr>
          <p:cNvPr id="4" name="Slide Number Placeholder 3"/>
          <p:cNvSpPr>
            <a:spLocks noGrp="1"/>
          </p:cNvSpPr>
          <p:nvPr>
            <p:ph type="sldNum" sz="quarter" idx="5"/>
          </p:nvPr>
        </p:nvSpPr>
        <p:spPr/>
        <p:txBody>
          <a:bodyPr/>
          <a:lstStyle/>
          <a:p>
            <a:fld id="{B8176B05-CBAF-49B1-8E17-1E3942DE357F}" type="slidenum">
              <a:rPr lang="en-US" smtClean="0"/>
              <a:t>14</a:t>
            </a:fld>
            <a:endParaRPr lang="en-US"/>
          </a:p>
        </p:txBody>
      </p:sp>
    </p:spTree>
    <p:extLst>
      <p:ext uri="{BB962C8B-B14F-4D97-AF65-F5344CB8AC3E}">
        <p14:creationId xmlns:p14="http://schemas.microsoft.com/office/powerpoint/2010/main" val="3758290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answer is simple: Good governance is the responsibility of the leadership of Councils and Conferences.</a:t>
            </a:r>
          </a:p>
          <a:p>
            <a:endParaRPr lang="en-US" dirty="0"/>
          </a:p>
        </p:txBody>
      </p:sp>
      <p:sp>
        <p:nvSpPr>
          <p:cNvPr id="4" name="Slide Number Placeholder 3"/>
          <p:cNvSpPr>
            <a:spLocks noGrp="1"/>
          </p:cNvSpPr>
          <p:nvPr>
            <p:ph type="sldNum" sz="quarter" idx="5"/>
          </p:nvPr>
        </p:nvSpPr>
        <p:spPr/>
        <p:txBody>
          <a:bodyPr/>
          <a:lstStyle/>
          <a:p>
            <a:fld id="{B8176B05-CBAF-49B1-8E17-1E3942DE357F}" type="slidenum">
              <a:rPr lang="en-US" smtClean="0"/>
              <a:t>15</a:t>
            </a:fld>
            <a:endParaRPr lang="en-US"/>
          </a:p>
        </p:txBody>
      </p:sp>
    </p:spTree>
    <p:extLst>
      <p:ext uri="{BB962C8B-B14F-4D97-AF65-F5344CB8AC3E}">
        <p14:creationId xmlns:p14="http://schemas.microsoft.com/office/powerpoint/2010/main" val="12071929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8937" y="4224337"/>
            <a:ext cx="6324600" cy="5041899"/>
          </a:xfrm>
        </p:spPr>
        <p:txBody>
          <a:bodyPr/>
          <a:lstStyle/>
          <a:p>
            <a:r>
              <a:rPr lang="en-US" sz="1200" kern="1200" dirty="0">
                <a:solidFill>
                  <a:schemeClr val="tx1"/>
                </a:solidFill>
                <a:effectLst/>
                <a:latin typeface="+mn-lt"/>
                <a:ea typeface="+mn-ea"/>
                <a:cs typeface="+mn-cs"/>
              </a:rPr>
              <a:t>Good governance needs to be written down. It's not a verbal agreement.  We’re a society, we write things down. So what then are the fundamental documents of good governance?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first is your Bylaws. Every level of the Society needs bylaws. And we'll talk about that in a little while.</a:t>
            </a:r>
          </a:p>
          <a:p>
            <a:r>
              <a:rPr lang="en-US" sz="1200" kern="1200" dirty="0">
                <a:solidFill>
                  <a:schemeClr val="tx1"/>
                </a:solidFill>
                <a:effectLst/>
                <a:latin typeface="+mn-lt"/>
                <a:ea typeface="+mn-ea"/>
                <a:cs typeface="+mn-cs"/>
              </a:rPr>
              <a:t>But there's other parts as well.</a:t>
            </a:r>
          </a:p>
          <a:p>
            <a:endParaRPr lang="en-US" sz="1200" kern="1200" dirty="0">
              <a:solidFill>
                <a:schemeClr val="tx1"/>
              </a:solidFill>
              <a:effectLst/>
              <a:latin typeface="+mn-lt"/>
              <a:ea typeface="+mn-ea"/>
              <a:cs typeface="+mn-cs"/>
            </a:endParaRPr>
          </a:p>
          <a:p>
            <a:r>
              <a:rPr lang="en-US" dirty="0"/>
              <a:t>One </a:t>
            </a:r>
            <a:r>
              <a:rPr lang="en-US" sz="1200" kern="1200" dirty="0">
                <a:solidFill>
                  <a:schemeClr val="tx1"/>
                </a:solidFill>
                <a:effectLst/>
                <a:latin typeface="+mn-lt"/>
                <a:ea typeface="+mn-ea"/>
                <a:cs typeface="+mn-cs"/>
              </a:rPr>
              <a:t>such part involves th</a:t>
            </a:r>
            <a:r>
              <a:rPr lang="en-US" dirty="0"/>
              <a:t>e</a:t>
            </a:r>
            <a:r>
              <a:rPr lang="en-US" sz="1200" kern="1200" dirty="0">
                <a:solidFill>
                  <a:schemeClr val="tx1"/>
                </a:solidFill>
                <a:effectLst/>
                <a:latin typeface="+mn-lt"/>
                <a:ea typeface="+mn-ea"/>
                <a:cs typeface="+mn-cs"/>
              </a:rPr>
              <a:t> requirements for tax exempt status – such as our 990 forms with the IRS.  That's part of good governance. Making sure the 990s are filed properly and we submit timely, annual reports, that’s all part of it.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Another is proper election procedures that are written down and in accordance with the bylaws. If an election is run according to your election procedures, you will not have to call the Governance committee to say: “We had an election and now there's a dispute.”  Within the Society we assume everyone has a good heart, but if there are no documents to govern the Society, it can cause confusion.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good governance is in place it’s simple:   here are our bylaws, here are the rules for the election. That can solve a lot of problems.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is really important that when you have governance documents, the officers of a conference or council, and the board members and council members know about them and have been trained about governance and these procedures.  If you are going to take away one thing from this workshop, </a:t>
            </a:r>
            <a:r>
              <a:rPr lang="en-US" sz="1200" b="1" kern="1200" dirty="0">
                <a:solidFill>
                  <a:schemeClr val="tx1"/>
                </a:solidFill>
                <a:effectLst/>
                <a:latin typeface="+mn-lt"/>
                <a:ea typeface="+mn-ea"/>
                <a:cs typeface="+mn-cs"/>
              </a:rPr>
              <a:t>this is it</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B8176B05-CBAF-49B1-8E17-1E3942DE357F}" type="slidenum">
              <a:rPr lang="en-US" smtClean="0"/>
              <a:t>16</a:t>
            </a:fld>
            <a:endParaRPr lang="en-US"/>
          </a:p>
        </p:txBody>
      </p:sp>
    </p:spTree>
    <p:extLst>
      <p:ext uri="{BB962C8B-B14F-4D97-AF65-F5344CB8AC3E}">
        <p14:creationId xmlns:p14="http://schemas.microsoft.com/office/powerpoint/2010/main" val="19366573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7" y="4460398"/>
            <a:ext cx="5681980" cy="4224814"/>
          </a:xfrm>
        </p:spPr>
        <p:txBody>
          <a:bodyPr/>
          <a:lstStyle/>
          <a:p>
            <a:r>
              <a:rPr lang="en-US" dirty="0"/>
              <a:t>Just a quick clarification about Bylaws. </a:t>
            </a:r>
          </a:p>
          <a:p>
            <a:r>
              <a:rPr lang="en-US" dirty="0">
                <a:solidFill>
                  <a:srgbClr val="001D35"/>
                </a:solidFill>
                <a:latin typeface="Google Sans"/>
              </a:rPr>
              <a:t>Bylaws are </a:t>
            </a:r>
            <a:r>
              <a:rPr lang="en-US" b="1" dirty="0">
                <a:solidFill>
                  <a:srgbClr val="001D35"/>
                </a:solidFill>
                <a:latin typeface="Google Sans"/>
              </a:rPr>
              <a:t>internal governing rules</a:t>
            </a:r>
            <a:r>
              <a:rPr lang="en-US" dirty="0">
                <a:solidFill>
                  <a:srgbClr val="001D35"/>
                </a:solidFill>
                <a:latin typeface="Google Sans"/>
              </a:rPr>
              <a:t> for an organization, such as a corporation or non-profit, that define its structure, operations, and decision-making processes, covering aspects like meetings, officer duties, voting, and amendments. They establish a legal framework for how the organization functions. They are often vital for ensuring transparency, managing conflict, and providing clarity for internal affairs. </a:t>
            </a:r>
          </a:p>
          <a:p>
            <a:endParaRPr lang="en-US" dirty="0">
              <a:solidFill>
                <a:srgbClr val="001D35"/>
              </a:solidFill>
              <a:latin typeface="Google Sans"/>
            </a:endParaRPr>
          </a:p>
          <a:p>
            <a:r>
              <a:rPr lang="en-US" dirty="0">
                <a:solidFill>
                  <a:srgbClr val="001D35"/>
                </a:solidFill>
                <a:latin typeface="Google Sans"/>
              </a:rPr>
              <a:t>The National Council can provide sample Bylaws to all councils and conferences should they need them.</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Continuing the earlier analogy of the airplane, good governance, and particularly bylaws, are what we consider the checklist. Let’s look at that analogy for a moment.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pilots fly in a plane and the engines flame out or something else mechanical goes wrong, you don't want to have the pilot say to the copilot: “What do we do now?” That is not going to work out well. But the plane usually has a checklist. The pilot asks the copilot when an emergency occurs to immediately review that list. So the copilot grabs the checklist and starts going down the checklist that was drawn up before there's a crisis. Consequently, there is a much higher likelihood of success and avoiding a crash landing. Good governance, and specifically bylaws, are like that checklist. Good governance practices can, and frequently do, help to save an organization from a disaster.</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8176B05-CBAF-49B1-8E17-1E3942DE357F}" type="slidenum">
              <a:rPr lang="en-US" smtClean="0"/>
              <a:t>17</a:t>
            </a:fld>
            <a:endParaRPr lang="en-US"/>
          </a:p>
        </p:txBody>
      </p:sp>
    </p:spTree>
    <p:extLst>
      <p:ext uri="{BB962C8B-B14F-4D97-AF65-F5344CB8AC3E}">
        <p14:creationId xmlns:p14="http://schemas.microsoft.com/office/powerpoint/2010/main" val="3383297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Governance documents are useless if they just sit on a shelf. We can all pat ourselves on the back and celebrate our updated bylaws. But then they stay sitting in the computer.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Does anyone read them? No, but we have great Bylaws. Do we follow them? No, but we have great Bylaws.</a:t>
            </a:r>
          </a:p>
          <a:p>
            <a:r>
              <a:rPr lang="en-US" sz="1200" kern="1200" dirty="0">
                <a:solidFill>
                  <a:schemeClr val="tx1"/>
                </a:solidFill>
                <a:effectLst/>
                <a:latin typeface="+mn-lt"/>
                <a:ea typeface="+mn-ea"/>
                <a:cs typeface="+mn-cs"/>
              </a:rPr>
              <a:t>You have to have Bylaws which are updated and proper, and then you have to act on them.   </a:t>
            </a:r>
          </a:p>
          <a:p>
            <a:r>
              <a:rPr lang="en-US" sz="1200" kern="1200" dirty="0">
                <a:solidFill>
                  <a:schemeClr val="tx1"/>
                </a:solidFill>
                <a:effectLst/>
                <a:latin typeface="+mn-lt"/>
                <a:ea typeface="+mn-ea"/>
                <a:cs typeface="+mn-cs"/>
              </a:rPr>
              <a:t>You have to use them and follow them. You'd be surprised  how many people have bylaws and then just forget about them.  Officers change in Conferences and Councils, so they must know where to find the governance documents and how to apply them.  </a:t>
            </a:r>
          </a:p>
          <a:p>
            <a:endParaRPr lang="en-US" dirty="0"/>
          </a:p>
          <a:p>
            <a:r>
              <a:rPr lang="en-US" sz="1200" kern="1200" dirty="0">
                <a:solidFill>
                  <a:schemeClr val="tx1"/>
                </a:solidFill>
                <a:effectLst/>
                <a:latin typeface="+mn-lt"/>
                <a:ea typeface="+mn-ea"/>
                <a:cs typeface="+mn-cs"/>
              </a:rPr>
              <a:t>Everyone </a:t>
            </a:r>
            <a:r>
              <a:rPr lang="en-US" dirty="0"/>
              <a:t>in your Council or Conference may</a:t>
            </a:r>
            <a:r>
              <a:rPr lang="en-US" sz="1200" kern="1200" dirty="0">
                <a:solidFill>
                  <a:schemeClr val="tx1"/>
                </a:solidFill>
                <a:effectLst/>
                <a:latin typeface="+mn-lt"/>
                <a:ea typeface="+mn-ea"/>
                <a:cs typeface="+mn-cs"/>
              </a:rPr>
              <a:t> know the history of what happened at your Council or Conference last week, or even  last year because  you were there.  Ten years from now, there will be different people in leadership.  They're going to be the ones making the decisions. And they can't rely simply on oral history or memory.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need to write it down and make it accessible. </a:t>
            </a:r>
            <a:r>
              <a:rPr lang="en-US" dirty="0"/>
              <a:t>Guidelines and procedures</a:t>
            </a:r>
            <a:r>
              <a:rPr lang="en-US" sz="1200" kern="1200" dirty="0">
                <a:solidFill>
                  <a:schemeClr val="tx1"/>
                </a:solidFill>
                <a:effectLst/>
                <a:latin typeface="+mn-lt"/>
                <a:ea typeface="+mn-ea"/>
                <a:cs typeface="+mn-cs"/>
              </a:rPr>
              <a:t> can't be buried in the minutes of a meeting from 2012, because no one's going to find them.</a:t>
            </a:r>
            <a:endParaRPr lang="en-US" dirty="0"/>
          </a:p>
        </p:txBody>
      </p:sp>
      <p:sp>
        <p:nvSpPr>
          <p:cNvPr id="4" name="Slide Number Placeholder 3"/>
          <p:cNvSpPr>
            <a:spLocks noGrp="1"/>
          </p:cNvSpPr>
          <p:nvPr>
            <p:ph type="sldNum" sz="quarter" idx="5"/>
          </p:nvPr>
        </p:nvSpPr>
        <p:spPr/>
        <p:txBody>
          <a:bodyPr/>
          <a:lstStyle/>
          <a:p>
            <a:fld id="{B8176B05-CBAF-49B1-8E17-1E3942DE357F}" type="slidenum">
              <a:rPr lang="en-US" smtClean="0"/>
              <a:t>18</a:t>
            </a:fld>
            <a:endParaRPr lang="en-US"/>
          </a:p>
        </p:txBody>
      </p:sp>
    </p:spTree>
    <p:extLst>
      <p:ext uri="{BB962C8B-B14F-4D97-AF65-F5344CB8AC3E}">
        <p14:creationId xmlns:p14="http://schemas.microsoft.com/office/powerpoint/2010/main" val="13213011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 are some questions just to reflect 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was the last time your Council or Conference collectively reviewed your Bylaws? </a:t>
            </a:r>
          </a:p>
          <a:p>
            <a:r>
              <a:rPr lang="en-US" sz="1200" kern="1200" dirty="0">
                <a:solidFill>
                  <a:schemeClr val="tx1"/>
                </a:solidFill>
                <a:effectLst/>
                <a:latin typeface="+mn-lt"/>
                <a:ea typeface="+mn-ea"/>
                <a:cs typeface="+mn-cs"/>
              </a:rPr>
              <a:t>One suggestion is, take your Bylaws, break them up into thirds because you can only absorb so much at </a:t>
            </a:r>
            <a:r>
              <a:rPr lang="en-US" sz="1200" kern="1200">
                <a:solidFill>
                  <a:schemeClr val="tx1"/>
                </a:solidFill>
                <a:effectLst/>
                <a:latin typeface="+mn-lt"/>
                <a:ea typeface="+mn-ea"/>
                <a:cs typeface="+mn-cs"/>
              </a:rPr>
              <a:t>a time, and read as a group. </a:t>
            </a:r>
            <a:r>
              <a:rPr lang="en-US" sz="1200" kern="1200" dirty="0">
                <a:solidFill>
                  <a:schemeClr val="tx1"/>
                </a:solidFill>
                <a:effectLst/>
                <a:latin typeface="+mn-lt"/>
                <a:ea typeface="+mn-ea"/>
                <a:cs typeface="+mn-cs"/>
              </a:rPr>
              <a:t>If you do this over 3 or </a:t>
            </a:r>
            <a:r>
              <a:rPr lang="en-US" sz="1200" kern="1200">
                <a:solidFill>
                  <a:schemeClr val="tx1"/>
                </a:solidFill>
                <a:effectLst/>
                <a:latin typeface="+mn-lt"/>
                <a:ea typeface="+mn-ea"/>
                <a:cs typeface="+mn-cs"/>
              </a:rPr>
              <a:t>4 meetings, </a:t>
            </a:r>
            <a:r>
              <a:rPr lang="en-US" sz="1200" kern="1200" dirty="0">
                <a:solidFill>
                  <a:schemeClr val="tx1"/>
                </a:solidFill>
                <a:effectLst/>
                <a:latin typeface="+mn-lt"/>
                <a:ea typeface="+mn-ea"/>
                <a:cs typeface="+mn-cs"/>
              </a:rPr>
              <a:t>then everyone is truly aware of the Bylaws.  This gives people an opportunity to ask questions.  You can have a little discussion.  You’re probably not going to change the Bylaws, but you can discuss it so that everyone is aware </a:t>
            </a:r>
            <a:r>
              <a:rPr lang="en-US" sz="1200" kern="1200">
                <a:solidFill>
                  <a:schemeClr val="tx1"/>
                </a:solidFill>
                <a:effectLst/>
                <a:latin typeface="+mn-lt"/>
                <a:ea typeface="+mn-ea"/>
                <a:cs typeface="+mn-cs"/>
              </a:rPr>
              <a:t>of </a:t>
            </a:r>
            <a:r>
              <a:rPr lang="en-US"/>
              <a:t>what is in the bylaws</a:t>
            </a:r>
            <a:r>
              <a:rPr lang="en-US" sz="1200" kern="1200">
                <a:solidFill>
                  <a:schemeClr val="tx1"/>
                </a:solidFill>
                <a:effectLst/>
                <a:latin typeface="+mn-lt"/>
                <a:ea typeface="+mn-ea"/>
                <a:cs typeface="+mn-cs"/>
              </a:rPr>
              <a:t>, </a:t>
            </a:r>
            <a:r>
              <a:rPr lang="en-US" sz="1200" kern="1200" dirty="0">
                <a:solidFill>
                  <a:schemeClr val="tx1"/>
                </a:solidFill>
                <a:effectLst/>
                <a:latin typeface="+mn-lt"/>
                <a:ea typeface="+mn-ea"/>
                <a:cs typeface="+mn-cs"/>
              </a:rPr>
              <a:t>and know what the rules are.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When's the last time your Council or Conference </a:t>
            </a:r>
            <a:r>
              <a:rPr lang="en-US" sz="1200" kern="1200">
                <a:solidFill>
                  <a:schemeClr val="tx1"/>
                </a:solidFill>
                <a:effectLst/>
                <a:latin typeface="+mn-lt"/>
                <a:ea typeface="+mn-ea"/>
                <a:cs typeface="+mn-cs"/>
              </a:rPr>
              <a:t>read </a:t>
            </a:r>
            <a:r>
              <a:rPr lang="en-US"/>
              <a:t>your</a:t>
            </a:r>
            <a:r>
              <a:rPr lang="en-US" sz="1200" kern="1200">
                <a:solidFill>
                  <a:schemeClr val="tx1"/>
                </a:solidFill>
                <a:effectLst/>
                <a:latin typeface="+mn-lt"/>
                <a:ea typeface="+mn-ea"/>
                <a:cs typeface="+mn-cs"/>
              </a:rPr>
              <a:t> Bylaws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is the last time your council collectively reviewed </a:t>
            </a:r>
            <a:r>
              <a:rPr lang="en-US" sz="1200" kern="1200">
                <a:solidFill>
                  <a:schemeClr val="tx1"/>
                </a:solidFill>
                <a:effectLst/>
                <a:latin typeface="+mn-lt"/>
                <a:ea typeface="+mn-ea"/>
                <a:cs typeface="+mn-cs"/>
              </a:rPr>
              <a:t>your constituent </a:t>
            </a:r>
            <a:r>
              <a:rPr lang="en-US" sz="1200" kern="1200" dirty="0">
                <a:solidFill>
                  <a:schemeClr val="tx1"/>
                </a:solidFill>
                <a:effectLst/>
                <a:latin typeface="+mn-lt"/>
                <a:ea typeface="+mn-ea"/>
                <a:cs typeface="+mn-cs"/>
              </a:rPr>
              <a:t>conferences’ </a:t>
            </a:r>
            <a:r>
              <a:rPr lang="en-US" sz="1200" kern="1200">
                <a:solidFill>
                  <a:schemeClr val="tx1"/>
                </a:solidFill>
                <a:effectLst/>
                <a:latin typeface="+mn-lt"/>
                <a:ea typeface="+mn-ea"/>
                <a:cs typeface="+mn-cs"/>
              </a:rPr>
              <a:t>annual reports? </a:t>
            </a:r>
            <a:r>
              <a:rPr lang="en-US" sz="1200" kern="1200" dirty="0">
                <a:solidFill>
                  <a:schemeClr val="tx1"/>
                </a:solidFill>
                <a:effectLst/>
                <a:latin typeface="+mn-lt"/>
                <a:ea typeface="+mn-ea"/>
                <a:cs typeface="+mn-cs"/>
              </a:rPr>
              <a:t>or at least a </a:t>
            </a:r>
            <a:r>
              <a:rPr lang="en-US" sz="1200" kern="1200">
                <a:solidFill>
                  <a:schemeClr val="tx1"/>
                </a:solidFill>
                <a:effectLst/>
                <a:latin typeface="+mn-lt"/>
                <a:ea typeface="+mn-ea"/>
                <a:cs typeface="+mn-cs"/>
              </a:rPr>
              <a:t>summary </a:t>
            </a:r>
            <a:r>
              <a:rPr lang="en-US"/>
              <a:t>such as the consolidated report?  N</a:t>
            </a:r>
            <a:r>
              <a:rPr lang="en-US" sz="1200" kern="1200">
                <a:solidFill>
                  <a:schemeClr val="tx1"/>
                </a:solidFill>
                <a:effectLst/>
                <a:latin typeface="+mn-lt"/>
                <a:ea typeface="+mn-ea"/>
                <a:cs typeface="+mn-cs"/>
              </a:rPr>
              <a:t>ot </a:t>
            </a:r>
            <a:r>
              <a:rPr lang="en-US" sz="1200" kern="1200" dirty="0">
                <a:solidFill>
                  <a:schemeClr val="tx1"/>
                </a:solidFill>
                <a:effectLst/>
                <a:latin typeface="+mn-lt"/>
                <a:ea typeface="+mn-ea"/>
                <a:cs typeface="+mn-cs"/>
              </a:rPr>
              <a:t>just the treasurer, but that your whole Council sat down and at least had a summary of the activities of the Conferences in your Council?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is the last time someone in your Council </a:t>
            </a:r>
            <a:r>
              <a:rPr lang="en-US" sz="1200" kern="1200">
                <a:solidFill>
                  <a:schemeClr val="tx1"/>
                </a:solidFill>
                <a:effectLst/>
                <a:latin typeface="+mn-lt"/>
                <a:ea typeface="+mn-ea"/>
                <a:cs typeface="+mn-cs"/>
              </a:rPr>
              <a:t>was tasked with reviewing </a:t>
            </a:r>
            <a:r>
              <a:rPr lang="en-US" sz="1200" kern="1200" dirty="0">
                <a:solidFill>
                  <a:schemeClr val="tx1"/>
                </a:solidFill>
                <a:effectLst/>
                <a:latin typeface="+mn-lt"/>
                <a:ea typeface="+mn-ea"/>
                <a:cs typeface="+mn-cs"/>
              </a:rPr>
              <a:t>in detail, the bylaws and </a:t>
            </a:r>
            <a:r>
              <a:rPr lang="en-US" sz="1200" kern="1200">
                <a:solidFill>
                  <a:schemeClr val="tx1"/>
                </a:solidFill>
                <a:effectLst/>
                <a:latin typeface="+mn-lt"/>
                <a:ea typeface="+mn-ea"/>
                <a:cs typeface="+mn-cs"/>
              </a:rPr>
              <a:t>other governance </a:t>
            </a:r>
            <a:r>
              <a:rPr lang="en-US" sz="1200" kern="1200" dirty="0">
                <a:solidFill>
                  <a:schemeClr val="tx1"/>
                </a:solidFill>
                <a:effectLst/>
                <a:latin typeface="+mn-lt"/>
                <a:ea typeface="+mn-ea"/>
                <a:cs typeface="+mn-cs"/>
              </a:rPr>
              <a:t>documents of the Conferences</a:t>
            </a:r>
            <a:r>
              <a:rPr lang="en-US" sz="1200" kern="1200">
                <a:solidFill>
                  <a:schemeClr val="tx1"/>
                </a:solidFill>
                <a:effectLst/>
                <a:latin typeface="+mn-lt"/>
                <a:ea typeface="+mn-ea"/>
                <a:cs typeface="+mn-cs"/>
              </a:rPr>
              <a:t>? We </a:t>
            </a:r>
            <a:r>
              <a:rPr lang="en-US" sz="1200" kern="1200" dirty="0">
                <a:solidFill>
                  <a:schemeClr val="tx1"/>
                </a:solidFill>
                <a:effectLst/>
                <a:latin typeface="+mn-lt"/>
                <a:ea typeface="+mn-ea"/>
                <a:cs typeface="+mn-cs"/>
              </a:rPr>
              <a:t>can't just assume that, if there's 10 Conferences in a District Council, that the Conferences have everything squared away. They may, and hopefully they do, but we need to be certain that they are fine. </a:t>
            </a:r>
          </a:p>
          <a:p>
            <a:endParaRPr lang="en-US" dirty="0"/>
          </a:p>
        </p:txBody>
      </p:sp>
      <p:sp>
        <p:nvSpPr>
          <p:cNvPr id="4" name="Slide Number Placeholder 3"/>
          <p:cNvSpPr>
            <a:spLocks noGrp="1"/>
          </p:cNvSpPr>
          <p:nvPr>
            <p:ph type="sldNum" sz="quarter" idx="5"/>
          </p:nvPr>
        </p:nvSpPr>
        <p:spPr/>
        <p:txBody>
          <a:bodyPr/>
          <a:lstStyle/>
          <a:p>
            <a:fld id="{B8176B05-CBAF-49B1-8E17-1E3942DE357F}" type="slidenum">
              <a:rPr lang="en-US" smtClean="0"/>
              <a:t>19</a:t>
            </a:fld>
            <a:endParaRPr lang="en-US"/>
          </a:p>
        </p:txBody>
      </p:sp>
    </p:spTree>
    <p:extLst>
      <p:ext uri="{BB962C8B-B14F-4D97-AF65-F5344CB8AC3E}">
        <p14:creationId xmlns:p14="http://schemas.microsoft.com/office/powerpoint/2010/main" val="22877461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you have special works, you  need to check If they have their bylaws, current and in compliance with the national </a:t>
            </a:r>
            <a:r>
              <a:rPr lang="en-US" sz="1200" kern="1200">
                <a:solidFill>
                  <a:schemeClr val="tx1"/>
                </a:solidFill>
                <a:effectLst/>
                <a:latin typeface="+mn-lt"/>
                <a:ea typeface="+mn-ea"/>
                <a:cs typeface="+mn-cs"/>
              </a:rPr>
              <a:t>recommendations.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Are your conferences aggregated or on the path of aggregation?</a:t>
            </a:r>
          </a:p>
          <a:p>
            <a:r>
              <a:rPr lang="en-US" sz="1200" kern="1200" dirty="0">
                <a:solidFill>
                  <a:schemeClr val="tx1"/>
                </a:solidFill>
                <a:effectLst/>
                <a:latin typeface="+mn-lt"/>
                <a:ea typeface="+mn-ea"/>
                <a:cs typeface="+mn-cs"/>
              </a:rPr>
              <a:t>Aggregation is the formal process where a conference becomes fully integrated into the society through an application to the international office in Paris. As National Council Members, we want to have a list of which Conferences are aggregated and when, so you can follow up on any that have not yet been aggregated</a:t>
            </a:r>
            <a:r>
              <a:rPr lang="en-US" sz="1200" kern="120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Are they on the path to aggregation? Do you have a process in place to follow </a:t>
            </a:r>
            <a:r>
              <a:rPr lang="en-US" sz="1200" kern="1200">
                <a:solidFill>
                  <a:schemeClr val="tx1"/>
                </a:solidFill>
                <a:effectLst/>
                <a:latin typeface="+mn-lt"/>
                <a:ea typeface="+mn-ea"/>
                <a:cs typeface="+mn-cs"/>
              </a:rPr>
              <a:t>up?</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Now, is your council instituted?  Institution is basically like aggregation, but for councils, the term is </a:t>
            </a:r>
            <a:r>
              <a:rPr lang="en-US" sz="1200" kern="1200">
                <a:solidFill>
                  <a:schemeClr val="tx1"/>
                </a:solidFill>
                <a:effectLst/>
                <a:latin typeface="+mn-lt"/>
                <a:ea typeface="+mn-ea"/>
                <a:cs typeface="+mn-cs"/>
              </a:rPr>
              <a:t>instituted.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Is your council instituted and your district councils instituted? And if not, again, what is the process for you to do that?</a:t>
            </a:r>
          </a:p>
          <a:p>
            <a:endParaRPr lang="en-US" dirty="0"/>
          </a:p>
        </p:txBody>
      </p:sp>
      <p:sp>
        <p:nvSpPr>
          <p:cNvPr id="4" name="Slide Number Placeholder 3"/>
          <p:cNvSpPr>
            <a:spLocks noGrp="1"/>
          </p:cNvSpPr>
          <p:nvPr>
            <p:ph type="sldNum" sz="quarter" idx="5"/>
          </p:nvPr>
        </p:nvSpPr>
        <p:spPr/>
        <p:txBody>
          <a:bodyPr/>
          <a:lstStyle/>
          <a:p>
            <a:fld id="{B8176B05-CBAF-49B1-8E17-1E3942DE357F}" type="slidenum">
              <a:rPr lang="en-US" smtClean="0"/>
              <a:t>20</a:t>
            </a:fld>
            <a:endParaRPr lang="en-US"/>
          </a:p>
        </p:txBody>
      </p:sp>
    </p:spTree>
    <p:extLst>
      <p:ext uri="{BB962C8B-B14F-4D97-AF65-F5344CB8AC3E}">
        <p14:creationId xmlns:p14="http://schemas.microsoft.com/office/powerpoint/2010/main" val="35349319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Is </a:t>
            </a:r>
            <a:r>
              <a:rPr lang="en-US" sz="1200" kern="1200" dirty="0">
                <a:solidFill>
                  <a:schemeClr val="tx1"/>
                </a:solidFill>
                <a:effectLst/>
                <a:latin typeface="+mn-lt"/>
                <a:ea typeface="+mn-ea"/>
                <a:cs typeface="+mn-cs"/>
              </a:rPr>
              <a:t>someone within your Council tasked with making sure that your Conferences are up to date with their tax-exempt status requirements?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 </a:t>
            </a:r>
            <a:r>
              <a:rPr lang="en-US" sz="1200" kern="1200">
                <a:solidFill>
                  <a:schemeClr val="tx1"/>
                </a:solidFill>
                <a:effectLst/>
                <a:latin typeface="+mn-lt"/>
                <a:ea typeface="+mn-ea"/>
                <a:cs typeface="+mn-cs"/>
              </a:rPr>
              <a:t>Conferences </a:t>
            </a:r>
            <a:r>
              <a:rPr lang="en-US"/>
              <a:t>are covered under the Council’s tax-exemption, some </a:t>
            </a:r>
            <a:r>
              <a:rPr lang="en-US" sz="1200" kern="1200">
                <a:solidFill>
                  <a:schemeClr val="tx1"/>
                </a:solidFill>
                <a:effectLst/>
                <a:latin typeface="+mn-lt"/>
                <a:ea typeface="+mn-ea"/>
                <a:cs typeface="+mn-cs"/>
              </a:rPr>
              <a:t>have </a:t>
            </a:r>
            <a:r>
              <a:rPr lang="en-US" sz="1200" kern="1200" dirty="0">
                <a:solidFill>
                  <a:schemeClr val="tx1"/>
                </a:solidFill>
                <a:effectLst/>
                <a:latin typeface="+mn-lt"/>
                <a:ea typeface="+mn-ea"/>
                <a:cs typeface="+mn-cs"/>
              </a:rPr>
              <a:t>their own tax-exempt letter from the IRS somewhere under the umbrella of </a:t>
            </a:r>
            <a:r>
              <a:rPr lang="en-US" sz="1200" kern="1200">
                <a:solidFill>
                  <a:schemeClr val="tx1"/>
                </a:solidFill>
                <a:effectLst/>
                <a:latin typeface="+mn-lt"/>
                <a:ea typeface="+mn-ea"/>
                <a:cs typeface="+mn-cs"/>
              </a:rPr>
              <a:t>the Council</a:t>
            </a:r>
            <a:r>
              <a:rPr lang="en-US"/>
              <a:t>, and some have their own tax exemption. </a:t>
            </a:r>
            <a:r>
              <a:rPr lang="en-US" sz="1200" kern="1200">
                <a:solidFill>
                  <a:schemeClr val="tx1"/>
                </a:solidFill>
                <a:effectLst/>
                <a:latin typeface="+mn-lt"/>
                <a:ea typeface="+mn-ea"/>
                <a:cs typeface="+mn-cs"/>
              </a:rPr>
              <a:t> Whatever </a:t>
            </a:r>
            <a:r>
              <a:rPr lang="en-US" sz="1200" kern="1200" dirty="0">
                <a:solidFill>
                  <a:schemeClr val="tx1"/>
                </a:solidFill>
                <a:effectLst/>
                <a:latin typeface="+mn-lt"/>
                <a:ea typeface="+mn-ea"/>
                <a:cs typeface="+mn-cs"/>
              </a:rPr>
              <a:t>the situation is, be </a:t>
            </a:r>
            <a:r>
              <a:rPr lang="en-US" sz="1200" kern="1200">
                <a:solidFill>
                  <a:schemeClr val="tx1"/>
                </a:solidFill>
                <a:effectLst/>
                <a:latin typeface="+mn-lt"/>
                <a:ea typeface="+mn-ea"/>
                <a:cs typeface="+mn-cs"/>
              </a:rPr>
              <a:t>sure </a:t>
            </a:r>
            <a:r>
              <a:rPr lang="en-US"/>
              <a:t>the Conference is staying</a:t>
            </a:r>
            <a:r>
              <a:rPr lang="en-US" sz="1200" kern="1200">
                <a:solidFill>
                  <a:schemeClr val="tx1"/>
                </a:solidFill>
                <a:effectLst/>
                <a:latin typeface="+mn-lt"/>
                <a:ea typeface="+mn-ea"/>
                <a:cs typeface="+mn-cs"/>
              </a:rPr>
              <a:t> </a:t>
            </a:r>
            <a:r>
              <a:rPr lang="en-US" sz="1200" kern="1200" dirty="0">
                <a:solidFill>
                  <a:schemeClr val="tx1"/>
                </a:solidFill>
                <a:effectLst/>
                <a:latin typeface="+mn-lt"/>
                <a:ea typeface="+mn-ea"/>
                <a:cs typeface="+mn-cs"/>
              </a:rPr>
              <a:t>IRS compliant.  You don't want to run into problems with donations being made to a Conference that is not tax exempt because that presents a problem for the donor who cannot take the donation as a deduction. Again, it’s a matter of good governance.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things to look for</a:t>
            </a:r>
            <a:r>
              <a:rPr lang="en-US" sz="1200" kern="1200">
                <a:solidFill>
                  <a:schemeClr val="tx1"/>
                </a:solidFill>
                <a:effectLst/>
                <a:latin typeface="+mn-lt"/>
                <a:ea typeface="+mn-ea"/>
                <a:cs typeface="+mn-cs"/>
              </a:rPr>
              <a:t>: </a:t>
            </a:r>
            <a:r>
              <a:rPr lang="en-US"/>
              <a:t>using the correct </a:t>
            </a:r>
            <a:r>
              <a:rPr lang="en-US" sz="1200" kern="1200">
                <a:solidFill>
                  <a:schemeClr val="tx1"/>
                </a:solidFill>
                <a:effectLst/>
                <a:latin typeface="+mn-lt"/>
                <a:ea typeface="+mn-ea"/>
                <a:cs typeface="+mn-cs"/>
              </a:rPr>
              <a:t>FEINs </a:t>
            </a:r>
            <a:r>
              <a:rPr lang="en-US" sz="1200" kern="1200" dirty="0">
                <a:solidFill>
                  <a:schemeClr val="tx1"/>
                </a:solidFill>
                <a:effectLst/>
                <a:latin typeface="+mn-lt"/>
                <a:ea typeface="+mn-ea"/>
                <a:cs typeface="+mn-cs"/>
              </a:rPr>
              <a:t>(</a:t>
            </a:r>
            <a:r>
              <a:rPr lang="en-US" dirty="0"/>
              <a:t>Federal Employer Identification Number</a:t>
            </a:r>
            <a:r>
              <a:rPr lang="en-US" sz="1200" kern="1200" dirty="0">
                <a:solidFill>
                  <a:schemeClr val="tx1"/>
                </a:solidFill>
                <a:effectLst/>
                <a:latin typeface="+mn-lt"/>
                <a:ea typeface="+mn-ea"/>
                <a:cs typeface="+mn-cs"/>
              </a:rPr>
              <a:t>s</a:t>
            </a:r>
            <a:r>
              <a:rPr lang="en-US" sz="1200" kern="1200">
                <a:solidFill>
                  <a:schemeClr val="tx1"/>
                </a:solidFill>
                <a:effectLst/>
                <a:latin typeface="+mn-lt"/>
                <a:ea typeface="+mn-ea"/>
                <a:cs typeface="+mn-cs"/>
              </a:rPr>
              <a:t>), 990s are being filed on time and copies are kept, and </a:t>
            </a:r>
            <a:r>
              <a:rPr lang="en-US" sz="1200" kern="1200" dirty="0">
                <a:solidFill>
                  <a:schemeClr val="tx1"/>
                </a:solidFill>
                <a:effectLst/>
                <a:latin typeface="+mn-lt"/>
                <a:ea typeface="+mn-ea"/>
                <a:cs typeface="+mn-cs"/>
              </a:rPr>
              <a:t>compliance with secretaries of state.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Each state is different, but in many states, Councils must register as a charity with the secretary of state. There are also some state and local laws about running raffles.  Please be make sure Conferences and Councils are </a:t>
            </a:r>
            <a:r>
              <a:rPr lang="en-US" sz="1200" kern="1200">
                <a:solidFill>
                  <a:schemeClr val="tx1"/>
                </a:solidFill>
                <a:effectLst/>
                <a:latin typeface="+mn-lt"/>
                <a:ea typeface="+mn-ea"/>
                <a:cs typeface="+mn-cs"/>
              </a:rPr>
              <a:t>compliant with state requirements, including </a:t>
            </a:r>
            <a:r>
              <a:rPr lang="en-US" sz="1200" kern="1200" dirty="0">
                <a:solidFill>
                  <a:schemeClr val="tx1"/>
                </a:solidFill>
                <a:effectLst/>
                <a:latin typeface="+mn-lt"/>
                <a:ea typeface="+mn-ea"/>
                <a:cs typeface="+mn-cs"/>
              </a:rPr>
              <a:t>any permits or licenses for running raffles.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is something to be discussed at your Council meetings so everyone is aware of what needs to be done and the consequences if not compliant.  </a:t>
            </a:r>
            <a:endParaRPr lang="en-US" dirty="0"/>
          </a:p>
        </p:txBody>
      </p:sp>
      <p:sp>
        <p:nvSpPr>
          <p:cNvPr id="4" name="Slide Number Placeholder 3"/>
          <p:cNvSpPr>
            <a:spLocks noGrp="1"/>
          </p:cNvSpPr>
          <p:nvPr>
            <p:ph type="sldNum" sz="quarter" idx="5"/>
          </p:nvPr>
        </p:nvSpPr>
        <p:spPr/>
        <p:txBody>
          <a:bodyPr/>
          <a:lstStyle/>
          <a:p>
            <a:fld id="{B8176B05-CBAF-49B1-8E17-1E3942DE357F}" type="slidenum">
              <a:rPr lang="en-US" smtClean="0"/>
              <a:t>21</a:t>
            </a:fld>
            <a:endParaRPr lang="en-US"/>
          </a:p>
        </p:txBody>
      </p:sp>
    </p:spTree>
    <p:extLst>
      <p:ext uri="{BB962C8B-B14F-4D97-AF65-F5344CB8AC3E}">
        <p14:creationId xmlns:p14="http://schemas.microsoft.com/office/powerpoint/2010/main" val="30457615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it's part of good governance to make sure that there are good financial controls in place and utilized both at the conference and council level.  Take a look at the newly updated Treasurer’s manual for that.  Regular financial reviews or audits are important.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Is someone at the council level tasked with making sure conferences have a spiritual advisor? That's part of governance too.</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talked about spirituality being the fuel of the plane on our mission. Is someone in charge of that? Because just saying, well, yeah, the bylaws say we should have a spiritual advisor at the council. Yeah, that's true. But whose job is it?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is it being done to make sure we have a spiritual advisor and maybe a backup if he or she cannot be there for a meeting?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Are we making sure that the spiritual advisors at the conference level are present at the meetings and are “formed.”   That they truly exist and they're properly trained. </a:t>
            </a:r>
          </a:p>
          <a:p>
            <a:endParaRPr lang="en-US" dirty="0"/>
          </a:p>
          <a:p>
            <a:r>
              <a:rPr lang="en-US" sz="1200" kern="1200" dirty="0">
                <a:solidFill>
                  <a:schemeClr val="tx1"/>
                </a:solidFill>
                <a:effectLst/>
                <a:latin typeface="+mn-lt"/>
                <a:ea typeface="+mn-ea"/>
                <a:cs typeface="+mn-cs"/>
              </a:rPr>
              <a:t> The most important thing is that you ask for help.  Let us know that there is a problem.   </a:t>
            </a:r>
            <a:endParaRPr lang="en-US" dirty="0"/>
          </a:p>
        </p:txBody>
      </p:sp>
      <p:sp>
        <p:nvSpPr>
          <p:cNvPr id="4" name="Slide Number Placeholder 3"/>
          <p:cNvSpPr>
            <a:spLocks noGrp="1"/>
          </p:cNvSpPr>
          <p:nvPr>
            <p:ph type="sldNum" sz="quarter" idx="5"/>
          </p:nvPr>
        </p:nvSpPr>
        <p:spPr/>
        <p:txBody>
          <a:bodyPr/>
          <a:lstStyle/>
          <a:p>
            <a:fld id="{B8176B05-CBAF-49B1-8E17-1E3942DE357F}" type="slidenum">
              <a:rPr lang="en-US" smtClean="0"/>
              <a:t>22</a:t>
            </a:fld>
            <a:endParaRPr lang="en-US"/>
          </a:p>
        </p:txBody>
      </p:sp>
    </p:spTree>
    <p:extLst>
      <p:ext uri="{BB962C8B-B14F-4D97-AF65-F5344CB8AC3E}">
        <p14:creationId xmlns:p14="http://schemas.microsoft.com/office/powerpoint/2010/main" val="28776576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50837" y="4253899"/>
            <a:ext cx="6553200" cy="4555138"/>
          </a:xfrm>
        </p:spPr>
        <p:txBody>
          <a:bodyPr/>
          <a:lstStyle/>
          <a:p>
            <a:r>
              <a:rPr lang="en-US" sz="1200" kern="1200" dirty="0">
                <a:solidFill>
                  <a:schemeClr val="tx1"/>
                </a:solidFill>
                <a:effectLst/>
                <a:latin typeface="+mn-lt"/>
                <a:ea typeface="+mn-ea"/>
                <a:cs typeface="+mn-cs"/>
              </a:rPr>
              <a:t>So let’s go back to the question earlier, who's responsible for good governance?  The leadership is, but ultimately we all are: we're all responsible for good governance. Now this part's important.   </a:t>
            </a:r>
          </a:p>
          <a:p>
            <a:r>
              <a:rPr lang="en-US" sz="1200" kern="1200" dirty="0">
                <a:solidFill>
                  <a:schemeClr val="tx1"/>
                </a:solidFill>
                <a:effectLst/>
                <a:latin typeface="+mn-lt"/>
                <a:ea typeface="+mn-ea"/>
                <a:cs typeface="+mn-cs"/>
              </a:rPr>
              <a:t>If you see something that's going on and it doesn't feel right, say something.  It’s important to ask questions.  If you have concerns about the finances, ask the questions.  It’s better to know and catch a problem early.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We're all responsible for governance. So if there are questions that come up, ask to read the bylaws. And if we review them periodically, perhaps every few years and everyone has access to the council or the conference bylaws, then they can answer their own questions.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if things are not being done according to the way they should be done, ask questions. </a:t>
            </a:r>
          </a:p>
          <a:p>
            <a:endParaRPr lang="en-US" dirty="0"/>
          </a:p>
          <a:p>
            <a:r>
              <a:rPr lang="en-US" sz="1200" kern="1200" dirty="0">
                <a:solidFill>
                  <a:schemeClr val="tx1"/>
                </a:solidFill>
                <a:effectLst/>
                <a:latin typeface="+mn-lt"/>
                <a:ea typeface="+mn-ea"/>
                <a:cs typeface="+mn-cs"/>
              </a:rPr>
              <a:t>Here's another kind of reflective question for you. Do Vincentians at the conference or the council level know who to contact if they perceive a governance problem? Is there, a person at the council level who conference members can contact if they think there's something wrong?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Every member should know there's someone at the council he/she can contact to answer a question. </a:t>
            </a:r>
          </a:p>
          <a:p>
            <a:r>
              <a:rPr lang="en-US" sz="1200" kern="1200" dirty="0">
                <a:solidFill>
                  <a:schemeClr val="tx1"/>
                </a:solidFill>
                <a:effectLst/>
                <a:latin typeface="+mn-lt"/>
                <a:ea typeface="+mn-ea"/>
                <a:cs typeface="+mn-cs"/>
              </a:rPr>
              <a:t>Sometimes someone just needs to be reassured and </a:t>
            </a:r>
            <a:r>
              <a:rPr lang="en-US" dirty="0"/>
              <a:t>have a more thorough explanation of what the bylaws mean. </a:t>
            </a:r>
            <a:r>
              <a:rPr lang="en-US" sz="1200" kern="1200" dirty="0">
                <a:solidFill>
                  <a:schemeClr val="tx1"/>
                </a:solidFill>
                <a:effectLst/>
                <a:latin typeface="+mn-lt"/>
                <a:ea typeface="+mn-ea"/>
                <a:cs typeface="+mn-cs"/>
              </a:rPr>
              <a:t>  That will ease the conference members' anxiety. But if a member sees something and nobody answers his/her questions, then we create a potential problem. </a:t>
            </a:r>
            <a:r>
              <a:rPr lang="en-US" dirty="0"/>
              <a:t> There may actually be nothing wrong.  However, the member does not know that and may go to others and the situation escalates unnecessarily.</a:t>
            </a:r>
          </a:p>
          <a:p>
            <a:endParaRPr lang="en-US" dirty="0"/>
          </a:p>
          <a:p>
            <a:r>
              <a:rPr lang="en-US" dirty="0"/>
              <a:t>Good communication is essential.</a:t>
            </a:r>
          </a:p>
        </p:txBody>
      </p:sp>
      <p:sp>
        <p:nvSpPr>
          <p:cNvPr id="4" name="Slide Number Placeholder 3"/>
          <p:cNvSpPr>
            <a:spLocks noGrp="1"/>
          </p:cNvSpPr>
          <p:nvPr>
            <p:ph type="sldNum" sz="quarter" idx="5"/>
          </p:nvPr>
        </p:nvSpPr>
        <p:spPr/>
        <p:txBody>
          <a:bodyPr/>
          <a:lstStyle/>
          <a:p>
            <a:fld id="{B8176B05-CBAF-49B1-8E17-1E3942DE357F}" type="slidenum">
              <a:rPr lang="en-US" smtClean="0"/>
              <a:t>23</a:t>
            </a:fld>
            <a:endParaRPr lang="en-US"/>
          </a:p>
        </p:txBody>
      </p:sp>
    </p:spTree>
    <p:extLst>
      <p:ext uri="{BB962C8B-B14F-4D97-AF65-F5344CB8AC3E}">
        <p14:creationId xmlns:p14="http://schemas.microsoft.com/office/powerpoint/2010/main" val="21814003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98437" y="4241543"/>
            <a:ext cx="6705599" cy="4654311"/>
          </a:xfrm>
        </p:spPr>
        <p:txBody>
          <a:bodyPr/>
          <a:lstStyle/>
          <a:p>
            <a:r>
              <a:rPr lang="en-US" sz="1200" kern="1200" dirty="0">
                <a:solidFill>
                  <a:schemeClr val="tx1"/>
                </a:solidFill>
                <a:effectLst/>
                <a:latin typeface="+mn-lt"/>
                <a:ea typeface="+mn-ea"/>
                <a:cs typeface="+mn-cs"/>
              </a:rPr>
              <a:t>If you feel you have a governance problem, don't ignore it.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There's a natural tendency to avoid picking up a rock in the road, because you’re afraid what might be under that rock.  It's a human reaction. You know, there’s probably something nasty under the rock.</a:t>
            </a:r>
          </a:p>
          <a:p>
            <a:endParaRPr lang="en-US" sz="1200" kern="1200" dirty="0">
              <a:solidFill>
                <a:schemeClr val="tx1"/>
              </a:solidFill>
              <a:effectLst/>
              <a:latin typeface="+mn-lt"/>
              <a:ea typeface="+mn-ea"/>
              <a:cs typeface="+mn-cs"/>
            </a:endParaRPr>
          </a:p>
          <a:p>
            <a:r>
              <a:rPr lang="en-US" dirty="0"/>
              <a:t>So as a Council or Conference President, you think: “ </a:t>
            </a:r>
            <a:r>
              <a:rPr lang="en-US" sz="1200" kern="1200" dirty="0">
                <a:solidFill>
                  <a:schemeClr val="tx1"/>
                </a:solidFill>
                <a:effectLst/>
                <a:latin typeface="+mn-lt"/>
                <a:ea typeface="+mn-ea"/>
                <a:cs typeface="+mn-cs"/>
              </a:rPr>
              <a:t>I have one year left of my term. I think I'll just leave it be and let my successor take care of it.” </a:t>
            </a:r>
            <a:r>
              <a:rPr lang="en-US" sz="1200" b="1" i="1" kern="1200" dirty="0">
                <a:solidFill>
                  <a:schemeClr val="tx1"/>
                </a:solidFill>
                <a:effectLst/>
                <a:latin typeface="+mn-lt"/>
                <a:ea typeface="+mn-ea"/>
                <a:cs typeface="+mn-cs"/>
              </a:rPr>
              <a:t>Don't do it because what is under that rock may cause more damage than you can imagine. </a:t>
            </a:r>
            <a:r>
              <a:rPr lang="en-US" sz="1200" kern="1200" dirty="0">
                <a:solidFill>
                  <a:schemeClr val="tx1"/>
                </a:solidFill>
                <a:effectLst/>
                <a:latin typeface="+mn-lt"/>
                <a:ea typeface="+mn-ea"/>
                <a:cs typeface="+mn-cs"/>
              </a:rPr>
              <a:t>It will only get worse. </a:t>
            </a:r>
            <a:endParaRPr lang="en-US" dirty="0"/>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It's uncomfortable to deal with governance problems; it's no fun. But ultimately, we all have responsibility.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you're a conference president, council president, treasurer, whatever your leadership role is, there is a responsibility to act when you notice something is wrong.  It may be a difficult issue. You may not want to deal with it. But you have to deal with it. Please deal with it.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 what do you do? You face the issue head on. If there's a governance problem, the first stop is the council president,  if you’re a Conference Officer.   For councils, your first stop should be with your regional vice president.   The next stop is the national governance committee.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most Council Presidents, the regional vice presidents are your first stop for governance issues for two reasons. The first reason  is th</a:t>
            </a:r>
            <a:r>
              <a:rPr lang="en-US" dirty="0"/>
              <a:t>at</a:t>
            </a:r>
            <a:r>
              <a:rPr lang="en-US" sz="1200" kern="1200" dirty="0">
                <a:solidFill>
                  <a:schemeClr val="tx1"/>
                </a:solidFill>
                <a:effectLst/>
                <a:latin typeface="+mn-lt"/>
                <a:ea typeface="+mn-ea"/>
                <a:cs typeface="+mn-cs"/>
              </a:rPr>
              <a:t> regional VPs need to be aware of the problems in their regions.  They need to know what's going on to help resolve the problem</a:t>
            </a:r>
            <a:r>
              <a:rPr lang="en-US" dirty="0"/>
              <a:t> and </a:t>
            </a:r>
            <a:r>
              <a:rPr lang="en-US" sz="1200" kern="1200" dirty="0">
                <a:solidFill>
                  <a:schemeClr val="tx1"/>
                </a:solidFill>
                <a:effectLst/>
                <a:latin typeface="+mn-lt"/>
                <a:ea typeface="+mn-ea"/>
                <a:cs typeface="+mn-cs"/>
              </a:rPr>
              <a:t>work with the NCM to resolve the problem. RVPs will have the resources to help </a:t>
            </a:r>
            <a:r>
              <a:rPr lang="en-US" sz="1200" kern="1200">
                <a:solidFill>
                  <a:schemeClr val="tx1"/>
                </a:solidFill>
                <a:effectLst/>
                <a:latin typeface="+mn-lt"/>
                <a:ea typeface="+mn-ea"/>
                <a:cs typeface="+mn-cs"/>
              </a:rPr>
              <a:t>resolve most problems</a:t>
            </a:r>
            <a:r>
              <a:rPr lang="en-US" sz="1200" kern="1200" dirty="0">
                <a:solidFill>
                  <a:schemeClr val="tx1"/>
                </a:solidFill>
                <a:effectLst/>
                <a:latin typeface="+mn-lt"/>
                <a:ea typeface="+mn-ea"/>
                <a:cs typeface="+mn-cs"/>
              </a:rPr>
              <a:t>. They're the best resource. </a:t>
            </a:r>
          </a:p>
        </p:txBody>
      </p:sp>
      <p:sp>
        <p:nvSpPr>
          <p:cNvPr id="4" name="Slide Number Placeholder 3"/>
          <p:cNvSpPr>
            <a:spLocks noGrp="1"/>
          </p:cNvSpPr>
          <p:nvPr>
            <p:ph type="sldNum" sz="quarter" idx="5"/>
          </p:nvPr>
        </p:nvSpPr>
        <p:spPr/>
        <p:txBody>
          <a:bodyPr/>
          <a:lstStyle/>
          <a:p>
            <a:fld id="{B8176B05-CBAF-49B1-8E17-1E3942DE357F}" type="slidenum">
              <a:rPr lang="en-US" smtClean="0"/>
              <a:t>24</a:t>
            </a:fld>
            <a:endParaRPr lang="en-US"/>
          </a:p>
        </p:txBody>
      </p:sp>
    </p:spTree>
    <p:extLst>
      <p:ext uri="{BB962C8B-B14F-4D97-AF65-F5344CB8AC3E}">
        <p14:creationId xmlns:p14="http://schemas.microsoft.com/office/powerpoint/2010/main" val="13023761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Now we are going to talk about the Role of the Standards of Excellence.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Standards of Excellence provide a framework to ensure that councils, conferences and the national council can practice good </a:t>
            </a:r>
            <a:r>
              <a:rPr lang="en-US" sz="1200" b="1" kern="1200">
                <a:solidFill>
                  <a:schemeClr val="tx1"/>
                </a:solidFill>
                <a:effectLst/>
                <a:latin typeface="+mn-lt"/>
                <a:ea typeface="+mn-ea"/>
                <a:cs typeface="+mn-cs"/>
              </a:rPr>
              <a:t>governance.</a:t>
            </a:r>
          </a:p>
          <a:p>
            <a:endParaRPr lang="en-US" b="1"/>
          </a:p>
          <a:p>
            <a:r>
              <a:rPr lang="en-US" sz="1200" kern="1200">
                <a:solidFill>
                  <a:schemeClr val="tx1"/>
                </a:solidFill>
                <a:effectLst/>
                <a:latin typeface="+mn-lt"/>
                <a:ea typeface="+mn-ea"/>
                <a:cs typeface="+mn-cs"/>
              </a:rPr>
              <a:t>Basically, the Standards of Excellence has a list of what cables you need in your airplane and which ones are the most critical. </a:t>
            </a:r>
          </a:p>
          <a:p>
            <a:endParaRPr lang="en-US"/>
          </a:p>
          <a:p>
            <a:r>
              <a:rPr lang="en-US" sz="1200" kern="1200">
                <a:solidFill>
                  <a:schemeClr val="tx1"/>
                </a:solidFill>
                <a:effectLst/>
                <a:latin typeface="+mn-lt"/>
                <a:ea typeface="+mn-ea"/>
                <a:cs typeface="+mn-cs"/>
              </a:rPr>
              <a:t>The Standards of Excellence started in 2015 with National Resolution 119.</a:t>
            </a:r>
          </a:p>
          <a:p>
            <a:r>
              <a:rPr lang="en-US"/>
              <a:t>(passing resolutions is part of National’s governance structure).</a:t>
            </a:r>
            <a:endParaRPr lang="en-US" sz="1200"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8176B05-CBAF-49B1-8E17-1E3942DE357F}" type="slidenum">
              <a:rPr lang="en-US" smtClean="0"/>
              <a:t>25</a:t>
            </a:fld>
            <a:endParaRPr lang="en-US"/>
          </a:p>
        </p:txBody>
      </p:sp>
    </p:spTree>
    <p:extLst>
      <p:ext uri="{BB962C8B-B14F-4D97-AF65-F5344CB8AC3E}">
        <p14:creationId xmlns:p14="http://schemas.microsoft.com/office/powerpoint/2010/main" val="28311619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Standards of Excellence provide a framework to ensure that councils, conferences and the national council can practice good governance.</a:t>
            </a:r>
          </a:p>
          <a:p>
            <a:r>
              <a:rPr lang="en-US" sz="1200" b="1" kern="1200" dirty="0">
                <a:solidFill>
                  <a:schemeClr val="tx1"/>
                </a:solidFill>
                <a:effectLst/>
                <a:latin typeface="+mn-lt"/>
                <a:ea typeface="+mn-ea"/>
                <a:cs typeface="+mn-cs"/>
              </a:rPr>
              <a:t>The Standards of Excellence or SOE provide </a:t>
            </a:r>
          </a:p>
          <a:p>
            <a:r>
              <a:rPr lang="en-US" sz="1200" b="1" kern="1200" dirty="0">
                <a:solidFill>
                  <a:schemeClr val="tx1"/>
                </a:solidFill>
                <a:effectLst/>
                <a:latin typeface="+mn-lt"/>
                <a:ea typeface="+mn-ea"/>
                <a:cs typeface="+mn-cs"/>
              </a:rPr>
              <a:t>CRITERIA – what do you need to do</a:t>
            </a:r>
          </a:p>
          <a:p>
            <a:r>
              <a:rPr lang="en-US" sz="1200" b="1" kern="1200" dirty="0">
                <a:solidFill>
                  <a:schemeClr val="tx1"/>
                </a:solidFill>
                <a:effectLst/>
                <a:latin typeface="+mn-lt"/>
                <a:ea typeface="+mn-ea"/>
                <a:cs typeface="+mn-cs"/>
              </a:rPr>
              <a:t>URGENCY – which of these should be addressed first and why</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Resolution 119, passed in 2015, established the criteria.  The criteria are based on </a:t>
            </a:r>
          </a:p>
          <a:p>
            <a:pPr marL="171450" indent="-171450">
              <a:buFontTx/>
              <a:buChar char="-"/>
            </a:pPr>
            <a:r>
              <a:rPr lang="en-US" sz="1200" b="1" kern="1200" dirty="0">
                <a:solidFill>
                  <a:schemeClr val="tx1"/>
                </a:solidFill>
                <a:effectLst/>
                <a:latin typeface="+mn-lt"/>
                <a:ea typeface="+mn-ea"/>
                <a:cs typeface="+mn-cs"/>
              </a:rPr>
              <a:t>our Rule</a:t>
            </a:r>
          </a:p>
          <a:p>
            <a:pPr marL="171450" indent="-171450">
              <a:buFontTx/>
              <a:buChar char="-"/>
            </a:pPr>
            <a:r>
              <a:rPr lang="en-US" sz="1200" b="1" kern="1200" dirty="0">
                <a:solidFill>
                  <a:schemeClr val="tx1"/>
                </a:solidFill>
                <a:effectLst/>
                <a:latin typeface="+mn-lt"/>
                <a:ea typeface="+mn-ea"/>
                <a:cs typeface="+mn-cs"/>
              </a:rPr>
              <a:t>requirements of federal, state, and local governments</a:t>
            </a:r>
          </a:p>
          <a:p>
            <a:pPr marL="171450" indent="-171450">
              <a:buFontTx/>
              <a:buChar char="-"/>
            </a:pPr>
            <a:r>
              <a:rPr lang="en-US" sz="1200" b="1" kern="1200" dirty="0">
                <a:solidFill>
                  <a:schemeClr val="tx1"/>
                </a:solidFill>
                <a:effectLst/>
                <a:latin typeface="+mn-lt"/>
                <a:ea typeface="+mn-ea"/>
                <a:cs typeface="+mn-cs"/>
              </a:rPr>
              <a:t>Requirements of the U.S. Catholic Conference of Bishops</a:t>
            </a:r>
          </a:p>
          <a:p>
            <a:pPr marL="171450" indent="-171450">
              <a:buFontTx/>
              <a:buChar char="-"/>
            </a:pPr>
            <a:r>
              <a:rPr lang="en-US" sz="1200" b="1" kern="1200" dirty="0">
                <a:solidFill>
                  <a:schemeClr val="tx1"/>
                </a:solidFill>
                <a:effectLst/>
                <a:latin typeface="+mn-lt"/>
                <a:ea typeface="+mn-ea"/>
                <a:cs typeface="+mn-cs"/>
              </a:rPr>
              <a:t>Well accepted practices in nonprofit governance</a:t>
            </a:r>
          </a:p>
        </p:txBody>
      </p:sp>
      <p:sp>
        <p:nvSpPr>
          <p:cNvPr id="4" name="Slide Number Placeholder 3"/>
          <p:cNvSpPr>
            <a:spLocks noGrp="1"/>
          </p:cNvSpPr>
          <p:nvPr>
            <p:ph type="sldNum" sz="quarter" idx="5"/>
          </p:nvPr>
        </p:nvSpPr>
        <p:spPr/>
        <p:txBody>
          <a:bodyPr/>
          <a:lstStyle/>
          <a:p>
            <a:fld id="{B8176B05-CBAF-49B1-8E17-1E3942DE357F}" type="slidenum">
              <a:rPr lang="en-US" smtClean="0"/>
              <a:t>26</a:t>
            </a:fld>
            <a:endParaRPr lang="en-US"/>
          </a:p>
        </p:txBody>
      </p:sp>
    </p:spTree>
    <p:extLst>
      <p:ext uri="{BB962C8B-B14F-4D97-AF65-F5344CB8AC3E}">
        <p14:creationId xmlns:p14="http://schemas.microsoft.com/office/powerpoint/2010/main" val="36638997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4801" y="4256422"/>
            <a:ext cx="6477000" cy="4224814"/>
          </a:xfrm>
        </p:spPr>
        <p:txBody>
          <a:bodyPr/>
          <a:lstStyle/>
          <a:p>
            <a:r>
              <a:rPr lang="en-US" dirty="0"/>
              <a:t>The standards of excellence, are the tool to achieve what we have been discussing. </a:t>
            </a:r>
          </a:p>
          <a:p>
            <a:r>
              <a:rPr lang="en-US" dirty="0"/>
              <a:t>The standards of excellence are the pathway to make sure we have good governance. </a:t>
            </a:r>
          </a:p>
          <a:p>
            <a:endParaRPr lang="en-US" dirty="0"/>
          </a:p>
          <a:p>
            <a:r>
              <a:rPr lang="en-US" dirty="0"/>
              <a:t>The use of the standards of excellence by conferences and councils should become a regular annual practice. Just like the annual reports. </a:t>
            </a:r>
          </a:p>
          <a:p>
            <a:endParaRPr lang="en-US" dirty="0"/>
          </a:p>
          <a:p>
            <a:r>
              <a:rPr lang="en-US" dirty="0"/>
              <a:t>Do your annual reports and then do your standard of excellence questionnaires and then pass them up to the next level.</a:t>
            </a:r>
          </a:p>
          <a:p>
            <a:endParaRPr lang="en-US" dirty="0"/>
          </a:p>
          <a:p>
            <a:r>
              <a:rPr lang="en-US" dirty="0"/>
              <a:t>If this becomes a regular practice, just like the annual reports, then everyone will know that when the Vincentian fiscal year ends at the end of September not only annual reports need to be completed in October and November, but also the SOE.</a:t>
            </a:r>
          </a:p>
          <a:p>
            <a:endParaRPr lang="en-US" dirty="0"/>
          </a:p>
          <a:p>
            <a:r>
              <a:rPr lang="en-US" dirty="0"/>
              <a:t>That's the rhythm of the society.  To help resolve a lot of these governance problems, assessing ourselves against the standards of excellence should become part of that rhythm.</a:t>
            </a:r>
          </a:p>
          <a:p>
            <a:endParaRPr lang="en-US" dirty="0"/>
          </a:p>
          <a:p>
            <a:r>
              <a:rPr lang="en-US" dirty="0"/>
              <a:t>The standards of excellence questionnaires are broken down into three sections.</a:t>
            </a:r>
          </a:p>
          <a:p>
            <a:pPr marL="171450" indent="-171450">
              <a:buFont typeface="Arial" panose="020B0604020202020204" pitchFamily="34" charset="0"/>
              <a:buChar char="•"/>
            </a:pPr>
            <a:r>
              <a:rPr lang="en-US" dirty="0"/>
              <a:t>Required Practices</a:t>
            </a:r>
          </a:p>
          <a:p>
            <a:pPr marL="171450" indent="-171450">
              <a:buFont typeface="Arial" panose="020B0604020202020204" pitchFamily="34" charset="0"/>
              <a:buChar char="•"/>
            </a:pPr>
            <a:r>
              <a:rPr lang="en-US" dirty="0"/>
              <a:t>Standard Operating Procedures and Practices</a:t>
            </a:r>
          </a:p>
          <a:p>
            <a:pPr marL="171450" indent="-171450">
              <a:buFont typeface="Arial" panose="020B0604020202020204" pitchFamily="34" charset="0"/>
              <a:buChar char="•"/>
            </a:pPr>
            <a:r>
              <a:rPr lang="en-US" dirty="0"/>
              <a:t>Recommended Best Practices</a:t>
            </a:r>
          </a:p>
          <a:p>
            <a:pPr marL="171450" indent="-171450">
              <a:buFont typeface="Arial" panose="020B0604020202020204" pitchFamily="34" charset="0"/>
              <a:buChar char="•"/>
            </a:pPr>
            <a:endParaRPr lang="en-US" dirty="0"/>
          </a:p>
          <a:p>
            <a:r>
              <a:rPr lang="en-US" b="1" dirty="0"/>
              <a:t>You can think of them as a red light section, a yellow light section, and a green light section.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8176B05-CBAF-49B1-8E17-1E3942DE357F}" type="slidenum">
              <a:rPr lang="en-US" smtClean="0"/>
              <a:t>27</a:t>
            </a:fld>
            <a:endParaRPr lang="en-US"/>
          </a:p>
        </p:txBody>
      </p:sp>
    </p:spTree>
    <p:extLst>
      <p:ext uri="{BB962C8B-B14F-4D97-AF65-F5344CB8AC3E}">
        <p14:creationId xmlns:p14="http://schemas.microsoft.com/office/powerpoint/2010/main" val="17754925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FA9DC-6819-B121-85B2-BCD458EC63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666EF4-2CFE-17A0-6D15-B6BE85ADA4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491C35-20C9-7BE9-7823-3D38F0F88FD3}"/>
              </a:ext>
            </a:extLst>
          </p:cNvPr>
          <p:cNvSpPr>
            <a:spLocks noGrp="1"/>
          </p:cNvSpPr>
          <p:nvPr>
            <p:ph type="body" idx="1"/>
          </p:nvPr>
        </p:nvSpPr>
        <p:spPr/>
        <p:txBody>
          <a:bodyPr/>
          <a:lstStyle/>
          <a:p>
            <a:r>
              <a:rPr lang="en-US" dirty="0"/>
              <a:t>Let me give you examples of what we are calling the red light section. And this applies to councils or conferences. </a:t>
            </a:r>
          </a:p>
          <a:p>
            <a:endParaRPr lang="en-US" dirty="0"/>
          </a:p>
          <a:p>
            <a:r>
              <a:rPr lang="en-US" dirty="0"/>
              <a:t>Do we have a 501(c)3 exemption?  Have we been filing our 990? Are annual reports being done every year and submitted?  These are a few examples – there are more in the questionnaires.</a:t>
            </a:r>
          </a:p>
          <a:p>
            <a:endParaRPr lang="en-US" dirty="0"/>
          </a:p>
          <a:p>
            <a:r>
              <a:rPr lang="en-US" dirty="0"/>
              <a:t>When these things are NOT happening, that's a red light situation. And by “red light” we mean that when you realize you have this situation, you stop whatever you're doing, and you deal with this. </a:t>
            </a:r>
          </a:p>
          <a:p>
            <a:endParaRPr lang="en-US" dirty="0"/>
          </a:p>
          <a:p>
            <a:r>
              <a:rPr lang="en-US" dirty="0"/>
              <a:t>This is not the kind of thing you can deal with next year. No, in that first section, if you're not able to answer yes for each item, then that is a red light situation. You need to stop. Talk to your next level of leadership. </a:t>
            </a:r>
          </a:p>
          <a:p>
            <a:endParaRPr lang="en-US" dirty="0"/>
          </a:p>
          <a:p>
            <a:r>
              <a:rPr lang="en-US" dirty="0"/>
              <a:t>And that’s  okay. There's no shame. It's not like anyone's going to be angry. The Society is  grateful that you have  recognized  governance problems. It's when the IRS sends a letter and says that you haven't filed tax returns for four years – THAT shows someone is asleep at the switch.</a:t>
            </a:r>
          </a:p>
          <a:p>
            <a:endParaRPr lang="en-US" dirty="0"/>
          </a:p>
          <a:p>
            <a:r>
              <a:rPr lang="en-US" dirty="0"/>
              <a:t>It’s much easier to fix these problems BEFORE the IRS sends a letter.</a:t>
            </a:r>
          </a:p>
          <a:p>
            <a:endParaRPr lang="en-US" sz="1200" kern="1200" dirty="0">
              <a:solidFill>
                <a:schemeClr val="tx1"/>
              </a:solidFill>
              <a:effectLst/>
              <a:latin typeface="+mn-lt"/>
              <a:ea typeface="+mn-ea"/>
              <a:cs typeface="+mn-cs"/>
            </a:endParaRPr>
          </a:p>
          <a:p>
            <a:endParaRPr lang="en-US" dirty="0"/>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9F7CE1A9-FFF1-68B4-E09D-D952029D34AC}"/>
              </a:ext>
            </a:extLst>
          </p:cNvPr>
          <p:cNvSpPr>
            <a:spLocks noGrp="1"/>
          </p:cNvSpPr>
          <p:nvPr>
            <p:ph type="sldNum" sz="quarter" idx="5"/>
          </p:nvPr>
        </p:nvSpPr>
        <p:spPr/>
        <p:txBody>
          <a:bodyPr/>
          <a:lstStyle/>
          <a:p>
            <a:fld id="{B8176B05-CBAF-49B1-8E17-1E3942DE357F}" type="slidenum">
              <a:rPr lang="en-US" smtClean="0"/>
              <a:t>28</a:t>
            </a:fld>
            <a:endParaRPr lang="en-US"/>
          </a:p>
        </p:txBody>
      </p:sp>
    </p:spTree>
    <p:extLst>
      <p:ext uri="{BB962C8B-B14F-4D97-AF65-F5344CB8AC3E}">
        <p14:creationId xmlns:p14="http://schemas.microsoft.com/office/powerpoint/2010/main" val="28876583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FA9DC-6819-B121-85B2-BCD458EC63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666EF4-2CFE-17A0-6D15-B6BE85ADA4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491C35-20C9-7BE9-7823-3D38F0F88FD3}"/>
              </a:ext>
            </a:extLst>
          </p:cNvPr>
          <p:cNvSpPr>
            <a:spLocks noGrp="1"/>
          </p:cNvSpPr>
          <p:nvPr>
            <p:ph type="body" idx="1"/>
          </p:nvPr>
        </p:nvSpPr>
        <p:spPr/>
        <p:txBody>
          <a:bodyPr/>
          <a:lstStyle/>
          <a:p>
            <a:r>
              <a:rPr lang="en-US"/>
              <a:t>More examples from John</a:t>
            </a:r>
            <a:endParaRPr lang="en-US" dirty="0"/>
          </a:p>
        </p:txBody>
      </p:sp>
      <p:sp>
        <p:nvSpPr>
          <p:cNvPr id="4" name="Slide Number Placeholder 3">
            <a:extLst>
              <a:ext uri="{FF2B5EF4-FFF2-40B4-BE49-F238E27FC236}">
                <a16:creationId xmlns:a16="http://schemas.microsoft.com/office/drawing/2014/main" id="{9F7CE1A9-FFF1-68B4-E09D-D952029D34AC}"/>
              </a:ext>
            </a:extLst>
          </p:cNvPr>
          <p:cNvSpPr>
            <a:spLocks noGrp="1"/>
          </p:cNvSpPr>
          <p:nvPr>
            <p:ph type="sldNum" sz="quarter" idx="5"/>
          </p:nvPr>
        </p:nvSpPr>
        <p:spPr/>
        <p:txBody>
          <a:bodyPr/>
          <a:lstStyle/>
          <a:p>
            <a:fld id="{B8176B05-CBAF-49B1-8E17-1E3942DE357F}" type="slidenum">
              <a:rPr lang="en-US" smtClean="0"/>
              <a:t>29</a:t>
            </a:fld>
            <a:endParaRPr lang="en-US"/>
          </a:p>
        </p:txBody>
      </p:sp>
    </p:spTree>
    <p:extLst>
      <p:ext uri="{BB962C8B-B14F-4D97-AF65-F5344CB8AC3E}">
        <p14:creationId xmlns:p14="http://schemas.microsoft.com/office/powerpoint/2010/main" val="28034556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0AA6F-2E3B-805D-1E6A-AB1B1D3A58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1F990F-4A74-1494-5F34-567FD4C3FC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46A6D0-3AA7-7FA1-CF64-FB255755D2D7}"/>
              </a:ext>
            </a:extLst>
          </p:cNvPr>
          <p:cNvSpPr>
            <a:spLocks noGrp="1"/>
          </p:cNvSpPr>
          <p:nvPr>
            <p:ph type="body" idx="1"/>
          </p:nvPr>
        </p:nvSpPr>
        <p:spPr/>
        <p:txBody>
          <a:bodyPr/>
          <a:lstStyle/>
          <a:p>
            <a:r>
              <a:rPr lang="en-US" dirty="0"/>
              <a:t>At this point, some of you will be asking “so why is that a Red Light situation”</a:t>
            </a:r>
          </a:p>
          <a:p>
            <a:endParaRPr lang="en-US" dirty="0"/>
          </a:p>
          <a:p>
            <a:r>
              <a:rPr lang="en-US" dirty="0"/>
              <a:t>The SOE consists of three files or documents for each level:  </a:t>
            </a:r>
            <a:r>
              <a:rPr lang="en-US" b="1" dirty="0"/>
              <a:t>Questionnaire, Notes, and Report Sheet.</a:t>
            </a:r>
          </a:p>
          <a:p>
            <a:endParaRPr lang="en-US" dirty="0"/>
          </a:p>
          <a:p>
            <a:r>
              <a:rPr lang="en-US" dirty="0"/>
              <a:t>There are separate file sets for Conferences, Councils which are not separately incorporated, and Councils which are separately incorporated.</a:t>
            </a:r>
          </a:p>
          <a:p>
            <a:endParaRPr lang="en-US" dirty="0"/>
          </a:p>
          <a:p>
            <a:r>
              <a:rPr lang="en-US" dirty="0"/>
              <a:t>Conference level also has “Minimum Requirements”.</a:t>
            </a:r>
          </a:p>
          <a:p>
            <a:endParaRPr lang="en-US" dirty="0"/>
          </a:p>
          <a:p>
            <a:endParaRPr lang="en-US" dirty="0"/>
          </a:p>
        </p:txBody>
      </p:sp>
      <p:sp>
        <p:nvSpPr>
          <p:cNvPr id="4" name="Slide Number Placeholder 3">
            <a:extLst>
              <a:ext uri="{FF2B5EF4-FFF2-40B4-BE49-F238E27FC236}">
                <a16:creationId xmlns:a16="http://schemas.microsoft.com/office/drawing/2014/main" id="{BA05492C-9773-8D55-D512-349B699DB654}"/>
              </a:ext>
            </a:extLst>
          </p:cNvPr>
          <p:cNvSpPr>
            <a:spLocks noGrp="1"/>
          </p:cNvSpPr>
          <p:nvPr>
            <p:ph type="sldNum" sz="quarter" idx="5"/>
          </p:nvPr>
        </p:nvSpPr>
        <p:spPr/>
        <p:txBody>
          <a:bodyPr/>
          <a:lstStyle/>
          <a:p>
            <a:fld id="{B8176B05-CBAF-49B1-8E17-1E3942DE357F}" type="slidenum">
              <a:rPr lang="en-US" smtClean="0"/>
              <a:t>30</a:t>
            </a:fld>
            <a:endParaRPr lang="en-US"/>
          </a:p>
        </p:txBody>
      </p:sp>
    </p:spTree>
    <p:extLst>
      <p:ext uri="{BB962C8B-B14F-4D97-AF65-F5344CB8AC3E}">
        <p14:creationId xmlns:p14="http://schemas.microsoft.com/office/powerpoint/2010/main" val="40905185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Now the yellow light section involves things that should be done. </a:t>
            </a:r>
          </a:p>
          <a:p>
            <a:endParaRPr lang="en-US" dirty="0"/>
          </a:p>
          <a:p>
            <a:r>
              <a:rPr lang="en-US" dirty="0"/>
              <a:t>They're not red light, but they should be done.</a:t>
            </a:r>
          </a:p>
          <a:p>
            <a:r>
              <a:rPr lang="en-US" dirty="0"/>
              <a:t>For example, having </a:t>
            </a:r>
            <a:r>
              <a:rPr lang="en-US"/>
              <a:t>Ozanam Orientations</a:t>
            </a:r>
            <a:r>
              <a:rPr lang="en-US" dirty="0"/>
              <a:t>.</a:t>
            </a:r>
          </a:p>
          <a:p>
            <a:r>
              <a:rPr lang="en-US" dirty="0"/>
              <a:t>Updating the national member database.  Things like that. Really important. </a:t>
            </a:r>
          </a:p>
          <a:p>
            <a:endParaRPr lang="en-US" dirty="0"/>
          </a:p>
          <a:p>
            <a:r>
              <a:rPr lang="en-US" dirty="0"/>
              <a:t>For example, a Conference reports that very few members have attended Ozanam Orientation. The Council reviews the Standards of Excellence and asks how they can support the Conference in clearing this issue up. </a:t>
            </a:r>
            <a:br>
              <a:rPr lang="en-US" dirty="0"/>
            </a:br>
            <a:endParaRPr lang="en-US" dirty="0"/>
          </a:p>
          <a:p>
            <a:r>
              <a:rPr lang="en-US" dirty="0"/>
              <a:t>However, if the Council doesn’t provide Ozanam Orientations, </a:t>
            </a:r>
            <a:r>
              <a:rPr lang="en-US"/>
              <a:t>perhaps the Council </a:t>
            </a:r>
            <a:r>
              <a:rPr lang="en-US" dirty="0"/>
              <a:t>had better start</a:t>
            </a:r>
            <a:r>
              <a:rPr lang="en-US"/>
              <a:t>.  That might be a </a:t>
            </a:r>
            <a:r>
              <a:rPr lang="en-US" dirty="0"/>
              <a:t>red </a:t>
            </a:r>
            <a:r>
              <a:rPr lang="en-US"/>
              <a:t>light for the Council!  </a:t>
            </a:r>
            <a:endParaRPr lang="en-US" dirty="0"/>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8176B05-CBAF-49B1-8E17-1E3942DE357F}" type="slidenum">
              <a:rPr lang="en-US" smtClean="0"/>
              <a:t>31</a:t>
            </a:fld>
            <a:endParaRPr lang="en-US"/>
          </a:p>
        </p:txBody>
      </p:sp>
    </p:spTree>
    <p:extLst>
      <p:ext uri="{BB962C8B-B14F-4D97-AF65-F5344CB8AC3E}">
        <p14:creationId xmlns:p14="http://schemas.microsoft.com/office/powerpoint/2010/main" val="39946655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558CB-A37F-C7F1-09F1-D94A11B303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E98AC3-6B33-AAF6-4317-965FC10AF8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9D3A02-5D89-89CE-F456-BABCA5AC9BA8}"/>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And then what I'm calling a green light, the last section are kind of for the star pupils in the class. You know, if you get the extra credit</a:t>
            </a:r>
            <a:r>
              <a:rPr lang="en-US" dirty="0"/>
              <a:t> for </a:t>
            </a:r>
            <a:r>
              <a:rPr lang="en-US" sz="1200" kern="1200" dirty="0">
                <a:solidFill>
                  <a:schemeClr val="tx1"/>
                </a:solidFill>
                <a:effectLst/>
                <a:latin typeface="+mn-lt"/>
                <a:ea typeface="+mn-ea"/>
                <a:cs typeface="+mn-cs"/>
              </a:rPr>
              <a:t>participating in voice for the poor? Do you have an advocate or someone, a rep for voice for the poor?</a:t>
            </a:r>
          </a:p>
          <a:p>
            <a:r>
              <a:rPr lang="en-US" sz="1200" kern="1200" dirty="0">
                <a:solidFill>
                  <a:schemeClr val="tx1"/>
                </a:solidFill>
                <a:effectLst/>
                <a:latin typeface="+mn-lt"/>
                <a:ea typeface="+mn-ea"/>
                <a:cs typeface="+mn-cs"/>
              </a:rPr>
              <a:t>You should. And that's really good that you do. </a:t>
            </a:r>
          </a:p>
          <a:p>
            <a:r>
              <a:rPr lang="en-US" sz="1200" kern="1200" dirty="0">
                <a:solidFill>
                  <a:schemeClr val="tx1"/>
                </a:solidFill>
                <a:effectLst/>
                <a:latin typeface="+mn-lt"/>
                <a:ea typeface="+mn-ea"/>
                <a:cs typeface="+mn-cs"/>
              </a:rPr>
              <a:t>In the Council SOE - do you have a governance training program? Do you have someone within your council who can kind of do what I'm doing today for your councils and conferences and explaining the importance of good governance? </a:t>
            </a:r>
          </a:p>
          <a:p>
            <a:r>
              <a:rPr lang="en-US" sz="1200" kern="1200" dirty="0">
                <a:solidFill>
                  <a:schemeClr val="tx1"/>
                </a:solidFill>
                <a:effectLst/>
                <a:latin typeface="+mn-lt"/>
                <a:ea typeface="+mn-ea"/>
                <a:cs typeface="+mn-cs"/>
              </a:rPr>
              <a:t>So those are all kind of star pupil things we should be doing.</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38B93B0D-67D1-A03E-06F5-61165A26C182}"/>
              </a:ext>
            </a:extLst>
          </p:cNvPr>
          <p:cNvSpPr>
            <a:spLocks noGrp="1"/>
          </p:cNvSpPr>
          <p:nvPr>
            <p:ph type="sldNum" sz="quarter" idx="5"/>
          </p:nvPr>
        </p:nvSpPr>
        <p:spPr/>
        <p:txBody>
          <a:bodyPr/>
          <a:lstStyle/>
          <a:p>
            <a:fld id="{B8176B05-CBAF-49B1-8E17-1E3942DE357F}" type="slidenum">
              <a:rPr lang="en-US" smtClean="0"/>
              <a:t>32</a:t>
            </a:fld>
            <a:endParaRPr lang="en-US"/>
          </a:p>
        </p:txBody>
      </p:sp>
    </p:spTree>
    <p:extLst>
      <p:ext uri="{BB962C8B-B14F-4D97-AF65-F5344CB8AC3E}">
        <p14:creationId xmlns:p14="http://schemas.microsoft.com/office/powerpoint/2010/main" val="11464993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It's important that you don't think of the standards of excellence as a report card.</a:t>
            </a:r>
          </a:p>
          <a:p>
            <a:r>
              <a:rPr lang="en-US" sz="1200" kern="1200" dirty="0">
                <a:solidFill>
                  <a:schemeClr val="tx1"/>
                </a:solidFill>
                <a:effectLst/>
                <a:latin typeface="+mn-lt"/>
                <a:ea typeface="+mn-ea"/>
                <a:cs typeface="+mn-cs"/>
              </a:rPr>
              <a:t>It's not high school where anyone's grading it. And we’re not gonna put a letter grade on your form.</a:t>
            </a:r>
          </a:p>
          <a:p>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It's a self-reflection. It's allowing you to sit down as a group, either your council of conferences, take a look at where you are in governance, and then it's a really a tool to prioritize what needs to be done. </a:t>
            </a:r>
          </a:p>
          <a:p>
            <a:endParaRPr lang="en-US" dirty="0"/>
          </a:p>
          <a:p>
            <a:r>
              <a:rPr lang="en-US" sz="1200" kern="1200" dirty="0">
                <a:solidFill>
                  <a:schemeClr val="tx1"/>
                </a:solidFill>
                <a:effectLst/>
                <a:latin typeface="+mn-lt"/>
                <a:ea typeface="+mn-ea"/>
                <a:cs typeface="+mn-cs"/>
              </a:rPr>
              <a:t>And again, we want to have this become a regular part of the society, the standards of excellence, so that it can be in the lifeblood of the society. </a:t>
            </a:r>
            <a:endParaRPr lang="en-US" dirty="0"/>
          </a:p>
          <a:p>
            <a:endParaRPr lang="en-US" dirty="0"/>
          </a:p>
        </p:txBody>
      </p:sp>
      <p:sp>
        <p:nvSpPr>
          <p:cNvPr id="4" name="Slide Number Placeholder 3"/>
          <p:cNvSpPr>
            <a:spLocks noGrp="1"/>
          </p:cNvSpPr>
          <p:nvPr>
            <p:ph type="sldNum" sz="quarter" idx="5"/>
          </p:nvPr>
        </p:nvSpPr>
        <p:spPr/>
        <p:txBody>
          <a:bodyPr/>
          <a:lstStyle/>
          <a:p>
            <a:fld id="{B8176B05-CBAF-49B1-8E17-1E3942DE357F}" type="slidenum">
              <a:rPr lang="en-US" smtClean="0"/>
              <a:t>33</a:t>
            </a:fld>
            <a:endParaRPr lang="en-US"/>
          </a:p>
        </p:txBody>
      </p:sp>
    </p:spTree>
    <p:extLst>
      <p:ext uri="{BB962C8B-B14F-4D97-AF65-F5344CB8AC3E}">
        <p14:creationId xmlns:p14="http://schemas.microsoft.com/office/powerpoint/2010/main" val="25694421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SOE consists of three files for each level:  Questionnaire, Notes, and Report Sheet.</a:t>
            </a:r>
          </a:p>
          <a:p>
            <a:r>
              <a:rPr lang="en-US"/>
              <a:t>There are separate file sets for Conferences, Councils which are not separately incorporated, and Councils which are separately incorporated.</a:t>
            </a:r>
          </a:p>
          <a:p>
            <a:r>
              <a:rPr lang="en-US"/>
              <a:t>Conference level also has “Minimum Requirements”.</a:t>
            </a:r>
          </a:p>
          <a:p>
            <a:r>
              <a:rPr lang="en-US"/>
              <a:t>Start by reading the </a:t>
            </a:r>
            <a:r>
              <a:rPr lang="en-US" b="1"/>
              <a:t>Questionnaire </a:t>
            </a:r>
            <a:r>
              <a:rPr lang="en-US"/>
              <a:t>together.</a:t>
            </a:r>
          </a:p>
          <a:p>
            <a:r>
              <a:rPr lang="en-US"/>
              <a:t>If the answer isn’t obviously yes, consult the </a:t>
            </a:r>
            <a:r>
              <a:rPr lang="en-US" b="1"/>
              <a:t>Note</a:t>
            </a:r>
            <a:r>
              <a:rPr lang="en-US"/>
              <a:t>s file.</a:t>
            </a:r>
          </a:p>
          <a:p>
            <a:pPr lvl="1"/>
            <a:r>
              <a:rPr lang="en-US"/>
              <a:t>Contains commentary for each question, explaining why this is required and where to get more information and/or help.</a:t>
            </a:r>
          </a:p>
          <a:p>
            <a:r>
              <a:rPr lang="en-US"/>
              <a:t>Decide what you’re going to do </a:t>
            </a:r>
            <a:r>
              <a:rPr lang="en-US" i="1"/>
              <a:t>this year </a:t>
            </a:r>
            <a:r>
              <a:rPr lang="en-US"/>
              <a:t>and add to your own plan.</a:t>
            </a:r>
          </a:p>
          <a:p>
            <a:r>
              <a:rPr lang="en-US"/>
              <a:t>Provide assessment results and plan to your parent Council in the </a:t>
            </a:r>
            <a:r>
              <a:rPr lang="en-US" b="1"/>
              <a:t>Report Sheet</a:t>
            </a:r>
            <a:r>
              <a:rPr lang="en-US"/>
              <a:t>.</a:t>
            </a:r>
          </a:p>
          <a:p>
            <a:endParaRPr lang="en-US"/>
          </a:p>
        </p:txBody>
      </p:sp>
      <p:sp>
        <p:nvSpPr>
          <p:cNvPr id="4" name="Slide Number Placeholder 3"/>
          <p:cNvSpPr>
            <a:spLocks noGrp="1"/>
          </p:cNvSpPr>
          <p:nvPr>
            <p:ph type="sldNum" sz="quarter" idx="5"/>
          </p:nvPr>
        </p:nvSpPr>
        <p:spPr/>
        <p:txBody>
          <a:bodyPr/>
          <a:lstStyle/>
          <a:p>
            <a:fld id="{B8176B05-CBAF-49B1-8E17-1E3942DE357F}" type="slidenum">
              <a:rPr lang="en-US" smtClean="0"/>
              <a:t>34</a:t>
            </a:fld>
            <a:endParaRPr lang="en-US"/>
          </a:p>
        </p:txBody>
      </p:sp>
    </p:spTree>
    <p:extLst>
      <p:ext uri="{BB962C8B-B14F-4D97-AF65-F5344CB8AC3E}">
        <p14:creationId xmlns:p14="http://schemas.microsoft.com/office/powerpoint/2010/main" val="2807635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3" name="Google Shape;223;p22:notes"/>
          <p:cNvSpPr txBox="1">
            <a:spLocks noGrp="1"/>
          </p:cNvSpPr>
          <p:nvPr>
            <p:ph type="body" idx="1"/>
          </p:nvPr>
        </p:nvSpPr>
        <p:spPr/>
        <p:txBody>
          <a:bodyPr/>
          <a:lstStyle/>
          <a:p>
            <a:pPr marL="431006">
              <a:spcBef>
                <a:spcPts val="0"/>
              </a:spcBef>
              <a:buSzPct val="100000"/>
            </a:pPr>
            <a:endParaRPr lang="en-US" b="1" dirty="0">
              <a:solidFill>
                <a:srgbClr val="006BA8"/>
              </a:solidFill>
            </a:endParaRPr>
          </a:p>
          <a:p>
            <a:pPr marL="431006">
              <a:spcBef>
                <a:spcPts val="0"/>
              </a:spcBef>
              <a:buSzPct val="100000"/>
            </a:pPr>
            <a:r>
              <a:rPr lang="en-US" b="1" dirty="0">
                <a:solidFill>
                  <a:srgbClr val="006BA8"/>
                </a:solidFill>
              </a:rPr>
              <a:t>SALE = Stand-alone legal entity.</a:t>
            </a:r>
          </a:p>
          <a:p>
            <a:pPr marL="431006">
              <a:spcBef>
                <a:spcPts val="0"/>
              </a:spcBef>
              <a:buSzPct val="100000"/>
            </a:pPr>
            <a:endParaRPr lang="en-US" dirty="0">
              <a:solidFill>
                <a:srgbClr val="006BA8"/>
              </a:solidFill>
            </a:endParaRPr>
          </a:p>
          <a:p>
            <a:pPr marL="431006">
              <a:spcBef>
                <a:spcPts val="0"/>
              </a:spcBef>
              <a:buSzPct val="100000"/>
            </a:pPr>
            <a:r>
              <a:rPr lang="en-US" dirty="0">
                <a:solidFill>
                  <a:srgbClr val="006BA8"/>
                </a:solidFill>
              </a:rPr>
              <a:t>For example, all District Councils in the Archdiocese of Seattle are </a:t>
            </a:r>
            <a:r>
              <a:rPr lang="en-US">
                <a:solidFill>
                  <a:srgbClr val="006BA8"/>
                </a:solidFill>
              </a:rPr>
              <a:t>SALEs.</a:t>
            </a:r>
          </a:p>
          <a:p>
            <a:pPr marL="431006">
              <a:spcBef>
                <a:spcPts val="0"/>
              </a:spcBef>
              <a:buSzPct val="100000"/>
            </a:pPr>
            <a:r>
              <a:rPr lang="en-US">
                <a:solidFill>
                  <a:srgbClr val="006BA8"/>
                </a:solidFill>
              </a:rPr>
              <a:t>They each have their own EIN and their own tax exemption.</a:t>
            </a:r>
          </a:p>
          <a:p>
            <a:pPr marL="431006">
              <a:spcBef>
                <a:spcPts val="0"/>
              </a:spcBef>
              <a:buSzPct val="100000"/>
            </a:pPr>
            <a:endParaRPr lang="en-US">
              <a:solidFill>
                <a:srgbClr val="006BA8"/>
              </a:solidFill>
            </a:endParaRPr>
          </a:p>
          <a:p>
            <a:pPr marL="431006">
              <a:spcBef>
                <a:spcPts val="0"/>
              </a:spcBef>
              <a:buSzPct val="100000"/>
            </a:pPr>
            <a:r>
              <a:rPr lang="en-US">
                <a:solidFill>
                  <a:srgbClr val="006BA8"/>
                </a:solidFill>
              </a:rPr>
              <a:t>Four of the District Councils have all their Conferences under the District Council tax exemption.  The Conferences are not SALEs.</a:t>
            </a:r>
          </a:p>
          <a:p>
            <a:pPr marL="431006">
              <a:spcBef>
                <a:spcPts val="0"/>
              </a:spcBef>
              <a:buSzPct val="100000"/>
            </a:pPr>
            <a:endParaRPr lang="en-US">
              <a:solidFill>
                <a:srgbClr val="006BA8"/>
              </a:solidFill>
            </a:endParaRPr>
          </a:p>
          <a:p>
            <a:pPr marL="431006">
              <a:spcBef>
                <a:spcPts val="0"/>
              </a:spcBef>
              <a:buSzPct val="100000"/>
            </a:pPr>
            <a:r>
              <a:rPr lang="en-US">
                <a:solidFill>
                  <a:srgbClr val="006BA8"/>
                </a:solidFill>
              </a:rPr>
              <a:t>However, two of the District Councils have separately incorporated Conferences which have their own incorporation, their own EIN, their own tax exemption.  Those Conferences are SALEs.</a:t>
            </a:r>
          </a:p>
          <a:p>
            <a:pPr marL="431006">
              <a:spcBef>
                <a:spcPts val="0"/>
              </a:spcBef>
              <a:buSzPct val="100000"/>
            </a:pPr>
            <a:endParaRPr lang="en-US">
              <a:solidFill>
                <a:srgbClr val="006BA8"/>
              </a:solidFill>
            </a:endParaRPr>
          </a:p>
          <a:p>
            <a:pPr marL="431006">
              <a:spcBef>
                <a:spcPts val="0"/>
              </a:spcBef>
              <a:buSzPct val="100000"/>
            </a:pPr>
            <a:r>
              <a:rPr lang="en-US">
                <a:solidFill>
                  <a:srgbClr val="006BA8"/>
                </a:solidFill>
              </a:rPr>
              <a:t>If this is super confusing   &lt; next slide &gt;</a:t>
            </a:r>
            <a:endParaRPr lang="en-US" dirty="0">
              <a:solidFill>
                <a:srgbClr val="006BA8"/>
              </a:solidFill>
            </a:endParaRPr>
          </a:p>
          <a:p>
            <a:pPr lvl="0"/>
            <a:endParaRPr lang="en-US" dirty="0"/>
          </a:p>
        </p:txBody>
      </p:sp>
      <p:sp>
        <p:nvSpPr>
          <p:cNvPr id="224" name="Google Shape;224;p22:notes"/>
          <p:cNvSpPr txBox="1">
            <a:spLocks noGrp="1"/>
          </p:cNvSpPr>
          <p:nvPr>
            <p:ph type="sldNum" idx="12"/>
          </p:nvPr>
        </p:nvSpPr>
        <p:spPr/>
        <p:txBody>
          <a:bodyPr/>
          <a:lstStyle/>
          <a:p>
            <a:pPr lvl="0"/>
            <a:fld id="{00000000-1234-1234-1234-123412341234}" type="slidenum">
              <a:rPr lang="en-US"/>
              <a:pPr lvl="0"/>
              <a:t>35</a:t>
            </a:fld>
            <a:endParaRPr lang="en-US" dirty="0"/>
          </a:p>
        </p:txBody>
      </p:sp>
      <p:sp>
        <p:nvSpPr>
          <p:cNvPr id="6" name="Slide Image Placeholder 5">
            <a:extLst>
              <a:ext uri="{FF2B5EF4-FFF2-40B4-BE49-F238E27FC236}">
                <a16:creationId xmlns:a16="http://schemas.microsoft.com/office/drawing/2014/main" id="{33729FF1-EADA-D725-958E-DF1CEF9AA1AB}"/>
              </a:ext>
            </a:extLst>
          </p:cNvPr>
          <p:cNvSpPr>
            <a:spLocks noGrp="1" noRot="1" noChangeAspect="1"/>
          </p:cNvSpPr>
          <p:nvPr>
            <p:ph type="sldImg"/>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Something that might be helpful is to watch the Survival Kit webinar.</a:t>
            </a:r>
          </a:p>
          <a:p>
            <a:endParaRPr lang="en-US"/>
          </a:p>
          <a:p>
            <a:r>
              <a:rPr lang="en-US"/>
              <a:t>This explains the SALE issue so you know who has to file what.</a:t>
            </a:r>
          </a:p>
          <a:p>
            <a:r>
              <a:rPr lang="en-US"/>
              <a:t>There are more than three ways to incorporate.</a:t>
            </a:r>
          </a:p>
          <a:p>
            <a:r>
              <a:rPr lang="en-US"/>
              <a:t>A considerable number of governance issues depend on how you are incorporated.</a:t>
            </a:r>
          </a:p>
          <a:p>
            <a:endParaRPr lang="en-US"/>
          </a:p>
          <a:p>
            <a:r>
              <a:rPr lang="en-US"/>
              <a:t>The Survival Kit Webinar for Conference Presidents also has a good tutorial on planning and a planning tool for you to use.</a:t>
            </a:r>
          </a:p>
          <a:p>
            <a:r>
              <a:rPr lang="en-US"/>
              <a:t>Many Conferences identify what they need to do but then can’t figure out how to get it done.  Things just fall off their plates.  If that happens to you, the webinar might help.</a:t>
            </a:r>
          </a:p>
          <a:p>
            <a:endParaRPr lang="en-US"/>
          </a:p>
          <a:p>
            <a:r>
              <a:rPr lang="en-US"/>
              <a:t>https://members.ssvpusa.org/leadership-training/ </a:t>
            </a:r>
          </a:p>
        </p:txBody>
      </p:sp>
      <p:sp>
        <p:nvSpPr>
          <p:cNvPr id="4" name="Slide Number Placeholder 3"/>
          <p:cNvSpPr>
            <a:spLocks noGrp="1"/>
          </p:cNvSpPr>
          <p:nvPr>
            <p:ph type="sldNum" sz="quarter" idx="5"/>
          </p:nvPr>
        </p:nvSpPr>
        <p:spPr/>
        <p:txBody>
          <a:bodyPr/>
          <a:lstStyle/>
          <a:p>
            <a:fld id="{B8176B05-CBAF-49B1-8E17-1E3942DE357F}" type="slidenum">
              <a:rPr lang="en-US" smtClean="0"/>
              <a:t>36</a:t>
            </a:fld>
            <a:endParaRPr lang="en-US"/>
          </a:p>
        </p:txBody>
      </p:sp>
    </p:spTree>
    <p:extLst>
      <p:ext uri="{BB962C8B-B14F-4D97-AF65-F5344CB8AC3E}">
        <p14:creationId xmlns:p14="http://schemas.microsoft.com/office/powerpoint/2010/main" val="28808069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6EEC30-F8D6-45FD-84B3-E645D5FCB1E0}" type="slidenum">
              <a:rPr lang="en-US" smtClean="0"/>
              <a:t>37</a:t>
            </a:fld>
            <a:endParaRPr lang="en-US"/>
          </a:p>
        </p:txBody>
      </p:sp>
    </p:spTree>
    <p:extLst>
      <p:ext uri="{BB962C8B-B14F-4D97-AF65-F5344CB8AC3E}">
        <p14:creationId xmlns:p14="http://schemas.microsoft.com/office/powerpoint/2010/main" val="22525695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6E584-6CA6-3B7F-58E4-1E0C370D121E}"/>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25690581-74CC-A2CE-9CB8-8AE77E6423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178">
              <a:defRPr sz="2400" b="1" i="1">
                <a:solidFill>
                  <a:schemeClr val="bg1"/>
                </a:solidFill>
                <a:latin typeface="Arial" panose="020B0604020202020204" pitchFamily="34" charset="0"/>
              </a:defRPr>
            </a:lvl1pPr>
            <a:lvl2pPr marL="758403" indent="-291694" defTabSz="930178">
              <a:defRPr sz="2400" b="1" i="1">
                <a:solidFill>
                  <a:schemeClr val="bg1"/>
                </a:solidFill>
                <a:latin typeface="Arial" panose="020B0604020202020204" pitchFamily="34" charset="0"/>
              </a:defRPr>
            </a:lvl2pPr>
            <a:lvl3pPr marL="1166774" indent="-233355" defTabSz="930178">
              <a:defRPr sz="2400" b="1" i="1">
                <a:solidFill>
                  <a:schemeClr val="bg1"/>
                </a:solidFill>
                <a:latin typeface="Arial" panose="020B0604020202020204" pitchFamily="34" charset="0"/>
              </a:defRPr>
            </a:lvl3pPr>
            <a:lvl4pPr marL="1633484" indent="-233355" defTabSz="930178">
              <a:defRPr sz="2400" b="1" i="1">
                <a:solidFill>
                  <a:schemeClr val="bg1"/>
                </a:solidFill>
                <a:latin typeface="Arial" panose="020B0604020202020204" pitchFamily="34" charset="0"/>
              </a:defRPr>
            </a:lvl4pPr>
            <a:lvl5pPr marL="2100194" indent="-233355" defTabSz="930178">
              <a:defRPr sz="2400" b="1" i="1">
                <a:solidFill>
                  <a:schemeClr val="bg1"/>
                </a:solidFill>
                <a:latin typeface="Arial" panose="020B0604020202020204" pitchFamily="34" charset="0"/>
              </a:defRPr>
            </a:lvl5pPr>
            <a:lvl6pPr marL="2566904" indent="-233355" defTabSz="930178" eaLnBrk="0" fontAlgn="base" hangingPunct="0">
              <a:spcBef>
                <a:spcPct val="0"/>
              </a:spcBef>
              <a:spcAft>
                <a:spcPct val="0"/>
              </a:spcAft>
              <a:defRPr sz="2400" b="1" i="1">
                <a:solidFill>
                  <a:schemeClr val="bg1"/>
                </a:solidFill>
                <a:latin typeface="Arial" panose="020B0604020202020204" pitchFamily="34" charset="0"/>
              </a:defRPr>
            </a:lvl6pPr>
            <a:lvl7pPr marL="3033613" indent="-233355" defTabSz="930178" eaLnBrk="0" fontAlgn="base" hangingPunct="0">
              <a:spcBef>
                <a:spcPct val="0"/>
              </a:spcBef>
              <a:spcAft>
                <a:spcPct val="0"/>
              </a:spcAft>
              <a:defRPr sz="2400" b="1" i="1">
                <a:solidFill>
                  <a:schemeClr val="bg1"/>
                </a:solidFill>
                <a:latin typeface="Arial" panose="020B0604020202020204" pitchFamily="34" charset="0"/>
              </a:defRPr>
            </a:lvl7pPr>
            <a:lvl8pPr marL="3500323" indent="-233355" defTabSz="930178" eaLnBrk="0" fontAlgn="base" hangingPunct="0">
              <a:spcBef>
                <a:spcPct val="0"/>
              </a:spcBef>
              <a:spcAft>
                <a:spcPct val="0"/>
              </a:spcAft>
              <a:defRPr sz="2400" b="1" i="1">
                <a:solidFill>
                  <a:schemeClr val="bg1"/>
                </a:solidFill>
                <a:latin typeface="Arial" panose="020B0604020202020204" pitchFamily="34" charset="0"/>
              </a:defRPr>
            </a:lvl8pPr>
            <a:lvl9pPr marL="3967033" indent="-233355" defTabSz="930178" eaLnBrk="0" fontAlgn="base" hangingPunct="0">
              <a:spcBef>
                <a:spcPct val="0"/>
              </a:spcBef>
              <a:spcAft>
                <a:spcPct val="0"/>
              </a:spcAft>
              <a:defRPr sz="2400" b="1" i="1">
                <a:solidFill>
                  <a:schemeClr val="bg1"/>
                </a:solidFill>
                <a:latin typeface="Arial" panose="020B0604020202020204" pitchFamily="34" charset="0"/>
              </a:defRPr>
            </a:lvl9pPr>
          </a:lstStyle>
          <a:p>
            <a:pPr marL="0" marR="0" lvl="0" indent="0" algn="r" defTabSz="930178" rtl="0" eaLnBrk="0" fontAlgn="base" latinLnBrk="0" hangingPunct="0">
              <a:lnSpc>
                <a:spcPct val="100000"/>
              </a:lnSpc>
              <a:spcBef>
                <a:spcPct val="0"/>
              </a:spcBef>
              <a:spcAft>
                <a:spcPct val="0"/>
              </a:spcAft>
              <a:buClrTx/>
              <a:buSzTx/>
              <a:buFontTx/>
              <a:buNone/>
              <a:tabLst/>
              <a:defRPr/>
            </a:pPr>
            <a:fld id="{7CBDFFD8-BB0E-4F0E-B80F-713BF7DE7E93}" type="slidenum">
              <a:rPr kumimoji="0" lang="en-US" altLang="en-US" sz="1200" b="1" i="1" u="none" strike="noStrike" kern="1200" cap="none" spc="0" normalizeH="0" baseline="0" noProof="0">
                <a:ln>
                  <a:noFill/>
                </a:ln>
                <a:solidFill>
                  <a:srgbClr val="FFFFFF"/>
                </a:solidFill>
                <a:effectLst/>
                <a:uLnTx/>
                <a:uFillTx/>
                <a:latin typeface="Arial" panose="020B0604020202020204" pitchFamily="34" charset="0"/>
                <a:ea typeface="+mn-ea"/>
                <a:cs typeface="+mn-cs"/>
              </a:rPr>
              <a:pPr marL="0" marR="0" lvl="0" indent="0" algn="r" defTabSz="930178" rtl="0" eaLnBrk="0" fontAlgn="base" latinLnBrk="0" hangingPunct="0">
                <a:lnSpc>
                  <a:spcPct val="100000"/>
                </a:lnSpc>
                <a:spcBef>
                  <a:spcPct val="0"/>
                </a:spcBef>
                <a:spcAft>
                  <a:spcPct val="0"/>
                </a:spcAft>
                <a:buClrTx/>
                <a:buSzTx/>
                <a:buFontTx/>
                <a:buNone/>
                <a:tabLst/>
                <a:defRPr/>
              </a:pPr>
              <a:t>38</a:t>
            </a:fld>
            <a:endParaRPr kumimoji="0" lang="en-US" altLang="en-US" sz="1200" b="1" i="1"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6147" name="Rectangle 2">
            <a:extLst>
              <a:ext uri="{FF2B5EF4-FFF2-40B4-BE49-F238E27FC236}">
                <a16:creationId xmlns:a16="http://schemas.microsoft.com/office/drawing/2014/main" id="{F3638A98-6F89-9C8D-67EF-4CD876FFCFEA}"/>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DA02DC01-71C6-0CA6-61A6-DB0A4D0160E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Thank you for attending this webinar. Instructions about </a:t>
            </a:r>
            <a:r>
              <a:rPr lang="en-US" altLang="en-US">
                <a:latin typeface="Arial" panose="020B0604020202020204" pitchFamily="34" charset="0"/>
              </a:rPr>
              <a:t>asking questions.</a:t>
            </a:r>
            <a:endParaRPr lang="en-US" altLang="en-US" dirty="0">
              <a:latin typeface="Arial" panose="020B0604020202020204" pitchFamily="34" charset="0"/>
            </a:endParaRPr>
          </a:p>
        </p:txBody>
      </p:sp>
      <p:sp>
        <p:nvSpPr>
          <p:cNvPr id="5" name="Slide Number Placeholder 3">
            <a:extLst>
              <a:ext uri="{FF2B5EF4-FFF2-40B4-BE49-F238E27FC236}">
                <a16:creationId xmlns:a16="http://schemas.microsoft.com/office/drawing/2014/main" id="{DBD56063-3B0B-6602-1A1D-DBF5C09B4A25}"/>
              </a:ext>
            </a:extLst>
          </p:cNvPr>
          <p:cNvSpPr txBox="1">
            <a:spLocks/>
          </p:cNvSpPr>
          <p:nvPr/>
        </p:nvSpPr>
        <p:spPr>
          <a:xfrm>
            <a:off x="3551238" y="8599837"/>
            <a:ext cx="3077739" cy="469424"/>
          </a:xfrm>
          <a:prstGeom prst="rect">
            <a:avLst/>
          </a:prstGeom>
        </p:spPr>
        <p:txBody>
          <a:bodyPr vert="horz" lIns="93342" tIns="46671" rIns="93342" bIns="4667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243EF79-BA74-4D18-B4FD-30DBA5251CC5}" type="slidenum">
              <a:rPr kumimoji="0" lang="en-US" alt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89430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6EEC30-F8D6-45FD-84B3-E645D5FCB1E0}" type="slidenum">
              <a:rPr lang="en-US" smtClean="0"/>
              <a:t>39</a:t>
            </a:fld>
            <a:endParaRPr lang="en-US"/>
          </a:p>
        </p:txBody>
      </p:sp>
    </p:spTree>
    <p:extLst>
      <p:ext uri="{BB962C8B-B14F-4D97-AF65-F5344CB8AC3E}">
        <p14:creationId xmlns:p14="http://schemas.microsoft.com/office/powerpoint/2010/main" val="2264705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57A7A4-EED7-48CB-8D06-6A8D7795F926}" type="slidenum">
              <a:rPr lang="en-US" smtClean="0"/>
              <a:t>‹#›</a:t>
            </a:fld>
            <a:endParaRPr lang="en-US"/>
          </a:p>
        </p:txBody>
      </p:sp>
    </p:spTree>
    <p:extLst>
      <p:ext uri="{BB962C8B-B14F-4D97-AF65-F5344CB8AC3E}">
        <p14:creationId xmlns:p14="http://schemas.microsoft.com/office/powerpoint/2010/main" val="2954547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6BA8"/>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57A7A4-EED7-48CB-8D06-6A8D7795F926}" type="slidenum">
              <a:rPr lang="en-US" smtClean="0"/>
              <a:t>‹#›</a:t>
            </a:fld>
            <a:endParaRPr lang="en-US"/>
          </a:p>
        </p:txBody>
      </p:sp>
    </p:spTree>
    <p:extLst>
      <p:ext uri="{BB962C8B-B14F-4D97-AF65-F5344CB8AC3E}">
        <p14:creationId xmlns:p14="http://schemas.microsoft.com/office/powerpoint/2010/main" val="960242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57A7A4-EED7-48CB-8D06-6A8D7795F926}" type="slidenum">
              <a:rPr lang="en-US" smtClean="0"/>
              <a:t>‹#›</a:t>
            </a:fld>
            <a:endParaRPr lang="en-US"/>
          </a:p>
        </p:txBody>
      </p:sp>
    </p:spTree>
    <p:extLst>
      <p:ext uri="{BB962C8B-B14F-4D97-AF65-F5344CB8AC3E}">
        <p14:creationId xmlns:p14="http://schemas.microsoft.com/office/powerpoint/2010/main" val="461562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57A7A4-EED7-48CB-8D06-6A8D7795F926}" type="slidenum">
              <a:rPr lang="en-US" smtClean="0"/>
              <a:t>‹#›</a:t>
            </a:fld>
            <a:endParaRPr lang="en-US"/>
          </a:p>
        </p:txBody>
      </p:sp>
    </p:spTree>
    <p:extLst>
      <p:ext uri="{BB962C8B-B14F-4D97-AF65-F5344CB8AC3E}">
        <p14:creationId xmlns:p14="http://schemas.microsoft.com/office/powerpoint/2010/main" val="3704322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57A7A4-EED7-48CB-8D06-6A8D7795F926}" type="slidenum">
              <a:rPr lang="en-US" smtClean="0"/>
              <a:t>‹#›</a:t>
            </a:fld>
            <a:endParaRPr lang="en-US"/>
          </a:p>
        </p:txBody>
      </p:sp>
    </p:spTree>
    <p:extLst>
      <p:ext uri="{BB962C8B-B14F-4D97-AF65-F5344CB8AC3E}">
        <p14:creationId xmlns:p14="http://schemas.microsoft.com/office/powerpoint/2010/main" val="1966996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57A7A4-EED7-48CB-8D06-6A8D7795F926}" type="slidenum">
              <a:rPr lang="en-US" smtClean="0"/>
              <a:t>‹#›</a:t>
            </a:fld>
            <a:endParaRPr lang="en-US"/>
          </a:p>
        </p:txBody>
      </p:sp>
    </p:spTree>
    <p:extLst>
      <p:ext uri="{BB962C8B-B14F-4D97-AF65-F5344CB8AC3E}">
        <p14:creationId xmlns:p14="http://schemas.microsoft.com/office/powerpoint/2010/main" val="3389332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57A7A4-EED7-48CB-8D06-6A8D7795F926}" type="slidenum">
              <a:rPr lang="en-US" smtClean="0"/>
              <a:t>‹#›</a:t>
            </a:fld>
            <a:endParaRPr lang="en-US"/>
          </a:p>
        </p:txBody>
      </p:sp>
    </p:spTree>
    <p:extLst>
      <p:ext uri="{BB962C8B-B14F-4D97-AF65-F5344CB8AC3E}">
        <p14:creationId xmlns:p14="http://schemas.microsoft.com/office/powerpoint/2010/main" val="2047139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57A7A4-EED7-48CB-8D06-6A8D7795F926}" type="slidenum">
              <a:rPr lang="en-US" smtClean="0"/>
              <a:t>‹#›</a:t>
            </a:fld>
            <a:endParaRPr lang="en-US"/>
          </a:p>
        </p:txBody>
      </p:sp>
    </p:spTree>
    <p:extLst>
      <p:ext uri="{BB962C8B-B14F-4D97-AF65-F5344CB8AC3E}">
        <p14:creationId xmlns:p14="http://schemas.microsoft.com/office/powerpoint/2010/main" val="1613279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57A7A4-EED7-48CB-8D06-6A8D7795F926}" type="slidenum">
              <a:rPr lang="en-US" smtClean="0"/>
              <a:t>‹#›</a:t>
            </a:fld>
            <a:endParaRPr lang="en-US"/>
          </a:p>
        </p:txBody>
      </p:sp>
    </p:spTree>
    <p:extLst>
      <p:ext uri="{BB962C8B-B14F-4D97-AF65-F5344CB8AC3E}">
        <p14:creationId xmlns:p14="http://schemas.microsoft.com/office/powerpoint/2010/main" val="3061105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57A7A4-EED7-48CB-8D06-6A8D7795F926}" type="slidenum">
              <a:rPr lang="en-US" smtClean="0"/>
              <a:t>‹#›</a:t>
            </a:fld>
            <a:endParaRPr lang="en-US"/>
          </a:p>
        </p:txBody>
      </p:sp>
    </p:spTree>
    <p:extLst>
      <p:ext uri="{BB962C8B-B14F-4D97-AF65-F5344CB8AC3E}">
        <p14:creationId xmlns:p14="http://schemas.microsoft.com/office/powerpoint/2010/main" val="2589999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57A7A4-EED7-48CB-8D06-6A8D7795F926}" type="slidenum">
              <a:rPr lang="en-US" smtClean="0"/>
              <a:t>‹#›</a:t>
            </a:fld>
            <a:endParaRPr lang="en-US"/>
          </a:p>
        </p:txBody>
      </p:sp>
    </p:spTree>
    <p:extLst>
      <p:ext uri="{BB962C8B-B14F-4D97-AF65-F5344CB8AC3E}">
        <p14:creationId xmlns:p14="http://schemas.microsoft.com/office/powerpoint/2010/main" val="432617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274638"/>
            <a:ext cx="66294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914400" y="1600200"/>
            <a:ext cx="7772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2895600" y="6356350"/>
            <a:ext cx="335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57A7A4-EED7-48CB-8D06-6A8D7795F926}" type="slidenum">
              <a:rPr lang="en-US" smtClean="0"/>
              <a:t>‹#›</a:t>
            </a:fld>
            <a:endParaRPr lang="en-US" dirty="0"/>
          </a:p>
        </p:txBody>
      </p:sp>
      <p:sp>
        <p:nvSpPr>
          <p:cNvPr id="7" name="Rectangle 6"/>
          <p:cNvSpPr/>
          <p:nvPr userDrawn="1"/>
        </p:nvSpPr>
        <p:spPr>
          <a:xfrm>
            <a:off x="899886" y="41275"/>
            <a:ext cx="8244114" cy="190500"/>
          </a:xfrm>
          <a:prstGeom prst="rect">
            <a:avLst/>
          </a:prstGeom>
          <a:solidFill>
            <a:srgbClr val="006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41275"/>
            <a:ext cx="838200" cy="190500"/>
          </a:xfrm>
          <a:prstGeom prst="rect">
            <a:avLst/>
          </a:prstGeom>
          <a:solidFill>
            <a:srgbClr val="006BA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D5D48055-F704-43A0-93C0-9EE5379D5D64}"/>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001000" y="376109"/>
            <a:ext cx="990602" cy="993904"/>
          </a:xfrm>
          <a:prstGeom prst="rect">
            <a:avLst/>
          </a:prstGeom>
        </p:spPr>
      </p:pic>
    </p:spTree>
    <p:extLst>
      <p:ext uri="{BB962C8B-B14F-4D97-AF65-F5344CB8AC3E}">
        <p14:creationId xmlns:p14="http://schemas.microsoft.com/office/powerpoint/2010/main" val="2230702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spcBef>
          <a:spcPct val="0"/>
        </a:spcBef>
        <a:buNone/>
        <a:defRPr sz="3200" b="1" kern="1200">
          <a:solidFill>
            <a:srgbClr val="006BA8"/>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7.png"/><Relationship Id="rId5" Type="http://schemas.openxmlformats.org/officeDocument/2006/relationships/image" Target="../media/image26.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29.svg"/><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sv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4.svg"/></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4.sv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members.ssvpusa.org/leadership-training/"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88D2C5-B5C6-2C8F-ADBA-54421CF6C379}"/>
              </a:ext>
            </a:extLst>
          </p:cNvPr>
          <p:cNvSpPr>
            <a:spLocks noGrp="1"/>
          </p:cNvSpPr>
          <p:nvPr>
            <p:ph type="sldNum" sz="quarter" idx="12"/>
          </p:nvPr>
        </p:nvSpPr>
        <p:spPr/>
        <p:txBody>
          <a:bodyPr/>
          <a:lstStyle/>
          <a:p>
            <a:fld id="{5057A7A4-EED7-48CB-8D06-6A8D7795F926}" type="slidenum">
              <a:rPr lang="en-US" smtClean="0"/>
              <a:t>1</a:t>
            </a:fld>
            <a:endParaRPr lang="en-US"/>
          </a:p>
        </p:txBody>
      </p:sp>
      <p:pic>
        <p:nvPicPr>
          <p:cNvPr id="1026" name="Picture 2">
            <a:extLst>
              <a:ext uri="{FF2B5EF4-FFF2-40B4-BE49-F238E27FC236}">
                <a16:creationId xmlns:a16="http://schemas.microsoft.com/office/drawing/2014/main" id="{1CE79668-F1BA-32B0-3AE9-6D64050261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7900" y="1104900"/>
            <a:ext cx="4648200" cy="4648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76B0DD3-0F5B-B523-50A1-EA2F77913532}"/>
              </a:ext>
            </a:extLst>
          </p:cNvPr>
          <p:cNvSpPr txBox="1"/>
          <p:nvPr/>
        </p:nvSpPr>
        <p:spPr>
          <a:xfrm>
            <a:off x="2286000" y="5646450"/>
            <a:ext cx="4572000" cy="584775"/>
          </a:xfrm>
          <a:prstGeom prst="rect">
            <a:avLst/>
          </a:prstGeom>
          <a:noFill/>
        </p:spPr>
        <p:txBody>
          <a:bodyPr wrap="square">
            <a:spAutoFit/>
          </a:bodyPr>
          <a:lstStyle/>
          <a:p>
            <a:pPr algn="ctr" fontAlgn="base">
              <a:spcAft>
                <a:spcPts val="1200"/>
              </a:spcAft>
              <a:buNone/>
            </a:pPr>
            <a:r>
              <a:rPr lang="en-US" sz="3200" b="1" i="0" dirty="0">
                <a:solidFill>
                  <a:srgbClr val="000000"/>
                </a:solidFill>
                <a:effectLst/>
                <a:latin typeface="Arial" panose="020B0604020202020204" pitchFamily="34" charset="0"/>
                <a:cs typeface="Arial" panose="020B0604020202020204" pitchFamily="34" charset="0"/>
              </a:rPr>
              <a:t>John Hallissy</a:t>
            </a:r>
            <a:endParaRPr lang="en-US" b="0" i="0" dirty="0">
              <a:solidFill>
                <a:srgbClr val="3A3A3A"/>
              </a:solidFill>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1EA50EA-0085-3550-4ED5-5C26E49090B5}"/>
              </a:ext>
            </a:extLst>
          </p:cNvPr>
          <p:cNvSpPr txBox="1"/>
          <p:nvPr/>
        </p:nvSpPr>
        <p:spPr>
          <a:xfrm>
            <a:off x="2286000" y="6033184"/>
            <a:ext cx="4572000" cy="646331"/>
          </a:xfrm>
          <a:prstGeom prst="rect">
            <a:avLst/>
          </a:prstGeom>
          <a:noFill/>
        </p:spPr>
        <p:txBody>
          <a:bodyPr wrap="square">
            <a:spAutoFit/>
          </a:bodyPr>
          <a:lstStyle/>
          <a:p>
            <a:pPr algn="ctr" fontAlgn="base">
              <a:spcAft>
                <a:spcPts val="2250"/>
              </a:spcAft>
              <a:buNone/>
            </a:pPr>
            <a:r>
              <a:rPr lang="en-US" b="0" i="0" dirty="0">
                <a:solidFill>
                  <a:srgbClr val="3A3A3A"/>
                </a:solidFill>
                <a:effectLst/>
                <a:latin typeface="Arial" panose="020B0604020202020204" pitchFamily="34" charset="0"/>
                <a:cs typeface="Arial" panose="020B0604020202020204" pitchFamily="34" charset="0"/>
              </a:rPr>
              <a:t>1st Vice President and Chair of the National Governance Committee</a:t>
            </a:r>
          </a:p>
        </p:txBody>
      </p:sp>
      <p:sp>
        <p:nvSpPr>
          <p:cNvPr id="8" name="TextBox 7">
            <a:extLst>
              <a:ext uri="{FF2B5EF4-FFF2-40B4-BE49-F238E27FC236}">
                <a16:creationId xmlns:a16="http://schemas.microsoft.com/office/drawing/2014/main" id="{77FC8A9F-2E6F-4DB5-C3FE-E6C9C8B8E489}"/>
              </a:ext>
            </a:extLst>
          </p:cNvPr>
          <p:cNvSpPr txBox="1"/>
          <p:nvPr/>
        </p:nvSpPr>
        <p:spPr>
          <a:xfrm>
            <a:off x="1028700" y="780728"/>
            <a:ext cx="7086600" cy="523220"/>
          </a:xfrm>
          <a:prstGeom prst="rect">
            <a:avLst/>
          </a:prstGeom>
          <a:noFill/>
        </p:spPr>
        <p:txBody>
          <a:bodyPr wrap="square">
            <a:spAutoFit/>
          </a:bodyPr>
          <a:lstStyle/>
          <a:p>
            <a:pPr algn="ctr"/>
            <a:r>
              <a:rPr lang="en-US" altLang="en-US" sz="2800" dirty="0">
                <a:solidFill>
                  <a:srgbClr val="006BA8"/>
                </a:solidFill>
                <a:effectLst>
                  <a:outerShdw blurRad="38100" dist="38100" dir="2700000" algn="tl">
                    <a:srgbClr val="000000"/>
                  </a:outerShdw>
                </a:effectLst>
                <a:latin typeface="Arial" charset="0"/>
              </a:rPr>
              <a:t>The Importance of Good Governance</a:t>
            </a:r>
            <a:endParaRPr lang="en-US" sz="2800" dirty="0"/>
          </a:p>
        </p:txBody>
      </p:sp>
    </p:spTree>
    <p:extLst>
      <p:ext uri="{BB962C8B-B14F-4D97-AF65-F5344CB8AC3E}">
        <p14:creationId xmlns:p14="http://schemas.microsoft.com/office/powerpoint/2010/main" val="709862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901" name="Rectangle 5">
            <a:extLst>
              <a:ext uri="{FF2B5EF4-FFF2-40B4-BE49-F238E27FC236}">
                <a16:creationId xmlns:a16="http://schemas.microsoft.com/office/drawing/2014/main" id="{E41BE191-F7C7-4DF8-A678-3246E79A39E7}"/>
              </a:ext>
            </a:extLst>
          </p:cNvPr>
          <p:cNvSpPr>
            <a:spLocks noChangeArrowheads="1"/>
          </p:cNvSpPr>
          <p:nvPr/>
        </p:nvSpPr>
        <p:spPr bwMode="auto">
          <a:xfrm>
            <a:off x="98256" y="208754"/>
            <a:ext cx="8947487" cy="2057399"/>
          </a:xfrm>
          <a:prstGeom prst="rect">
            <a:avLst/>
          </a:prstGeom>
          <a:noFill/>
          <a:ln w="9525">
            <a:noFill/>
            <a:miter lim="800000"/>
            <a:headEnd/>
            <a:tailEnd/>
          </a:ln>
          <a:effectLst/>
        </p:spPr>
        <p:txBody>
          <a:bodyPr/>
          <a:lstStyle/>
          <a:p>
            <a:pPr algn="ctr" defTabSz="893677">
              <a:lnSpc>
                <a:spcPts val="2460"/>
              </a:lnSpc>
              <a:defRPr/>
            </a:pPr>
            <a:endParaRPr lang="en-US" altLang="en-US" sz="1893" dirty="0">
              <a:solidFill>
                <a:srgbClr val="CC0066"/>
              </a:solidFill>
              <a:effectLst>
                <a:outerShdw blurRad="38100" dist="38100" dir="2700000" algn="tl">
                  <a:srgbClr val="000000"/>
                </a:outerShdw>
              </a:effectLst>
              <a:latin typeface="Arial" charset="0"/>
            </a:endParaRPr>
          </a:p>
          <a:p>
            <a:pPr algn="ctr" defTabSz="893677">
              <a:defRPr/>
            </a:pPr>
            <a:r>
              <a:rPr lang="en-US" altLang="en-US" sz="3198" dirty="0">
                <a:solidFill>
                  <a:srgbClr val="006BA8"/>
                </a:solidFill>
                <a:effectLst>
                  <a:outerShdw blurRad="38100" dist="38100" dir="2700000" algn="tl">
                    <a:srgbClr val="000000"/>
                  </a:outerShdw>
                </a:effectLst>
                <a:latin typeface="Arial" charset="0"/>
              </a:rPr>
              <a:t>To be an Effective and Responsible </a:t>
            </a:r>
          </a:p>
          <a:p>
            <a:pPr algn="ctr" defTabSz="893677">
              <a:defRPr/>
            </a:pPr>
            <a:r>
              <a:rPr lang="en-US" altLang="en-US" sz="3198" dirty="0">
                <a:solidFill>
                  <a:srgbClr val="006BA8"/>
                </a:solidFill>
                <a:effectLst>
                  <a:outerShdw blurRad="38100" dist="38100" dir="2700000" algn="tl">
                    <a:srgbClr val="000000"/>
                  </a:outerShdw>
                </a:effectLst>
                <a:latin typeface="Arial" charset="0"/>
              </a:rPr>
              <a:t>Servant Leader:</a:t>
            </a:r>
          </a:p>
          <a:p>
            <a:pPr algn="ctr" defTabSz="893677">
              <a:defRPr/>
            </a:pPr>
            <a:r>
              <a:rPr lang="en-US" altLang="en-US" sz="3198" dirty="0">
                <a:solidFill>
                  <a:srgbClr val="006BA8"/>
                </a:solidFill>
                <a:effectLst>
                  <a:outerShdw blurRad="38100" dist="38100" dir="2700000" algn="tl">
                    <a:srgbClr val="000000"/>
                  </a:outerShdw>
                </a:effectLst>
                <a:latin typeface="Arial" charset="0"/>
              </a:rPr>
              <a:t>The Importance of Good Governance</a:t>
            </a:r>
            <a:br>
              <a:rPr lang="en-US" altLang="en-US" sz="1893" dirty="0">
                <a:solidFill>
                  <a:srgbClr val="CC0066"/>
                </a:solidFill>
                <a:effectLst>
                  <a:outerShdw blurRad="38100" dist="38100" dir="2700000" algn="tl">
                    <a:srgbClr val="000000"/>
                  </a:outerShdw>
                </a:effectLst>
                <a:latin typeface="Arial" charset="0"/>
              </a:rPr>
            </a:br>
            <a:endParaRPr lang="en-US" altLang="en-US" sz="1893" dirty="0">
              <a:solidFill>
                <a:srgbClr val="CC0066"/>
              </a:solidFill>
              <a:effectLst>
                <a:outerShdw blurRad="38100" dist="38100" dir="2700000" algn="tl">
                  <a:srgbClr val="000000"/>
                </a:outerShdw>
              </a:effectLst>
              <a:latin typeface="Arial" charset="0"/>
            </a:endParaRPr>
          </a:p>
        </p:txBody>
      </p:sp>
      <p:sp>
        <p:nvSpPr>
          <p:cNvPr id="6" name="Slide Number Placeholder 5">
            <a:extLst>
              <a:ext uri="{FF2B5EF4-FFF2-40B4-BE49-F238E27FC236}">
                <a16:creationId xmlns:a16="http://schemas.microsoft.com/office/drawing/2014/main" id="{9B19D800-872C-C6B9-08A2-FC1EDBEBDCB7}"/>
              </a:ext>
            </a:extLst>
          </p:cNvPr>
          <p:cNvSpPr>
            <a:spLocks noGrp="1"/>
          </p:cNvSpPr>
          <p:nvPr>
            <p:ph type="sldNum" sz="quarter" idx="12"/>
          </p:nvPr>
        </p:nvSpPr>
        <p:spPr/>
        <p:txBody>
          <a:bodyPr/>
          <a:lstStyle/>
          <a:p>
            <a:fld id="{5057A7A4-EED7-48CB-8D06-6A8D7795F926}" type="slidenum">
              <a:rPr lang="en-US" smtClean="0"/>
              <a:t>2</a:t>
            </a:fld>
            <a:endParaRPr lang="en-US"/>
          </a:p>
        </p:txBody>
      </p:sp>
      <p:pic>
        <p:nvPicPr>
          <p:cNvPr id="4" name="Picture 3">
            <a:extLst>
              <a:ext uri="{FF2B5EF4-FFF2-40B4-BE49-F238E27FC236}">
                <a16:creationId xmlns:a16="http://schemas.microsoft.com/office/drawing/2014/main" id="{EE6B4FD9-5DD0-3952-D840-CC48C743D832}"/>
              </a:ext>
            </a:extLst>
          </p:cNvPr>
          <p:cNvPicPr>
            <a:picLocks noChangeAspect="1"/>
          </p:cNvPicPr>
          <p:nvPr/>
        </p:nvPicPr>
        <p:blipFill>
          <a:blip r:embed="rId3"/>
          <a:stretch>
            <a:fillRect/>
          </a:stretch>
        </p:blipFill>
        <p:spPr>
          <a:xfrm>
            <a:off x="5246799" y="2946993"/>
            <a:ext cx="3426302" cy="1920178"/>
          </a:xfrm>
          <a:prstGeom prst="rect">
            <a:avLst/>
          </a:prstGeom>
          <a:ln w="88900" cap="sq" cmpd="thickThin">
            <a:solidFill>
              <a:srgbClr val="000000"/>
            </a:solidFill>
            <a:prstDash val="solid"/>
            <a:miter lim="800000"/>
          </a:ln>
          <a:effectLst>
            <a:innerShdw blurRad="76200">
              <a:srgbClr val="000000"/>
            </a:innerShdw>
          </a:effectLst>
        </p:spPr>
      </p:pic>
      <p:pic>
        <p:nvPicPr>
          <p:cNvPr id="7" name="Picture 6">
            <a:extLst>
              <a:ext uri="{FF2B5EF4-FFF2-40B4-BE49-F238E27FC236}">
                <a16:creationId xmlns:a16="http://schemas.microsoft.com/office/drawing/2014/main" id="{CABE7AD7-00ED-482D-D802-A4B2F95593C6}"/>
              </a:ext>
            </a:extLst>
          </p:cNvPr>
          <p:cNvPicPr>
            <a:picLocks noChangeAspect="1"/>
          </p:cNvPicPr>
          <p:nvPr/>
        </p:nvPicPr>
        <p:blipFill>
          <a:blip r:embed="rId4"/>
          <a:stretch>
            <a:fillRect/>
          </a:stretch>
        </p:blipFill>
        <p:spPr>
          <a:xfrm>
            <a:off x="758993" y="2438400"/>
            <a:ext cx="3733800" cy="3733800"/>
          </a:xfrm>
          <a:prstGeom prst="rect">
            <a:avLst/>
          </a:prstGeom>
        </p:spPr>
      </p:pic>
    </p:spTree>
    <p:extLst>
      <p:ext uri="{BB962C8B-B14F-4D97-AF65-F5344CB8AC3E}">
        <p14:creationId xmlns:p14="http://schemas.microsoft.com/office/powerpoint/2010/main" val="262505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A33AF-7345-5A30-4044-D60B14B9A1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B4D33C-0CEB-85B8-178F-50CCAC6E81D8}"/>
              </a:ext>
            </a:extLst>
          </p:cNvPr>
          <p:cNvSpPr>
            <a:spLocks noGrp="1"/>
          </p:cNvSpPr>
          <p:nvPr>
            <p:ph type="title"/>
          </p:nvPr>
        </p:nvSpPr>
        <p:spPr/>
        <p:txBody>
          <a:bodyPr/>
          <a:lstStyle/>
          <a:p>
            <a:pPr marL="0" marR="0" lvl="0" indent="0" defTabSz="893677" rtl="0" eaLnBrk="1" fontAlgn="auto" latinLnBrk="0" hangingPunct="1">
              <a:lnSpc>
                <a:spcPct val="100000"/>
              </a:lnSpc>
              <a:spcBef>
                <a:spcPts val="0"/>
              </a:spcBef>
              <a:spcAft>
                <a:spcPts val="0"/>
              </a:spcAft>
              <a:tabLst/>
              <a:defRPr/>
            </a:pPr>
            <a:r>
              <a:rPr kumimoji="0" lang="en-US" altLang="en-US" sz="3198" b="0" i="0" u="none" strike="noStrike" kern="1200" cap="none" spc="0" normalizeH="0" baseline="0" noProof="0" dirty="0">
                <a:ln>
                  <a:noFill/>
                </a:ln>
                <a:solidFill>
                  <a:srgbClr val="006BA8"/>
                </a:solidFill>
                <a:effectLst>
                  <a:outerShdw blurRad="38100" dist="38100" dir="2700000" algn="tl">
                    <a:srgbClr val="000000"/>
                  </a:outerShdw>
                </a:effectLst>
                <a:uLnTx/>
                <a:uFillTx/>
                <a:latin typeface="Arial" charset="0"/>
                <a:ea typeface="+mn-ea"/>
                <a:cs typeface="+mn-cs"/>
              </a:rPr>
              <a:t>To be an Effective and Responsible </a:t>
            </a:r>
            <a:br>
              <a:rPr kumimoji="0" lang="en-US" altLang="en-US" sz="3198" b="0" i="0" u="none" strike="noStrike" kern="1200" cap="none" spc="0" normalizeH="0" baseline="0" noProof="0" dirty="0">
                <a:ln>
                  <a:noFill/>
                </a:ln>
                <a:solidFill>
                  <a:srgbClr val="006BA8"/>
                </a:solidFill>
                <a:effectLst>
                  <a:outerShdw blurRad="38100" dist="38100" dir="2700000" algn="tl">
                    <a:srgbClr val="000000"/>
                  </a:outerShdw>
                </a:effectLst>
                <a:uLnTx/>
                <a:uFillTx/>
                <a:latin typeface="Arial" charset="0"/>
                <a:ea typeface="+mn-ea"/>
                <a:cs typeface="+mn-cs"/>
              </a:rPr>
            </a:br>
            <a:r>
              <a:rPr kumimoji="0" lang="en-US" altLang="en-US" sz="3198" b="0" i="0" u="none" strike="noStrike" kern="1200" cap="none" spc="0" normalizeH="0" baseline="0" noProof="0" dirty="0">
                <a:ln>
                  <a:noFill/>
                </a:ln>
                <a:solidFill>
                  <a:srgbClr val="006BA8"/>
                </a:solidFill>
                <a:effectLst>
                  <a:outerShdw blurRad="38100" dist="38100" dir="2700000" algn="tl">
                    <a:srgbClr val="000000"/>
                  </a:outerShdw>
                </a:effectLst>
                <a:uLnTx/>
                <a:uFillTx/>
                <a:latin typeface="Arial" charset="0"/>
                <a:ea typeface="+mn-ea"/>
                <a:cs typeface="+mn-cs"/>
              </a:rPr>
              <a:t>Servant Leader: Good Governance</a:t>
            </a:r>
            <a:endParaRPr lang="en-US" dirty="0"/>
          </a:p>
        </p:txBody>
      </p:sp>
      <p:sp>
        <p:nvSpPr>
          <p:cNvPr id="3" name="Content Placeholder 2">
            <a:extLst>
              <a:ext uri="{FF2B5EF4-FFF2-40B4-BE49-F238E27FC236}">
                <a16:creationId xmlns:a16="http://schemas.microsoft.com/office/drawing/2014/main" id="{8A370F3B-E379-EDD5-DF6B-9E2003A96215}"/>
              </a:ext>
            </a:extLst>
          </p:cNvPr>
          <p:cNvSpPr>
            <a:spLocks noGrp="1"/>
          </p:cNvSpPr>
          <p:nvPr>
            <p:ph idx="1"/>
          </p:nvPr>
        </p:nvSpPr>
        <p:spPr>
          <a:xfrm>
            <a:off x="457200" y="1738313"/>
            <a:ext cx="8610600" cy="4983162"/>
          </a:xfrm>
        </p:spPr>
        <p:txBody>
          <a:bodyPr>
            <a:normAutofit fontScale="25000" lnSpcReduction="20000"/>
          </a:bodyPr>
          <a:lstStyle/>
          <a:p>
            <a:pPr marL="0" marR="0" algn="ctr">
              <a:buNone/>
            </a:pPr>
            <a:r>
              <a:rPr lang="en-US" sz="12800" b="1" kern="1200" dirty="0">
                <a:solidFill>
                  <a:srgbClr val="1F497D"/>
                </a:solidFill>
                <a:effectLst/>
                <a:latin typeface="UICTFontTextStyleEmphasizedBody"/>
                <a:ea typeface="Aptos" panose="020B0004020202020204" pitchFamily="34" charset="0"/>
                <a:cs typeface="Aptos" panose="020B0004020202020204" pitchFamily="34" charset="0"/>
              </a:rPr>
              <a:t>Our Five Virtues Prayer</a:t>
            </a:r>
            <a:endParaRPr lang="en-US" sz="12800" dirty="0">
              <a:effectLst/>
              <a:latin typeface="Times New Roman" panose="02020603050405020304" pitchFamily="18" charset="0"/>
              <a:ea typeface="Times New Roman" panose="02020603050405020304" pitchFamily="18" charset="0"/>
            </a:endParaRPr>
          </a:p>
          <a:p>
            <a:pPr marL="0" marR="0" algn="ctr">
              <a:lnSpc>
                <a:spcPct val="120000"/>
              </a:lnSpc>
              <a:spcBef>
                <a:spcPts val="0"/>
              </a:spcBef>
              <a:buNone/>
            </a:pPr>
            <a:r>
              <a:rPr lang="en-US" sz="4000" kern="1200" dirty="0">
                <a:solidFill>
                  <a:srgbClr val="1F497D"/>
                </a:solidFill>
                <a:effectLst/>
                <a:latin typeface="Aptos" panose="020B0004020202020204" pitchFamily="34" charset="0"/>
                <a:ea typeface="Aptos" panose="020B0004020202020204" pitchFamily="34" charset="0"/>
                <a:cs typeface="Aptos" panose="020B0004020202020204" pitchFamily="34" charset="0"/>
              </a:rPr>
              <a:t> </a:t>
            </a:r>
            <a:endParaRPr lang="en-US" sz="4000" dirty="0">
              <a:effectLst/>
              <a:latin typeface="Times New Roman" panose="02020603050405020304" pitchFamily="18" charset="0"/>
              <a:ea typeface="Times New Roman" panose="02020603050405020304" pitchFamily="18" charset="0"/>
            </a:endParaRPr>
          </a:p>
          <a:p>
            <a:pPr marL="0" marR="0">
              <a:buNone/>
            </a:pPr>
            <a:r>
              <a:rPr lang="en-US" sz="11200" kern="1200" dirty="0">
                <a:solidFill>
                  <a:srgbClr val="006BA8"/>
                </a:solidFill>
                <a:effectLst/>
                <a:latin typeface="UICTFontTextStyleBody"/>
                <a:ea typeface="Aptos" panose="020B0004020202020204" pitchFamily="34" charset="0"/>
                <a:cs typeface="Aptos" panose="020B0004020202020204" pitchFamily="34" charset="0"/>
              </a:rPr>
              <a:t>St. Vincent de Paul, </a:t>
            </a:r>
            <a:endParaRPr lang="en-US" sz="11200" dirty="0">
              <a:solidFill>
                <a:srgbClr val="006BA8"/>
              </a:solidFill>
              <a:effectLst/>
              <a:latin typeface="Times New Roman" panose="02020603050405020304" pitchFamily="18" charset="0"/>
              <a:ea typeface="Times New Roman" panose="02020603050405020304" pitchFamily="18" charset="0"/>
            </a:endParaRPr>
          </a:p>
          <a:p>
            <a:pPr marL="0" marR="0">
              <a:buNone/>
            </a:pPr>
            <a:r>
              <a:rPr lang="en-US" sz="11200" kern="1200" dirty="0">
                <a:solidFill>
                  <a:srgbClr val="006BA8"/>
                </a:solidFill>
                <a:effectLst/>
                <a:latin typeface="UICTFontTextStyleBody"/>
                <a:ea typeface="Aptos" panose="020B0004020202020204" pitchFamily="34" charset="0"/>
                <a:cs typeface="Aptos" panose="020B0004020202020204" pitchFamily="34" charset="0"/>
              </a:rPr>
              <a:t>Pray for us, that in our </a:t>
            </a:r>
            <a:r>
              <a:rPr lang="en-US" sz="11200" b="1" kern="1200" dirty="0">
                <a:solidFill>
                  <a:srgbClr val="006BA8"/>
                </a:solidFill>
                <a:effectLst/>
                <a:latin typeface="UICTFontTextStyleEmphasizedBody"/>
                <a:ea typeface="Aptos" panose="020B0004020202020204" pitchFamily="34" charset="0"/>
                <a:cs typeface="Aptos" panose="020B0004020202020204" pitchFamily="34" charset="0"/>
              </a:rPr>
              <a:t>simplicity</a:t>
            </a:r>
            <a:r>
              <a:rPr lang="en-US" sz="11200" kern="1200" dirty="0">
                <a:solidFill>
                  <a:srgbClr val="006BA8"/>
                </a:solidFill>
                <a:effectLst/>
                <a:latin typeface="UICTFontTextStyleBody"/>
                <a:ea typeface="Aptos" panose="020B0004020202020204" pitchFamily="34" charset="0"/>
                <a:cs typeface="Aptos" panose="020B0004020202020204" pitchFamily="34" charset="0"/>
              </a:rPr>
              <a:t> we may </a:t>
            </a:r>
            <a:endParaRPr lang="en-US" sz="11200" dirty="0">
              <a:solidFill>
                <a:srgbClr val="006BA8"/>
              </a:solidFill>
              <a:effectLst/>
              <a:latin typeface="Times New Roman" panose="02020603050405020304" pitchFamily="18" charset="0"/>
              <a:ea typeface="Times New Roman" panose="02020603050405020304" pitchFamily="18" charset="0"/>
            </a:endParaRPr>
          </a:p>
          <a:p>
            <a:pPr marL="0" marR="0">
              <a:buNone/>
            </a:pPr>
            <a:r>
              <a:rPr lang="en-US" sz="11200" kern="1200" dirty="0">
                <a:solidFill>
                  <a:srgbClr val="006BA8"/>
                </a:solidFill>
                <a:effectLst/>
                <a:latin typeface="UICTFontTextStyleBody"/>
                <a:ea typeface="Aptos" panose="020B0004020202020204" pitchFamily="34" charset="0"/>
                <a:cs typeface="Aptos" panose="020B0004020202020204" pitchFamily="34" charset="0"/>
              </a:rPr>
              <a:t>always find honest words of love and comfort. </a:t>
            </a:r>
            <a:endParaRPr lang="en-US" sz="11200" dirty="0">
              <a:solidFill>
                <a:srgbClr val="006BA8"/>
              </a:solidFill>
              <a:effectLst/>
              <a:latin typeface="Times New Roman" panose="02020603050405020304" pitchFamily="18" charset="0"/>
              <a:ea typeface="Times New Roman" panose="02020603050405020304" pitchFamily="18" charset="0"/>
            </a:endParaRPr>
          </a:p>
          <a:p>
            <a:pPr marL="0" marR="0">
              <a:buNone/>
            </a:pPr>
            <a:r>
              <a:rPr lang="en-US" sz="11200" kern="1200" dirty="0">
                <a:solidFill>
                  <a:srgbClr val="006BA8"/>
                </a:solidFill>
                <a:effectLst/>
                <a:latin typeface="Aptos" panose="020B0004020202020204" pitchFamily="34" charset="0"/>
                <a:ea typeface="Aptos" panose="020B0004020202020204" pitchFamily="34" charset="0"/>
                <a:cs typeface="Aptos" panose="020B0004020202020204" pitchFamily="34" charset="0"/>
              </a:rPr>
              <a:t> </a:t>
            </a:r>
            <a:endParaRPr lang="en-US" sz="11200" dirty="0">
              <a:solidFill>
                <a:srgbClr val="006BA8"/>
              </a:solidFill>
              <a:effectLst/>
              <a:latin typeface="Times New Roman" panose="02020603050405020304" pitchFamily="18" charset="0"/>
              <a:ea typeface="Times New Roman" panose="02020603050405020304" pitchFamily="18" charset="0"/>
            </a:endParaRPr>
          </a:p>
          <a:p>
            <a:pPr marL="0" marR="0">
              <a:buNone/>
            </a:pPr>
            <a:r>
              <a:rPr lang="en-US" sz="11200" kern="1200" dirty="0">
                <a:solidFill>
                  <a:srgbClr val="006BA8"/>
                </a:solidFill>
                <a:effectLst/>
                <a:latin typeface="UICTFontTextStyleBody"/>
                <a:ea typeface="Aptos" panose="020B0004020202020204" pitchFamily="34" charset="0"/>
                <a:cs typeface="Aptos" panose="020B0004020202020204" pitchFamily="34" charset="0"/>
              </a:rPr>
              <a:t>Pray for us, that our </a:t>
            </a:r>
            <a:r>
              <a:rPr lang="en-US" sz="11200" b="1" kern="1200" dirty="0">
                <a:solidFill>
                  <a:srgbClr val="006BA8"/>
                </a:solidFill>
                <a:effectLst/>
                <a:latin typeface="UICTFontTextStyleEmphasizedBody"/>
                <a:ea typeface="Aptos" panose="020B0004020202020204" pitchFamily="34" charset="0"/>
                <a:cs typeface="Aptos" panose="020B0004020202020204" pitchFamily="34" charset="0"/>
              </a:rPr>
              <a:t>humility</a:t>
            </a:r>
            <a:r>
              <a:rPr lang="en-US" sz="11200" kern="1200" dirty="0">
                <a:solidFill>
                  <a:srgbClr val="006BA8"/>
                </a:solidFill>
                <a:effectLst/>
                <a:latin typeface="UICTFontTextStyleBody"/>
                <a:ea typeface="Aptos" panose="020B0004020202020204" pitchFamily="34" charset="0"/>
                <a:cs typeface="Aptos" panose="020B0004020202020204" pitchFamily="34" charset="0"/>
              </a:rPr>
              <a:t> leads us to </a:t>
            </a:r>
            <a:endParaRPr lang="en-US" sz="11200" dirty="0">
              <a:solidFill>
                <a:srgbClr val="006BA8"/>
              </a:solidFill>
              <a:effectLst/>
              <a:latin typeface="Times New Roman" panose="02020603050405020304" pitchFamily="18" charset="0"/>
              <a:ea typeface="Times New Roman" panose="02020603050405020304" pitchFamily="18" charset="0"/>
            </a:endParaRPr>
          </a:p>
          <a:p>
            <a:pPr marL="0" marR="0">
              <a:buNone/>
            </a:pPr>
            <a:r>
              <a:rPr lang="en-US" sz="11200" kern="1200" dirty="0">
                <a:solidFill>
                  <a:srgbClr val="006BA8"/>
                </a:solidFill>
                <a:effectLst/>
                <a:latin typeface="UICTFontTextStyleBody"/>
                <a:ea typeface="Aptos" panose="020B0004020202020204" pitchFamily="34" charset="0"/>
                <a:cs typeface="Aptos" panose="020B0004020202020204" pitchFamily="34" charset="0"/>
              </a:rPr>
              <a:t>seek God’s glory, not our own.</a:t>
            </a:r>
            <a:endParaRPr lang="en-US" sz="11200" dirty="0">
              <a:solidFill>
                <a:srgbClr val="006BA8"/>
              </a:solidFill>
              <a:effectLst/>
              <a:latin typeface="Times New Roman" panose="02020603050405020304" pitchFamily="18" charset="0"/>
              <a:ea typeface="Times New Roman" panose="02020603050405020304" pitchFamily="18" charset="0"/>
            </a:endParaRPr>
          </a:p>
          <a:p>
            <a:pPr marL="0" marR="0">
              <a:buNone/>
            </a:pPr>
            <a:r>
              <a:rPr lang="en-US" sz="11200" kern="1200" dirty="0">
                <a:solidFill>
                  <a:srgbClr val="006BA8"/>
                </a:solidFill>
                <a:effectLst/>
                <a:latin typeface="Aptos" panose="020B0004020202020204" pitchFamily="34" charset="0"/>
                <a:ea typeface="Aptos" panose="020B0004020202020204" pitchFamily="34" charset="0"/>
                <a:cs typeface="Aptos" panose="020B0004020202020204" pitchFamily="34" charset="0"/>
              </a:rPr>
              <a:t> </a:t>
            </a:r>
            <a:endParaRPr lang="en-US" sz="11200" dirty="0">
              <a:solidFill>
                <a:srgbClr val="006BA8"/>
              </a:solidFill>
              <a:effectLst/>
              <a:latin typeface="Times New Roman" panose="02020603050405020304" pitchFamily="18" charset="0"/>
              <a:ea typeface="Times New Roman" panose="02020603050405020304" pitchFamily="18" charset="0"/>
            </a:endParaRPr>
          </a:p>
          <a:p>
            <a:pPr marL="0" marR="0">
              <a:buNone/>
            </a:pPr>
            <a:r>
              <a:rPr lang="en-US" sz="11200" kern="1200" dirty="0">
                <a:solidFill>
                  <a:srgbClr val="006BA8"/>
                </a:solidFill>
                <a:effectLst/>
                <a:latin typeface="UICTFontTextStyleBody"/>
                <a:ea typeface="Aptos" panose="020B0004020202020204" pitchFamily="34" charset="0"/>
                <a:cs typeface="Aptos" panose="020B0004020202020204" pitchFamily="34" charset="0"/>
              </a:rPr>
              <a:t>Pray for us, that with </a:t>
            </a:r>
            <a:r>
              <a:rPr lang="en-US" sz="11200" b="1" kern="1200" dirty="0">
                <a:solidFill>
                  <a:srgbClr val="006BA8"/>
                </a:solidFill>
                <a:effectLst/>
                <a:latin typeface="UICTFontTextStyleEmphasizedBody"/>
                <a:ea typeface="Aptos" panose="020B0004020202020204" pitchFamily="34" charset="0"/>
                <a:cs typeface="Aptos" panose="020B0004020202020204" pitchFamily="34" charset="0"/>
              </a:rPr>
              <a:t>gentleness</a:t>
            </a:r>
            <a:r>
              <a:rPr lang="en-US" sz="11200" kern="1200" dirty="0">
                <a:solidFill>
                  <a:srgbClr val="006BA8"/>
                </a:solidFill>
                <a:effectLst/>
                <a:latin typeface="UICTFontTextStyleBody"/>
                <a:ea typeface="Aptos" panose="020B0004020202020204" pitchFamily="34" charset="0"/>
                <a:cs typeface="Aptos" panose="020B0004020202020204" pitchFamily="34" charset="0"/>
              </a:rPr>
              <a:t> we offer </a:t>
            </a:r>
            <a:endParaRPr lang="en-US" sz="11200" dirty="0">
              <a:solidFill>
                <a:srgbClr val="006BA8"/>
              </a:solidFill>
              <a:effectLst/>
              <a:latin typeface="Times New Roman" panose="02020603050405020304" pitchFamily="18" charset="0"/>
              <a:ea typeface="Times New Roman" panose="02020603050405020304" pitchFamily="18" charset="0"/>
            </a:endParaRPr>
          </a:p>
          <a:p>
            <a:pPr marL="0" marR="0">
              <a:buNone/>
            </a:pPr>
            <a:r>
              <a:rPr lang="en-US" sz="11200" kern="1200" dirty="0">
                <a:solidFill>
                  <a:srgbClr val="006BA8"/>
                </a:solidFill>
                <a:effectLst/>
                <a:latin typeface="UICTFontTextStyleBody"/>
                <a:ea typeface="Aptos" panose="020B0004020202020204" pitchFamily="34" charset="0"/>
                <a:cs typeface="Aptos" panose="020B0004020202020204" pitchFamily="34" charset="0"/>
              </a:rPr>
              <a:t>food to the hungry and shelter to the homeless. </a:t>
            </a:r>
            <a:endParaRPr lang="en-US" sz="11200" dirty="0">
              <a:solidFill>
                <a:srgbClr val="006BA8"/>
              </a:solidFill>
              <a:effectLst/>
              <a:latin typeface="Times New Roman" panose="02020603050405020304" pitchFamily="18" charset="0"/>
              <a:ea typeface="Times New Roman" panose="02020603050405020304" pitchFamily="18" charset="0"/>
            </a:endParaRPr>
          </a:p>
          <a:p>
            <a:pPr marL="0" marR="0">
              <a:buNone/>
            </a:pPr>
            <a:r>
              <a:rPr lang="en-US" sz="11200" kern="12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endParaRPr lang="en-US" sz="112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E159EBD3-B76B-F572-42F7-3FDED492370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57A7A4-EED7-48CB-8D06-6A8D7795F92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52514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E34DD-995A-24DF-EB15-5EC730F447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877144-74D4-570F-DC56-9D8D4F55C113}"/>
              </a:ext>
            </a:extLst>
          </p:cNvPr>
          <p:cNvSpPr>
            <a:spLocks noGrp="1"/>
          </p:cNvSpPr>
          <p:nvPr>
            <p:ph type="title"/>
          </p:nvPr>
        </p:nvSpPr>
        <p:spPr/>
        <p:txBody>
          <a:bodyPr/>
          <a:lstStyle/>
          <a:p>
            <a:pPr marL="0" marR="0" lvl="0" indent="0" defTabSz="893677" rtl="0" eaLnBrk="1" fontAlgn="auto" latinLnBrk="0" hangingPunct="1">
              <a:lnSpc>
                <a:spcPct val="100000"/>
              </a:lnSpc>
              <a:spcBef>
                <a:spcPts val="0"/>
              </a:spcBef>
              <a:spcAft>
                <a:spcPts val="0"/>
              </a:spcAft>
              <a:tabLst/>
              <a:defRPr/>
            </a:pPr>
            <a:r>
              <a:rPr kumimoji="0" lang="en-US" altLang="en-US" sz="3198" b="0" i="0" u="none" strike="noStrike" kern="1200" cap="none" spc="0" normalizeH="0" baseline="0" noProof="0" dirty="0">
                <a:ln>
                  <a:noFill/>
                </a:ln>
                <a:solidFill>
                  <a:srgbClr val="006BA8"/>
                </a:solidFill>
                <a:effectLst>
                  <a:outerShdw blurRad="38100" dist="38100" dir="2700000" algn="tl">
                    <a:srgbClr val="000000"/>
                  </a:outerShdw>
                </a:effectLst>
                <a:uLnTx/>
                <a:uFillTx/>
                <a:latin typeface="Arial" charset="0"/>
                <a:ea typeface="+mn-ea"/>
                <a:cs typeface="+mn-cs"/>
              </a:rPr>
              <a:t>To be an Effective and Responsible </a:t>
            </a:r>
            <a:br>
              <a:rPr kumimoji="0" lang="en-US" altLang="en-US" sz="3198" b="0" i="0" u="none" strike="noStrike" kern="1200" cap="none" spc="0" normalizeH="0" baseline="0" noProof="0" dirty="0">
                <a:ln>
                  <a:noFill/>
                </a:ln>
                <a:solidFill>
                  <a:srgbClr val="006BA8"/>
                </a:solidFill>
                <a:effectLst>
                  <a:outerShdw blurRad="38100" dist="38100" dir="2700000" algn="tl">
                    <a:srgbClr val="000000"/>
                  </a:outerShdw>
                </a:effectLst>
                <a:uLnTx/>
                <a:uFillTx/>
                <a:latin typeface="Arial" charset="0"/>
                <a:ea typeface="+mn-ea"/>
                <a:cs typeface="+mn-cs"/>
              </a:rPr>
            </a:br>
            <a:r>
              <a:rPr kumimoji="0" lang="en-US" altLang="en-US" sz="3198" b="0" i="0" u="none" strike="noStrike" kern="1200" cap="none" spc="0" normalizeH="0" baseline="0" noProof="0" dirty="0">
                <a:ln>
                  <a:noFill/>
                </a:ln>
                <a:solidFill>
                  <a:srgbClr val="006BA8"/>
                </a:solidFill>
                <a:effectLst>
                  <a:outerShdw blurRad="38100" dist="38100" dir="2700000" algn="tl">
                    <a:srgbClr val="000000"/>
                  </a:outerShdw>
                </a:effectLst>
                <a:uLnTx/>
                <a:uFillTx/>
                <a:latin typeface="Arial" charset="0"/>
                <a:ea typeface="+mn-ea"/>
                <a:cs typeface="+mn-cs"/>
              </a:rPr>
              <a:t>Servant Leader: Good Governance</a:t>
            </a:r>
            <a:endParaRPr lang="en-US" dirty="0"/>
          </a:p>
        </p:txBody>
      </p:sp>
      <p:sp>
        <p:nvSpPr>
          <p:cNvPr id="3" name="Content Placeholder 2">
            <a:extLst>
              <a:ext uri="{FF2B5EF4-FFF2-40B4-BE49-F238E27FC236}">
                <a16:creationId xmlns:a16="http://schemas.microsoft.com/office/drawing/2014/main" id="{D6C4E5F4-247C-6E73-C6A3-0A8E92113781}"/>
              </a:ext>
            </a:extLst>
          </p:cNvPr>
          <p:cNvSpPr>
            <a:spLocks noGrp="1"/>
          </p:cNvSpPr>
          <p:nvPr>
            <p:ph idx="1"/>
          </p:nvPr>
        </p:nvSpPr>
        <p:spPr>
          <a:xfrm>
            <a:off x="381000" y="1738313"/>
            <a:ext cx="8001000" cy="4983162"/>
          </a:xfrm>
        </p:spPr>
        <p:txBody>
          <a:bodyPr>
            <a:normAutofit fontScale="32500" lnSpcReduction="20000"/>
          </a:bodyPr>
          <a:lstStyle/>
          <a:p>
            <a:pPr marL="0" marR="0" algn="ctr">
              <a:buNone/>
            </a:pPr>
            <a:r>
              <a:rPr lang="en-US" sz="9800" b="1" kern="1200" dirty="0">
                <a:solidFill>
                  <a:srgbClr val="1F497D"/>
                </a:solidFill>
                <a:effectLst/>
                <a:latin typeface="UICTFontTextStyleEmphasizedBody"/>
                <a:ea typeface="Aptos" panose="020B0004020202020204" pitchFamily="34" charset="0"/>
                <a:cs typeface="Aptos" panose="020B0004020202020204" pitchFamily="34" charset="0"/>
              </a:rPr>
              <a:t>Our Five Virtues Prayer (continued)</a:t>
            </a:r>
            <a:endParaRPr lang="en-US" sz="9800" dirty="0">
              <a:effectLst/>
              <a:latin typeface="Times New Roman" panose="02020603050405020304" pitchFamily="18" charset="0"/>
              <a:ea typeface="Times New Roman" panose="02020603050405020304" pitchFamily="18" charset="0"/>
            </a:endParaRPr>
          </a:p>
          <a:p>
            <a:pPr marL="0" marR="0" algn="ctr">
              <a:lnSpc>
                <a:spcPct val="120000"/>
              </a:lnSpc>
              <a:spcBef>
                <a:spcPts val="0"/>
              </a:spcBef>
              <a:buNone/>
            </a:pPr>
            <a:endParaRPr lang="en-US" sz="4000" kern="1200" dirty="0">
              <a:solidFill>
                <a:srgbClr val="1F497D"/>
              </a:solidFill>
              <a:effectLst/>
              <a:latin typeface="Aptos" panose="020B0004020202020204" pitchFamily="34" charset="0"/>
              <a:ea typeface="Aptos" panose="020B0004020202020204" pitchFamily="34" charset="0"/>
              <a:cs typeface="Aptos" panose="020B0004020202020204" pitchFamily="34" charset="0"/>
            </a:endParaRPr>
          </a:p>
          <a:p>
            <a:pPr marL="0" marR="0" algn="ctr">
              <a:lnSpc>
                <a:spcPct val="120000"/>
              </a:lnSpc>
              <a:spcBef>
                <a:spcPts val="0"/>
              </a:spcBef>
              <a:buNone/>
            </a:pPr>
            <a:r>
              <a:rPr lang="en-US" sz="4000" kern="1200" dirty="0">
                <a:solidFill>
                  <a:srgbClr val="1F497D"/>
                </a:solidFill>
                <a:effectLst/>
                <a:latin typeface="Aptos" panose="020B0004020202020204" pitchFamily="34" charset="0"/>
                <a:ea typeface="Aptos" panose="020B0004020202020204" pitchFamily="34" charset="0"/>
                <a:cs typeface="Aptos" panose="020B0004020202020204" pitchFamily="34" charset="0"/>
              </a:rPr>
              <a:t> </a:t>
            </a:r>
            <a:endParaRPr lang="en-US" sz="11200" dirty="0">
              <a:effectLst/>
              <a:latin typeface="Times New Roman" panose="02020603050405020304" pitchFamily="18" charset="0"/>
              <a:ea typeface="Times New Roman" panose="02020603050405020304" pitchFamily="18" charset="0"/>
            </a:endParaRPr>
          </a:p>
          <a:p>
            <a:pPr marL="0" marR="0">
              <a:buNone/>
            </a:pPr>
            <a:r>
              <a:rPr lang="en-US" sz="8600" kern="1200" dirty="0">
                <a:solidFill>
                  <a:srgbClr val="006BA8"/>
                </a:solidFill>
                <a:effectLst/>
                <a:latin typeface="UICTFontTextStyleBody"/>
                <a:ea typeface="Aptos" panose="020B0004020202020204" pitchFamily="34" charset="0"/>
                <a:cs typeface="Aptos" panose="020B0004020202020204" pitchFamily="34" charset="0"/>
              </a:rPr>
              <a:t>Pray for us, that with </a:t>
            </a:r>
            <a:r>
              <a:rPr lang="en-US" sz="8600" b="1" kern="1200" dirty="0">
                <a:solidFill>
                  <a:srgbClr val="006BA8"/>
                </a:solidFill>
                <a:effectLst/>
                <a:latin typeface="UICTFontTextStyleEmphasizedBody"/>
                <a:ea typeface="Aptos" panose="020B0004020202020204" pitchFamily="34" charset="0"/>
                <a:cs typeface="Aptos" panose="020B0004020202020204" pitchFamily="34" charset="0"/>
              </a:rPr>
              <a:t>selflessness</a:t>
            </a:r>
            <a:r>
              <a:rPr lang="en-US" sz="8600" kern="1200" dirty="0">
                <a:solidFill>
                  <a:srgbClr val="006BA8"/>
                </a:solidFill>
                <a:effectLst/>
                <a:latin typeface="UICTFontTextStyleBody"/>
                <a:ea typeface="Aptos" panose="020B0004020202020204" pitchFamily="34" charset="0"/>
                <a:cs typeface="Aptos" panose="020B0004020202020204" pitchFamily="34" charset="0"/>
              </a:rPr>
              <a:t> we give </a:t>
            </a:r>
            <a:endParaRPr lang="en-US" sz="8600" dirty="0">
              <a:solidFill>
                <a:srgbClr val="006BA8"/>
              </a:solidFill>
              <a:effectLst/>
              <a:latin typeface="Times New Roman" panose="02020603050405020304" pitchFamily="18" charset="0"/>
              <a:ea typeface="Times New Roman" panose="02020603050405020304" pitchFamily="18" charset="0"/>
            </a:endParaRPr>
          </a:p>
          <a:p>
            <a:pPr marL="0" marR="0">
              <a:buNone/>
            </a:pPr>
            <a:r>
              <a:rPr lang="en-US" sz="8600" kern="1200" dirty="0">
                <a:solidFill>
                  <a:srgbClr val="006BA8"/>
                </a:solidFill>
                <a:effectLst/>
                <a:latin typeface="UICTFontTextStyleBody"/>
                <a:ea typeface="Aptos" panose="020B0004020202020204" pitchFamily="34" charset="0"/>
                <a:cs typeface="Aptos" panose="020B0004020202020204" pitchFamily="34" charset="0"/>
              </a:rPr>
              <a:t>of our time, our possessions and ourselves. </a:t>
            </a:r>
            <a:endParaRPr lang="en-US" sz="8600" dirty="0">
              <a:solidFill>
                <a:srgbClr val="006BA8"/>
              </a:solidFill>
              <a:effectLst/>
              <a:latin typeface="Times New Roman" panose="02020603050405020304" pitchFamily="18" charset="0"/>
              <a:ea typeface="Times New Roman" panose="02020603050405020304" pitchFamily="18" charset="0"/>
            </a:endParaRPr>
          </a:p>
          <a:p>
            <a:pPr marL="0" marR="0">
              <a:buNone/>
            </a:pPr>
            <a:r>
              <a:rPr lang="en-US" sz="8600" kern="1200" dirty="0">
                <a:solidFill>
                  <a:srgbClr val="006BA8"/>
                </a:solidFill>
                <a:effectLst/>
                <a:latin typeface="Aptos" panose="020B0004020202020204" pitchFamily="34" charset="0"/>
                <a:ea typeface="Aptos" panose="020B0004020202020204" pitchFamily="34" charset="0"/>
                <a:cs typeface="Aptos" panose="020B0004020202020204" pitchFamily="34" charset="0"/>
              </a:rPr>
              <a:t> </a:t>
            </a:r>
            <a:endParaRPr lang="en-US" sz="8600" dirty="0">
              <a:solidFill>
                <a:srgbClr val="006BA8"/>
              </a:solidFill>
              <a:effectLst/>
              <a:latin typeface="Times New Roman" panose="02020603050405020304" pitchFamily="18" charset="0"/>
              <a:ea typeface="Times New Roman" panose="02020603050405020304" pitchFamily="18" charset="0"/>
            </a:endParaRPr>
          </a:p>
          <a:p>
            <a:pPr marL="0" marR="0">
              <a:buNone/>
            </a:pPr>
            <a:r>
              <a:rPr lang="en-US" sz="8600" kern="1200" dirty="0">
                <a:solidFill>
                  <a:srgbClr val="006BA8"/>
                </a:solidFill>
                <a:effectLst/>
                <a:latin typeface="UICTFontTextStyleBody"/>
                <a:ea typeface="Aptos" panose="020B0004020202020204" pitchFamily="34" charset="0"/>
                <a:cs typeface="Aptos" panose="020B0004020202020204" pitchFamily="34" charset="0"/>
              </a:rPr>
              <a:t>Pray for us, that our </a:t>
            </a:r>
            <a:r>
              <a:rPr lang="en-US" sz="8600" b="1" kern="1200" dirty="0">
                <a:solidFill>
                  <a:srgbClr val="006BA8"/>
                </a:solidFill>
                <a:effectLst/>
                <a:latin typeface="UICTFontTextStyleEmphasizedBody"/>
                <a:ea typeface="Aptos" panose="020B0004020202020204" pitchFamily="34" charset="0"/>
                <a:cs typeface="Aptos" panose="020B0004020202020204" pitchFamily="34" charset="0"/>
              </a:rPr>
              <a:t>zeal</a:t>
            </a:r>
            <a:r>
              <a:rPr lang="en-US" sz="8600" kern="1200" dirty="0">
                <a:solidFill>
                  <a:srgbClr val="006BA8"/>
                </a:solidFill>
                <a:effectLst/>
                <a:latin typeface="UICTFontTextStyleBody"/>
                <a:ea typeface="Aptos" panose="020B0004020202020204" pitchFamily="34" charset="0"/>
                <a:cs typeface="Aptos" panose="020B0004020202020204" pitchFamily="34" charset="0"/>
              </a:rPr>
              <a:t> to share Christ’s </a:t>
            </a:r>
            <a:endParaRPr lang="en-US" sz="8600" dirty="0">
              <a:solidFill>
                <a:srgbClr val="006BA8"/>
              </a:solidFill>
              <a:effectLst/>
              <a:latin typeface="Times New Roman" panose="02020603050405020304" pitchFamily="18" charset="0"/>
              <a:ea typeface="Times New Roman" panose="02020603050405020304" pitchFamily="18" charset="0"/>
            </a:endParaRPr>
          </a:p>
          <a:p>
            <a:pPr marL="0" marR="0">
              <a:buNone/>
            </a:pPr>
            <a:r>
              <a:rPr lang="en-US" sz="8600" kern="1200" dirty="0">
                <a:solidFill>
                  <a:srgbClr val="006BA8"/>
                </a:solidFill>
                <a:effectLst/>
                <a:latin typeface="UICTFontTextStyleBody"/>
                <a:ea typeface="Aptos" panose="020B0004020202020204" pitchFamily="34" charset="0"/>
                <a:cs typeface="Aptos" panose="020B0004020202020204" pitchFamily="34" charset="0"/>
              </a:rPr>
              <a:t>charity may light fires in the hearts of all we serve. </a:t>
            </a:r>
          </a:p>
          <a:p>
            <a:pPr marL="0" marR="0">
              <a:buNone/>
            </a:pPr>
            <a:endParaRPr lang="en-US" sz="8600" dirty="0">
              <a:solidFill>
                <a:srgbClr val="006BA8"/>
              </a:solidFill>
              <a:effectLst/>
              <a:latin typeface="Times New Roman" panose="02020603050405020304" pitchFamily="18" charset="0"/>
              <a:ea typeface="Times New Roman" panose="02020603050405020304" pitchFamily="18" charset="0"/>
            </a:endParaRPr>
          </a:p>
          <a:p>
            <a:pPr marL="0" marR="0" algn="ctr">
              <a:buNone/>
            </a:pPr>
            <a:r>
              <a:rPr lang="en-US" sz="8600" b="1" kern="1200" dirty="0">
                <a:solidFill>
                  <a:srgbClr val="006BA8"/>
                </a:solidFill>
                <a:effectLst/>
                <a:latin typeface="UICTFontTextStyleBody"/>
                <a:ea typeface="Aptos" panose="020B0004020202020204" pitchFamily="34" charset="0"/>
                <a:cs typeface="Aptos" panose="020B0004020202020204" pitchFamily="34" charset="0"/>
              </a:rPr>
              <a:t>Amen</a:t>
            </a:r>
            <a:endParaRPr lang="en-US" sz="8600" b="1" dirty="0">
              <a:solidFill>
                <a:srgbClr val="006BA8"/>
              </a:solidFill>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D5A3E96F-52C3-F3D2-2109-C06B51CC6A6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57A7A4-EED7-48CB-8D06-6A8D7795F92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32271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7712D-4AEA-B46D-68FA-A79AEEBC7253}"/>
              </a:ext>
            </a:extLst>
          </p:cNvPr>
          <p:cNvSpPr>
            <a:spLocks noGrp="1"/>
          </p:cNvSpPr>
          <p:nvPr>
            <p:ph type="ctrTitle"/>
          </p:nvPr>
        </p:nvSpPr>
        <p:spPr>
          <a:xfrm>
            <a:off x="0" y="609600"/>
            <a:ext cx="9144000" cy="1790700"/>
          </a:xfrm>
        </p:spPr>
        <p:txBody>
          <a:bodyPr>
            <a:normAutofit/>
          </a:bodyPr>
          <a:lstStyle/>
          <a:p>
            <a:pPr algn="ctr"/>
            <a:r>
              <a:rPr lang="en-US" sz="3188" dirty="0">
                <a:latin typeface="Times New Roman" panose="02020603050405020304" pitchFamily="18" charset="0"/>
                <a:cs typeface="Times New Roman" panose="02020603050405020304" pitchFamily="18" charset="0"/>
              </a:rPr>
              <a:t>Why is Good Governance Important?</a:t>
            </a:r>
          </a:p>
        </p:txBody>
      </p:sp>
      <p:pic>
        <p:nvPicPr>
          <p:cNvPr id="4" name="Picture 3">
            <a:extLst>
              <a:ext uri="{FF2B5EF4-FFF2-40B4-BE49-F238E27FC236}">
                <a16:creationId xmlns:a16="http://schemas.microsoft.com/office/drawing/2014/main" id="{30680A9C-05D2-143E-50DF-28C722B93B29}"/>
              </a:ext>
            </a:extLst>
          </p:cNvPr>
          <p:cNvPicPr>
            <a:picLocks noChangeAspect="1"/>
          </p:cNvPicPr>
          <p:nvPr/>
        </p:nvPicPr>
        <p:blipFill>
          <a:blip r:embed="rId3"/>
          <a:stretch>
            <a:fillRect/>
          </a:stretch>
        </p:blipFill>
        <p:spPr>
          <a:xfrm>
            <a:off x="1906130" y="2400300"/>
            <a:ext cx="5105400" cy="361122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367469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50E1A9-A895-899D-59DF-FD94C7588A3D}"/>
              </a:ext>
            </a:extLst>
          </p:cNvPr>
          <p:cNvPicPr>
            <a:picLocks noChangeAspect="1"/>
          </p:cNvPicPr>
          <p:nvPr/>
        </p:nvPicPr>
        <p:blipFill>
          <a:blip r:embed="rId3"/>
          <a:stretch>
            <a:fillRect/>
          </a:stretch>
        </p:blipFill>
        <p:spPr>
          <a:xfrm>
            <a:off x="1676400" y="228600"/>
            <a:ext cx="6096000" cy="6096000"/>
          </a:xfrm>
          <a:prstGeom prst="rect">
            <a:avLst/>
          </a:prstGeom>
        </p:spPr>
      </p:pic>
      <p:sp>
        <p:nvSpPr>
          <p:cNvPr id="6" name="Content Placeholder 2">
            <a:extLst>
              <a:ext uri="{FF2B5EF4-FFF2-40B4-BE49-F238E27FC236}">
                <a16:creationId xmlns:a16="http://schemas.microsoft.com/office/drawing/2014/main" id="{6B0F88C4-B875-E4AC-E672-C7C8957919F0}"/>
              </a:ext>
            </a:extLst>
          </p:cNvPr>
          <p:cNvSpPr>
            <a:spLocks noGrp="1"/>
          </p:cNvSpPr>
          <p:nvPr>
            <p:ph idx="1"/>
          </p:nvPr>
        </p:nvSpPr>
        <p:spPr>
          <a:xfrm>
            <a:off x="914400" y="3722263"/>
            <a:ext cx="7620000" cy="3154787"/>
          </a:xfrm>
        </p:spPr>
        <p:txBody>
          <a:bodyPr>
            <a:normAutofit/>
          </a:bodyPr>
          <a:lstStyle/>
          <a:p>
            <a:pPr marL="0" indent="0">
              <a:buNone/>
            </a:pPr>
            <a:endParaRPr lang="en-US" sz="2700" dirty="0">
              <a:latin typeface="Times New Roman" panose="02020603050405020304" pitchFamily="18" charset="0"/>
              <a:cs typeface="Times New Roman" panose="02020603050405020304" pitchFamily="18" charset="0"/>
            </a:endParaRPr>
          </a:p>
          <a:p>
            <a:pPr marL="0" indent="0">
              <a:buNone/>
            </a:pPr>
            <a:endParaRPr lang="en-US" sz="2700" dirty="0">
              <a:latin typeface="Times New Roman" panose="02020603050405020304" pitchFamily="18" charset="0"/>
              <a:cs typeface="Times New Roman" panose="02020603050405020304" pitchFamily="18" charset="0"/>
            </a:endParaRPr>
          </a:p>
          <a:p>
            <a:pPr marL="0" indent="0" algn="ctr">
              <a:buNone/>
            </a:pPr>
            <a:r>
              <a:rPr lang="en-US" sz="3300" b="1" dirty="0">
                <a:solidFill>
                  <a:srgbClr val="25457F"/>
                </a:solidFill>
                <a:latin typeface="Times New Roman" panose="02020603050405020304" pitchFamily="18" charset="0"/>
                <a:cs typeface="Times New Roman" panose="02020603050405020304" pitchFamily="18" charset="0"/>
              </a:rPr>
              <a:t>What are the twelve scariest words in the</a:t>
            </a:r>
          </a:p>
          <a:p>
            <a:pPr marL="0" indent="0" algn="ctr">
              <a:buNone/>
            </a:pPr>
            <a:r>
              <a:rPr lang="en-US" sz="3300" b="1" dirty="0">
                <a:solidFill>
                  <a:srgbClr val="25457F"/>
                </a:solidFill>
                <a:latin typeface="Times New Roman" panose="02020603050405020304" pitchFamily="18" charset="0"/>
                <a:cs typeface="Times New Roman" panose="02020603050405020304" pitchFamily="18" charset="0"/>
              </a:rPr>
              <a:t>Society of St. Vincent de Paul?</a:t>
            </a:r>
          </a:p>
        </p:txBody>
      </p:sp>
    </p:spTree>
    <p:extLst>
      <p:ext uri="{BB962C8B-B14F-4D97-AF65-F5344CB8AC3E}">
        <p14:creationId xmlns:p14="http://schemas.microsoft.com/office/powerpoint/2010/main" val="2588787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96FCA-C943-8C85-6116-0600184C7B1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0A59DE6-9500-0877-FF66-3EA888C68445}"/>
              </a:ext>
            </a:extLst>
          </p:cNvPr>
          <p:cNvPicPr>
            <a:picLocks noChangeAspect="1"/>
          </p:cNvPicPr>
          <p:nvPr/>
        </p:nvPicPr>
        <p:blipFill>
          <a:blip r:embed="rId3"/>
          <a:stretch>
            <a:fillRect/>
          </a:stretch>
        </p:blipFill>
        <p:spPr>
          <a:xfrm>
            <a:off x="1752600" y="228600"/>
            <a:ext cx="6096528" cy="6096528"/>
          </a:xfrm>
          <a:prstGeom prst="rect">
            <a:avLst/>
          </a:prstGeom>
        </p:spPr>
      </p:pic>
      <p:sp>
        <p:nvSpPr>
          <p:cNvPr id="6" name="Content Placeholder 2">
            <a:extLst>
              <a:ext uri="{FF2B5EF4-FFF2-40B4-BE49-F238E27FC236}">
                <a16:creationId xmlns:a16="http://schemas.microsoft.com/office/drawing/2014/main" id="{430914C3-A2A6-9348-2466-0B989EA39B35}"/>
              </a:ext>
            </a:extLst>
          </p:cNvPr>
          <p:cNvSpPr>
            <a:spLocks noGrp="1"/>
          </p:cNvSpPr>
          <p:nvPr>
            <p:ph idx="1"/>
          </p:nvPr>
        </p:nvSpPr>
        <p:spPr>
          <a:xfrm>
            <a:off x="0" y="3581400"/>
            <a:ext cx="9182364" cy="3154787"/>
          </a:xfrm>
        </p:spPr>
        <p:txBody>
          <a:bodyPr>
            <a:normAutofit/>
          </a:bodyPr>
          <a:lstStyle/>
          <a:p>
            <a:pPr marL="0" indent="0" algn="ctr">
              <a:buNone/>
            </a:pPr>
            <a:endParaRPr lang="en-US" sz="3300" dirty="0">
              <a:latin typeface="Times New Roman" panose="02020603050405020304" pitchFamily="18" charset="0"/>
              <a:cs typeface="Times New Roman" panose="02020603050405020304" pitchFamily="18" charset="0"/>
            </a:endParaRPr>
          </a:p>
          <a:p>
            <a:pPr marL="0" indent="0" algn="ctr">
              <a:buNone/>
            </a:pPr>
            <a:endParaRPr lang="en-US" sz="3300" dirty="0">
              <a:latin typeface="Times New Roman" panose="02020603050405020304" pitchFamily="18" charset="0"/>
              <a:cs typeface="Times New Roman" panose="02020603050405020304" pitchFamily="18" charset="0"/>
            </a:endParaRPr>
          </a:p>
          <a:p>
            <a:pPr marL="0" indent="0" algn="ctr">
              <a:buNone/>
            </a:pPr>
            <a:r>
              <a:rPr lang="en-US" sz="3300" b="1" dirty="0">
                <a:solidFill>
                  <a:srgbClr val="25457F"/>
                </a:solidFill>
                <a:latin typeface="Times New Roman" panose="02020603050405020304" pitchFamily="18" charset="0"/>
                <a:cs typeface="Times New Roman" panose="02020603050405020304" pitchFamily="18" charset="0"/>
              </a:rPr>
              <a:t>I am from the Governance Committee, and</a:t>
            </a:r>
          </a:p>
          <a:p>
            <a:pPr marL="0" indent="0" algn="ctr">
              <a:buNone/>
            </a:pPr>
            <a:r>
              <a:rPr lang="en-US" sz="3300" b="1" dirty="0">
                <a:solidFill>
                  <a:srgbClr val="25457F"/>
                </a:solidFill>
                <a:latin typeface="Times New Roman" panose="02020603050405020304" pitchFamily="18" charset="0"/>
                <a:cs typeface="Times New Roman" panose="02020603050405020304" pitchFamily="18" charset="0"/>
              </a:rPr>
              <a:t> I am here to help!</a:t>
            </a:r>
          </a:p>
        </p:txBody>
      </p:sp>
    </p:spTree>
    <p:extLst>
      <p:ext uri="{BB962C8B-B14F-4D97-AF65-F5344CB8AC3E}">
        <p14:creationId xmlns:p14="http://schemas.microsoft.com/office/powerpoint/2010/main" val="1669390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5325B7-1CA0-3893-7B29-9A5FE1E14AE4}"/>
              </a:ext>
            </a:extLst>
          </p:cNvPr>
          <p:cNvSpPr>
            <a:spLocks noGrp="1"/>
          </p:cNvSpPr>
          <p:nvPr>
            <p:ph idx="1"/>
          </p:nvPr>
        </p:nvSpPr>
        <p:spPr>
          <a:xfrm>
            <a:off x="9525" y="-106787"/>
            <a:ext cx="9144000" cy="1859387"/>
          </a:xfrm>
        </p:spPr>
        <p:txBody>
          <a:bodyPr>
            <a:normAutofit fontScale="62500" lnSpcReduction="20000"/>
          </a:bodyPr>
          <a:lstStyle/>
          <a:p>
            <a:pPr marL="0" indent="0">
              <a:buNone/>
            </a:pPr>
            <a:endParaRPr lang="en-US" sz="2700" dirty="0">
              <a:latin typeface="Times New Roman" panose="02020603050405020304" pitchFamily="18" charset="0"/>
              <a:cs typeface="Times New Roman" panose="02020603050405020304" pitchFamily="18" charset="0"/>
            </a:endParaRPr>
          </a:p>
          <a:p>
            <a:pPr marL="0" indent="0">
              <a:buNone/>
            </a:pPr>
            <a:endParaRPr lang="en-US" sz="2700" dirty="0">
              <a:latin typeface="Times New Roman" panose="02020603050405020304" pitchFamily="18" charset="0"/>
              <a:cs typeface="Times New Roman" panose="02020603050405020304" pitchFamily="18" charset="0"/>
            </a:endParaRPr>
          </a:p>
          <a:p>
            <a:pPr marL="0" indent="0" algn="ctr">
              <a:buNone/>
            </a:pPr>
            <a:endParaRPr lang="en-US" sz="3300" dirty="0">
              <a:latin typeface="Times New Roman" panose="02020603050405020304" pitchFamily="18" charset="0"/>
              <a:cs typeface="Times New Roman" panose="02020603050405020304" pitchFamily="18" charset="0"/>
            </a:endParaRPr>
          </a:p>
          <a:p>
            <a:pPr marL="0" indent="0" algn="ctr">
              <a:buNone/>
            </a:pPr>
            <a:endParaRPr lang="en-US" sz="3300" dirty="0">
              <a:latin typeface="Times New Roman" panose="02020603050405020304" pitchFamily="18" charset="0"/>
              <a:cs typeface="Times New Roman" panose="02020603050405020304" pitchFamily="18" charset="0"/>
            </a:endParaRPr>
          </a:p>
          <a:p>
            <a:pPr marL="0" indent="0" algn="ctr">
              <a:buNone/>
            </a:pPr>
            <a:r>
              <a:rPr lang="en-US" sz="6200" b="1" dirty="0">
                <a:solidFill>
                  <a:srgbClr val="25457F"/>
                </a:solidFill>
                <a:latin typeface="Times New Roman" panose="02020603050405020304" pitchFamily="18" charset="0"/>
                <a:cs typeface="Times New Roman" panose="02020603050405020304" pitchFamily="18" charset="0"/>
              </a:rPr>
              <a:t>What is Governance?</a:t>
            </a:r>
          </a:p>
        </p:txBody>
      </p:sp>
      <p:pic>
        <p:nvPicPr>
          <p:cNvPr id="2" name="Picture 1">
            <a:extLst>
              <a:ext uri="{FF2B5EF4-FFF2-40B4-BE49-F238E27FC236}">
                <a16:creationId xmlns:a16="http://schemas.microsoft.com/office/drawing/2014/main" id="{8A182D45-B027-24D9-3C28-29E1C66EDF69}"/>
              </a:ext>
            </a:extLst>
          </p:cNvPr>
          <p:cNvPicPr>
            <a:picLocks noChangeAspect="1"/>
          </p:cNvPicPr>
          <p:nvPr/>
        </p:nvPicPr>
        <p:blipFill>
          <a:blip r:embed="rId3"/>
          <a:stretch>
            <a:fillRect/>
          </a:stretch>
        </p:blipFill>
        <p:spPr>
          <a:xfrm>
            <a:off x="2819400" y="2286000"/>
            <a:ext cx="4426299" cy="3399099"/>
          </a:xfrm>
          <a:prstGeom prst="rect">
            <a:avLst/>
          </a:prstGeom>
          <a:scene3d>
            <a:camera prst="perspectiveHeroicExtremeRightFacing"/>
            <a:lightRig rig="threePt" dir="t"/>
          </a:scene3d>
        </p:spPr>
      </p:pic>
    </p:spTree>
    <p:extLst>
      <p:ext uri="{BB962C8B-B14F-4D97-AF65-F5344CB8AC3E}">
        <p14:creationId xmlns:p14="http://schemas.microsoft.com/office/powerpoint/2010/main" val="1517545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96FCA-C943-8C85-6116-0600184C7B1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A0A23D-4634-CA53-1FB2-EFBBDDA3B86B}"/>
              </a:ext>
            </a:extLst>
          </p:cNvPr>
          <p:cNvSpPr>
            <a:spLocks noGrp="1"/>
          </p:cNvSpPr>
          <p:nvPr>
            <p:ph idx="1"/>
          </p:nvPr>
        </p:nvSpPr>
        <p:spPr>
          <a:xfrm>
            <a:off x="0" y="609600"/>
            <a:ext cx="9144000" cy="3154787"/>
          </a:xfrm>
        </p:spPr>
        <p:txBody>
          <a:bodyPr>
            <a:normAutofit/>
          </a:bodyPr>
          <a:lstStyle/>
          <a:p>
            <a:pPr marL="0" indent="0" algn="ctr">
              <a:lnSpc>
                <a:spcPct val="150000"/>
              </a:lnSpc>
              <a:buNone/>
            </a:pPr>
            <a:endParaRPr lang="en-US" sz="2400" dirty="0">
              <a:latin typeface="Times New Roman" panose="02020603050405020304" pitchFamily="18" charset="0"/>
              <a:cs typeface="Times New Roman" panose="02020603050405020304" pitchFamily="18" charset="0"/>
            </a:endParaRPr>
          </a:p>
          <a:p>
            <a:pPr marL="0" indent="0" algn="ctr">
              <a:buNone/>
            </a:pPr>
            <a:r>
              <a:rPr lang="en-US" b="1" kern="100" dirty="0">
                <a:solidFill>
                  <a:srgbClr val="25457F"/>
                </a:solidFill>
                <a:latin typeface="Times New Roman" panose="02020603050405020304" pitchFamily="18" charset="0"/>
                <a:ea typeface="Aptos" panose="020B0004020202020204" pitchFamily="34" charset="0"/>
                <a:cs typeface="Times New Roman" panose="02020603050405020304" pitchFamily="18" charset="0"/>
              </a:rPr>
              <a:t>Governance refers to the </a:t>
            </a:r>
            <a:r>
              <a:rPr lang="en-US" b="1" kern="100" dirty="0">
                <a:solidFill>
                  <a:srgbClr val="C00000"/>
                </a:solidFill>
                <a:latin typeface="Times New Roman" panose="02020603050405020304" pitchFamily="18" charset="0"/>
                <a:ea typeface="Aptos" panose="020B0004020202020204" pitchFamily="34" charset="0"/>
                <a:cs typeface="Times New Roman" panose="02020603050405020304" pitchFamily="18" charset="0"/>
              </a:rPr>
              <a:t>structures </a:t>
            </a:r>
            <a:r>
              <a:rPr lang="en-US" b="1" kern="100" dirty="0">
                <a:solidFill>
                  <a:srgbClr val="25457F"/>
                </a:solidFill>
                <a:latin typeface="Times New Roman" panose="02020603050405020304" pitchFamily="18" charset="0"/>
                <a:ea typeface="Aptos" panose="020B0004020202020204" pitchFamily="34" charset="0"/>
                <a:cs typeface="Times New Roman" panose="02020603050405020304" pitchFamily="18" charset="0"/>
              </a:rPr>
              <a:t>that oversee the Society’s activities to ensure it fulfills its mission effectively and responsibly.</a:t>
            </a:r>
          </a:p>
          <a:p>
            <a:pPr marL="0" indent="0" algn="ctr">
              <a:buNone/>
            </a:pPr>
            <a:endParaRPr lang="en-US" sz="33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4F98F599-0325-930A-2FEB-711D9EED6CF2}"/>
              </a:ext>
            </a:extLst>
          </p:cNvPr>
          <p:cNvPicPr>
            <a:picLocks noChangeAspect="1"/>
          </p:cNvPicPr>
          <p:nvPr/>
        </p:nvPicPr>
        <p:blipFill>
          <a:blip r:embed="rId3"/>
          <a:stretch>
            <a:fillRect/>
          </a:stretch>
        </p:blipFill>
        <p:spPr>
          <a:xfrm>
            <a:off x="609600" y="3505200"/>
            <a:ext cx="3810000" cy="2466340"/>
          </a:xfrm>
          <a:prstGeom prst="ellipse">
            <a:avLst/>
          </a:prstGeom>
          <a:ln w="63500" cap="rnd">
            <a:solidFill>
              <a:srgbClr val="25457F"/>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 name="Picture 1">
            <a:extLst>
              <a:ext uri="{FF2B5EF4-FFF2-40B4-BE49-F238E27FC236}">
                <a16:creationId xmlns:a16="http://schemas.microsoft.com/office/drawing/2014/main" id="{952F34B2-7449-F040-907F-B23968997192}"/>
              </a:ext>
            </a:extLst>
          </p:cNvPr>
          <p:cNvPicPr>
            <a:picLocks noChangeAspect="1"/>
          </p:cNvPicPr>
          <p:nvPr/>
        </p:nvPicPr>
        <p:blipFill>
          <a:blip r:embed="rId4"/>
          <a:stretch>
            <a:fillRect/>
          </a:stretch>
        </p:blipFill>
        <p:spPr>
          <a:xfrm>
            <a:off x="5181600" y="2971800"/>
            <a:ext cx="3581400" cy="2464003"/>
          </a:xfrm>
          <a:prstGeom prst="rect">
            <a:avLst/>
          </a:prstGeom>
          <a:ln w="88900" cap="sq" cmpd="thickThin">
            <a:solidFill>
              <a:srgbClr val="25457F"/>
            </a:solidFill>
            <a:prstDash val="solid"/>
            <a:miter lim="800000"/>
          </a:ln>
          <a:effectLst>
            <a:innerShdw blurRad="76200">
              <a:srgbClr val="000000"/>
            </a:innerShdw>
          </a:effectLst>
        </p:spPr>
      </p:pic>
    </p:spTree>
    <p:extLst>
      <p:ext uri="{BB962C8B-B14F-4D97-AF65-F5344CB8AC3E}">
        <p14:creationId xmlns:p14="http://schemas.microsoft.com/office/powerpoint/2010/main" val="3565043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69A07-5B02-5BCC-DD06-EDC939E44E9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B235CE-F89F-B28E-1B40-A6BF14103C18}"/>
              </a:ext>
            </a:extLst>
          </p:cNvPr>
          <p:cNvSpPr>
            <a:spLocks noGrp="1"/>
          </p:cNvSpPr>
          <p:nvPr>
            <p:ph idx="1"/>
          </p:nvPr>
        </p:nvSpPr>
        <p:spPr>
          <a:xfrm>
            <a:off x="914400" y="392210"/>
            <a:ext cx="7519346" cy="5649603"/>
          </a:xfrm>
        </p:spPr>
        <p:txBody>
          <a:bodyPr>
            <a:noAutofit/>
          </a:bodyPr>
          <a:lstStyle/>
          <a:p>
            <a:pPr marL="0" indent="0" algn="ctr">
              <a:buNone/>
            </a:pPr>
            <a:endParaRPr lang="en-US" sz="4800" dirty="0">
              <a:latin typeface="Times New Roman" panose="02020603050405020304" pitchFamily="18" charset="0"/>
              <a:cs typeface="Times New Roman" panose="02020603050405020304" pitchFamily="18" charset="0"/>
            </a:endParaRPr>
          </a:p>
          <a:p>
            <a:pPr marL="0" indent="0" algn="ctr">
              <a:buNone/>
            </a:pPr>
            <a:r>
              <a:rPr lang="en-US" sz="4800" b="1" dirty="0">
                <a:solidFill>
                  <a:srgbClr val="006BA8"/>
                </a:solidFill>
                <a:latin typeface="Times New Roman" panose="02020603050405020304" pitchFamily="18" charset="0"/>
                <a:cs typeface="Times New Roman" panose="02020603050405020304" pitchFamily="18" charset="0"/>
              </a:rPr>
              <a:t>Why do we need </a:t>
            </a:r>
          </a:p>
          <a:p>
            <a:pPr marL="0" indent="0" algn="ctr">
              <a:buNone/>
            </a:pPr>
            <a:r>
              <a:rPr lang="en-US" sz="4800" b="1" dirty="0">
                <a:solidFill>
                  <a:srgbClr val="006BA8"/>
                </a:solidFill>
                <a:latin typeface="Times New Roman" panose="02020603050405020304" pitchFamily="18" charset="0"/>
                <a:cs typeface="Times New Roman" panose="02020603050405020304" pitchFamily="18" charset="0"/>
              </a:rPr>
              <a:t>good governance?  </a:t>
            </a:r>
          </a:p>
          <a:p>
            <a:pPr marL="0" indent="0">
              <a:buNone/>
            </a:pPr>
            <a:endParaRPr lang="en-US" sz="4800"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555F4C32-4C23-FA67-5C23-8E9B250C8F30}"/>
              </a:ext>
            </a:extLst>
          </p:cNvPr>
          <p:cNvPicPr>
            <a:picLocks noChangeAspect="1"/>
          </p:cNvPicPr>
          <p:nvPr/>
        </p:nvPicPr>
        <p:blipFill>
          <a:blip r:embed="rId3"/>
          <a:stretch>
            <a:fillRect/>
          </a:stretch>
        </p:blipFill>
        <p:spPr>
          <a:xfrm>
            <a:off x="2578573" y="3390900"/>
            <a:ext cx="4191000" cy="2384213"/>
          </a:xfrm>
          <a:prstGeom prst="rect">
            <a:avLst/>
          </a:prstGeom>
          <a:ln w="88900" cap="sq" cmpd="thickThin">
            <a:solidFill>
              <a:srgbClr val="006BA8"/>
            </a:solidFill>
            <a:prstDash val="solid"/>
            <a:miter lim="800000"/>
          </a:ln>
          <a:effectLst>
            <a:innerShdw blurRad="76200">
              <a:srgbClr val="000000"/>
            </a:innerShdw>
          </a:effectLst>
        </p:spPr>
      </p:pic>
    </p:spTree>
    <p:extLst>
      <p:ext uri="{BB962C8B-B14F-4D97-AF65-F5344CB8AC3E}">
        <p14:creationId xmlns:p14="http://schemas.microsoft.com/office/powerpoint/2010/main" val="1827422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39DD3-F98F-6C55-3D13-9B75739A17C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D6147E-B0AD-339A-A375-A44CF3A7DAF8}"/>
              </a:ext>
            </a:extLst>
          </p:cNvPr>
          <p:cNvSpPr>
            <a:spLocks noGrp="1"/>
          </p:cNvSpPr>
          <p:nvPr>
            <p:ph idx="1"/>
          </p:nvPr>
        </p:nvSpPr>
        <p:spPr>
          <a:xfrm>
            <a:off x="381000" y="387165"/>
            <a:ext cx="7519346" cy="5334000"/>
          </a:xfrm>
        </p:spPr>
        <p:txBody>
          <a:bodyPr>
            <a:normAutofit fontScale="62500" lnSpcReduction="20000"/>
          </a:bodyPr>
          <a:lstStyle/>
          <a:p>
            <a:pPr marL="0" indent="0">
              <a:buNone/>
            </a:pPr>
            <a:r>
              <a:rPr lang="en-US" sz="4500" b="1" u="sng" dirty="0">
                <a:solidFill>
                  <a:srgbClr val="006BA8"/>
                </a:solidFill>
                <a:latin typeface="Times New Roman" panose="02020603050405020304" pitchFamily="18" charset="0"/>
                <a:cs typeface="Times New Roman" panose="02020603050405020304" pitchFamily="18" charset="0"/>
              </a:rPr>
              <a:t>Builds Trust and Credibility</a:t>
            </a:r>
          </a:p>
          <a:p>
            <a:pPr marL="0" indent="0">
              <a:buNone/>
            </a:pPr>
            <a:endParaRPr lang="en-US" sz="4500" dirty="0">
              <a:solidFill>
                <a:srgbClr val="006BA8"/>
              </a:solidFill>
              <a:latin typeface="Times New Roman" panose="02020603050405020304" pitchFamily="18" charset="0"/>
              <a:cs typeface="Times New Roman" panose="02020603050405020304" pitchFamily="18" charset="0"/>
            </a:endParaRPr>
          </a:p>
          <a:p>
            <a:pPr marL="0" indent="0">
              <a:buNone/>
            </a:pPr>
            <a:r>
              <a:rPr lang="en-US" sz="4500" dirty="0">
                <a:solidFill>
                  <a:srgbClr val="006BA8"/>
                </a:solidFill>
                <a:latin typeface="Times New Roman" panose="02020603050405020304" pitchFamily="18" charset="0"/>
                <a:cs typeface="Times New Roman" panose="02020603050405020304" pitchFamily="18" charset="0"/>
              </a:rPr>
              <a:t>Good governance practices help the Society build trust with donors, funders, and the communities they serve. </a:t>
            </a:r>
          </a:p>
          <a:p>
            <a:pPr marL="0" indent="0">
              <a:buNone/>
            </a:pPr>
            <a:endParaRPr lang="en-US" sz="4500" dirty="0">
              <a:solidFill>
                <a:srgbClr val="006BA8"/>
              </a:solidFill>
              <a:latin typeface="Times New Roman" panose="02020603050405020304" pitchFamily="18" charset="0"/>
              <a:cs typeface="Times New Roman" panose="02020603050405020304" pitchFamily="18" charset="0"/>
            </a:endParaRPr>
          </a:p>
          <a:p>
            <a:pPr marL="0" indent="0">
              <a:buNone/>
            </a:pPr>
            <a:r>
              <a:rPr lang="en-US" sz="4500" b="1" dirty="0">
                <a:solidFill>
                  <a:srgbClr val="006BA8"/>
                </a:solidFill>
                <a:latin typeface="Times New Roman" panose="02020603050405020304" pitchFamily="18" charset="0"/>
                <a:cs typeface="Times New Roman" panose="02020603050405020304" pitchFamily="18" charset="0"/>
              </a:rPr>
              <a:t>This trust is essential for:</a:t>
            </a:r>
          </a:p>
          <a:p>
            <a:pPr>
              <a:buClr>
                <a:schemeClr val="tx2"/>
              </a:buClr>
              <a:buFont typeface="Arial" panose="020B0604020202020204" pitchFamily="34" charset="0"/>
              <a:buChar char="•"/>
            </a:pPr>
            <a:r>
              <a:rPr lang="en-US" sz="4500" dirty="0">
                <a:solidFill>
                  <a:srgbClr val="006BA8"/>
                </a:solidFill>
                <a:latin typeface="Times New Roman" panose="02020603050405020304" pitchFamily="18" charset="0"/>
                <a:cs typeface="Times New Roman" panose="02020603050405020304" pitchFamily="18" charset="0"/>
              </a:rPr>
              <a:t>Attracting and retaining talented staff and volunteers</a:t>
            </a:r>
          </a:p>
          <a:p>
            <a:pPr>
              <a:buClr>
                <a:schemeClr val="tx2"/>
              </a:buClr>
              <a:buFont typeface="Arial" panose="020B0604020202020204" pitchFamily="34" charset="0"/>
              <a:buChar char="•"/>
            </a:pPr>
            <a:r>
              <a:rPr lang="en-US" sz="4500" dirty="0">
                <a:solidFill>
                  <a:srgbClr val="006BA8"/>
                </a:solidFill>
                <a:latin typeface="Times New Roman" panose="02020603050405020304" pitchFamily="18" charset="0"/>
                <a:cs typeface="Times New Roman" panose="02020603050405020304" pitchFamily="18" charset="0"/>
              </a:rPr>
              <a:t>Securing funding and donations</a:t>
            </a:r>
          </a:p>
          <a:p>
            <a:pPr>
              <a:buClr>
                <a:schemeClr val="tx2"/>
              </a:buClr>
              <a:buFont typeface="Arial" panose="020B0604020202020204" pitchFamily="34" charset="0"/>
              <a:buChar char="•"/>
            </a:pPr>
            <a:r>
              <a:rPr lang="en-US" sz="4500" dirty="0">
                <a:solidFill>
                  <a:srgbClr val="006BA8"/>
                </a:solidFill>
                <a:latin typeface="Times New Roman" panose="02020603050405020304" pitchFamily="18" charset="0"/>
                <a:cs typeface="Times New Roman" panose="02020603050405020304" pitchFamily="18" charset="0"/>
              </a:rPr>
              <a:t>Maintaining a positive reputation</a:t>
            </a:r>
          </a:p>
          <a:p>
            <a:pPr>
              <a:buClr>
                <a:schemeClr val="tx2"/>
              </a:buClr>
              <a:buFont typeface="Arial" panose="020B0604020202020204" pitchFamily="34" charset="0"/>
              <a:buChar char="•"/>
            </a:pPr>
            <a:r>
              <a:rPr lang="en-US" sz="4500" dirty="0">
                <a:solidFill>
                  <a:srgbClr val="006BA8"/>
                </a:solidFill>
                <a:latin typeface="Times New Roman" panose="02020603050405020304" pitchFamily="18" charset="0"/>
                <a:cs typeface="Times New Roman" panose="02020603050405020304" pitchFamily="18" charset="0"/>
              </a:rPr>
              <a:t>Recruitment</a:t>
            </a:r>
          </a:p>
          <a:p>
            <a:pPr marL="0" indent="0">
              <a:lnSpc>
                <a:spcPct val="110000"/>
              </a:lnSpc>
              <a:buNone/>
            </a:pPr>
            <a:endParaRPr lang="en-US"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7AA44772-3B03-D3EB-7733-854983A760B1}"/>
              </a:ext>
            </a:extLst>
          </p:cNvPr>
          <p:cNvPicPr>
            <a:picLocks noChangeAspect="1"/>
          </p:cNvPicPr>
          <p:nvPr/>
        </p:nvPicPr>
        <p:blipFill>
          <a:blip r:embed="rId3"/>
          <a:stretch>
            <a:fillRect/>
          </a:stretch>
        </p:blipFill>
        <p:spPr>
          <a:xfrm>
            <a:off x="5215144" y="3886200"/>
            <a:ext cx="3533362" cy="2356035"/>
          </a:xfrm>
          <a:prstGeom prst="rect">
            <a:avLst/>
          </a:prstGeom>
          <a:scene3d>
            <a:camera prst="perspectiveContrastingLeftFacing"/>
            <a:lightRig rig="threePt" dir="t"/>
          </a:scene3d>
        </p:spPr>
      </p:pic>
    </p:spTree>
    <p:extLst>
      <p:ext uri="{BB962C8B-B14F-4D97-AF65-F5344CB8AC3E}">
        <p14:creationId xmlns:p14="http://schemas.microsoft.com/office/powerpoint/2010/main" val="1147339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4ACF1-B34E-BAB0-38BA-AFA57430AF9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75E230-0FB3-8007-610B-11186DA5C2B3}"/>
              </a:ext>
            </a:extLst>
          </p:cNvPr>
          <p:cNvSpPr>
            <a:spLocks noGrp="1"/>
          </p:cNvSpPr>
          <p:nvPr>
            <p:ph idx="1"/>
          </p:nvPr>
        </p:nvSpPr>
        <p:spPr>
          <a:xfrm>
            <a:off x="457200" y="609600"/>
            <a:ext cx="7519346" cy="5029200"/>
          </a:xfrm>
        </p:spPr>
        <p:txBody>
          <a:bodyPr>
            <a:noAutofit/>
          </a:bodyPr>
          <a:lstStyle/>
          <a:p>
            <a:pPr marL="0" indent="0">
              <a:buNone/>
            </a:pPr>
            <a:r>
              <a:rPr lang="en-US" sz="2800" b="1" dirty="0">
                <a:solidFill>
                  <a:srgbClr val="006BA8"/>
                </a:solidFill>
                <a:latin typeface="Times New Roman" panose="02020603050405020304" pitchFamily="18" charset="0"/>
                <a:cs typeface="Times New Roman" panose="02020603050405020304" pitchFamily="18" charset="0"/>
              </a:rPr>
              <a:t>Good governance makes the Society’s functioning transparent and allows us to hold each other accountable:</a:t>
            </a:r>
            <a:endParaRPr lang="en-US" sz="2800" dirty="0">
              <a:solidFill>
                <a:srgbClr val="006BA8"/>
              </a:solidFill>
              <a:latin typeface="Times New Roman" panose="02020603050405020304" pitchFamily="18" charset="0"/>
              <a:cs typeface="Times New Roman" panose="02020603050405020304" pitchFamily="18" charset="0"/>
            </a:endParaRPr>
          </a:p>
          <a:p>
            <a:pPr>
              <a:buClr>
                <a:schemeClr val="tx2"/>
              </a:buClr>
              <a:buFont typeface="Arial" panose="020B0604020202020204" pitchFamily="34" charset="0"/>
              <a:buChar char="•"/>
            </a:pPr>
            <a:r>
              <a:rPr lang="en-US" sz="2800" dirty="0">
                <a:solidFill>
                  <a:srgbClr val="006BA8"/>
                </a:solidFill>
                <a:latin typeface="Times New Roman" panose="02020603050405020304" pitchFamily="18" charset="0"/>
                <a:cs typeface="Times New Roman" panose="02020603050405020304" pitchFamily="18" charset="0"/>
              </a:rPr>
              <a:t>Hold the organization accountable to its stakeholders:</a:t>
            </a:r>
          </a:p>
        </p:txBody>
      </p:sp>
      <p:pic>
        <p:nvPicPr>
          <p:cNvPr id="2" name="Picture 1">
            <a:extLst>
              <a:ext uri="{FF2B5EF4-FFF2-40B4-BE49-F238E27FC236}">
                <a16:creationId xmlns:a16="http://schemas.microsoft.com/office/drawing/2014/main" id="{9BFA1513-3669-E1E6-325E-D0E7B50EEEB2}"/>
              </a:ext>
            </a:extLst>
          </p:cNvPr>
          <p:cNvPicPr>
            <a:picLocks noChangeAspect="1"/>
          </p:cNvPicPr>
          <p:nvPr/>
        </p:nvPicPr>
        <p:blipFill>
          <a:blip r:embed="rId3"/>
          <a:stretch>
            <a:fillRect/>
          </a:stretch>
        </p:blipFill>
        <p:spPr>
          <a:xfrm>
            <a:off x="2377183" y="3851338"/>
            <a:ext cx="4389634" cy="2469170"/>
          </a:xfrm>
          <a:prstGeom prst="rect">
            <a:avLst/>
          </a:prstGeom>
          <a:scene3d>
            <a:camera prst="perspectiveHeroicExtremeRightFacing"/>
            <a:lightRig rig="threePt" dir="t"/>
          </a:scene3d>
        </p:spPr>
      </p:pic>
      <p:sp>
        <p:nvSpPr>
          <p:cNvPr id="4" name="TextBox 3">
            <a:extLst>
              <a:ext uri="{FF2B5EF4-FFF2-40B4-BE49-F238E27FC236}">
                <a16:creationId xmlns:a16="http://schemas.microsoft.com/office/drawing/2014/main" id="{E73344C0-0397-22C5-B591-752EF0AFE4E6}"/>
              </a:ext>
            </a:extLst>
          </p:cNvPr>
          <p:cNvSpPr txBox="1"/>
          <p:nvPr/>
        </p:nvSpPr>
        <p:spPr>
          <a:xfrm>
            <a:off x="2925834" y="2438400"/>
            <a:ext cx="3728861" cy="1877437"/>
          </a:xfrm>
          <a:prstGeom prst="rect">
            <a:avLst/>
          </a:prstGeom>
          <a:noFill/>
        </p:spPr>
        <p:txBody>
          <a:bodyPr wrap="square" rtlCol="0">
            <a:spAutoFit/>
          </a:bodyPr>
          <a:lstStyle/>
          <a:p>
            <a:r>
              <a:rPr lang="en-US" sz="2800" dirty="0">
                <a:solidFill>
                  <a:srgbClr val="006BA8"/>
                </a:solidFill>
              </a:rPr>
              <a:t>Pastors</a:t>
            </a:r>
          </a:p>
          <a:p>
            <a:r>
              <a:rPr lang="en-US" sz="2800" dirty="0">
                <a:solidFill>
                  <a:srgbClr val="006BA8"/>
                </a:solidFill>
              </a:rPr>
              <a:t>Donors </a:t>
            </a:r>
          </a:p>
          <a:p>
            <a:r>
              <a:rPr lang="en-US" sz="2800" dirty="0">
                <a:solidFill>
                  <a:srgbClr val="006BA8"/>
                </a:solidFill>
              </a:rPr>
              <a:t>Our Families</a:t>
            </a:r>
          </a:p>
          <a:p>
            <a:endParaRPr lang="en-US" sz="3200" dirty="0">
              <a:solidFill>
                <a:srgbClr val="006BA8"/>
              </a:solidFill>
            </a:endParaRPr>
          </a:p>
        </p:txBody>
      </p:sp>
    </p:spTree>
    <p:extLst>
      <p:ext uri="{BB962C8B-B14F-4D97-AF65-F5344CB8AC3E}">
        <p14:creationId xmlns:p14="http://schemas.microsoft.com/office/powerpoint/2010/main" val="866696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3D1D7-06A5-8F37-E255-6436C2BB179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3D7F6E-2A1A-8A46-F312-76982814F3C3}"/>
              </a:ext>
            </a:extLst>
          </p:cNvPr>
          <p:cNvSpPr>
            <a:spLocks noGrp="1"/>
          </p:cNvSpPr>
          <p:nvPr>
            <p:ph idx="1"/>
          </p:nvPr>
        </p:nvSpPr>
        <p:spPr>
          <a:xfrm>
            <a:off x="495073" y="189493"/>
            <a:ext cx="7519346" cy="3733800"/>
          </a:xfrm>
        </p:spPr>
        <p:txBody>
          <a:bodyPr>
            <a:noAutofit/>
          </a:bodyPr>
          <a:lstStyle/>
          <a:p>
            <a:pPr marL="0" indent="0">
              <a:buNone/>
            </a:pPr>
            <a:r>
              <a:rPr lang="en-US" sz="2800" b="1" dirty="0">
                <a:solidFill>
                  <a:srgbClr val="006BA8"/>
                </a:solidFill>
                <a:latin typeface="Times New Roman" panose="02020603050405020304" pitchFamily="18" charset="0"/>
                <a:cs typeface="Times New Roman" panose="02020603050405020304" pitchFamily="18" charset="0"/>
              </a:rPr>
              <a:t>Good governance makes the Society’s functioning transparent and allows us to hold each other accountable:</a:t>
            </a:r>
            <a:endParaRPr lang="en-US" sz="2800" dirty="0">
              <a:solidFill>
                <a:srgbClr val="006BA8"/>
              </a:solidFill>
              <a:latin typeface="Times New Roman" panose="02020603050405020304" pitchFamily="18" charset="0"/>
              <a:cs typeface="Times New Roman" panose="02020603050405020304" pitchFamily="18" charset="0"/>
            </a:endParaRPr>
          </a:p>
          <a:p>
            <a:pPr>
              <a:buClr>
                <a:schemeClr val="tx2"/>
              </a:buClr>
              <a:buFont typeface="Arial" panose="020B0604020202020204" pitchFamily="34" charset="0"/>
              <a:buChar char="•"/>
            </a:pPr>
            <a:r>
              <a:rPr lang="en-US" sz="2800" dirty="0">
                <a:solidFill>
                  <a:srgbClr val="006BA8"/>
                </a:solidFill>
                <a:latin typeface="Times New Roman" panose="02020603050405020304" pitchFamily="18" charset="0"/>
                <a:cs typeface="Times New Roman" panose="02020603050405020304" pitchFamily="18" charset="0"/>
              </a:rPr>
              <a:t>Hold the organization accountable to its stakeholders:</a:t>
            </a:r>
          </a:p>
        </p:txBody>
      </p:sp>
      <p:pic>
        <p:nvPicPr>
          <p:cNvPr id="2" name="Picture 1">
            <a:extLst>
              <a:ext uri="{FF2B5EF4-FFF2-40B4-BE49-F238E27FC236}">
                <a16:creationId xmlns:a16="http://schemas.microsoft.com/office/drawing/2014/main" id="{5023AE24-5C06-F2BA-E78F-F2D98E071A5C}"/>
              </a:ext>
            </a:extLst>
          </p:cNvPr>
          <p:cNvPicPr>
            <a:picLocks noChangeAspect="1"/>
          </p:cNvPicPr>
          <p:nvPr/>
        </p:nvPicPr>
        <p:blipFill>
          <a:blip r:embed="rId3"/>
          <a:stretch>
            <a:fillRect/>
          </a:stretch>
        </p:blipFill>
        <p:spPr>
          <a:xfrm>
            <a:off x="2686050" y="4514937"/>
            <a:ext cx="3409950" cy="1918097"/>
          </a:xfrm>
          <a:prstGeom prst="rect">
            <a:avLst/>
          </a:prstGeom>
          <a:scene3d>
            <a:camera prst="perspectiveHeroicExtremeRightFacing"/>
            <a:lightRig rig="threePt" dir="t"/>
          </a:scene3d>
        </p:spPr>
      </p:pic>
      <p:sp>
        <p:nvSpPr>
          <p:cNvPr id="4" name="TextBox 3">
            <a:extLst>
              <a:ext uri="{FF2B5EF4-FFF2-40B4-BE49-F238E27FC236}">
                <a16:creationId xmlns:a16="http://schemas.microsoft.com/office/drawing/2014/main" id="{59B574C4-E536-9D33-240D-6186A0AF626E}"/>
              </a:ext>
            </a:extLst>
          </p:cNvPr>
          <p:cNvSpPr txBox="1"/>
          <p:nvPr/>
        </p:nvSpPr>
        <p:spPr>
          <a:xfrm>
            <a:off x="3124200" y="2037808"/>
            <a:ext cx="3728861" cy="954107"/>
          </a:xfrm>
          <a:prstGeom prst="rect">
            <a:avLst/>
          </a:prstGeom>
          <a:noFill/>
        </p:spPr>
        <p:txBody>
          <a:bodyPr wrap="square" rtlCol="0">
            <a:spAutoFit/>
          </a:bodyPr>
          <a:lstStyle/>
          <a:p>
            <a:r>
              <a:rPr lang="en-US" sz="2800" dirty="0">
                <a:solidFill>
                  <a:srgbClr val="006BA8"/>
                </a:solidFill>
              </a:rPr>
              <a:t>Those we serve</a:t>
            </a:r>
          </a:p>
          <a:p>
            <a:r>
              <a:rPr lang="en-US" sz="2800" dirty="0">
                <a:solidFill>
                  <a:srgbClr val="006BA8"/>
                </a:solidFill>
              </a:rPr>
              <a:t>Potential Vincentians</a:t>
            </a:r>
          </a:p>
        </p:txBody>
      </p:sp>
      <p:sp>
        <p:nvSpPr>
          <p:cNvPr id="7" name="TextBox 6">
            <a:extLst>
              <a:ext uri="{FF2B5EF4-FFF2-40B4-BE49-F238E27FC236}">
                <a16:creationId xmlns:a16="http://schemas.microsoft.com/office/drawing/2014/main" id="{01374389-78AE-C819-F207-C0ECE16715A6}"/>
              </a:ext>
            </a:extLst>
          </p:cNvPr>
          <p:cNvSpPr txBox="1"/>
          <p:nvPr/>
        </p:nvSpPr>
        <p:spPr>
          <a:xfrm>
            <a:off x="609600" y="2926346"/>
            <a:ext cx="8229600" cy="1384995"/>
          </a:xfrm>
          <a:prstGeom prst="rect">
            <a:avLst/>
          </a:prstGeom>
          <a:noFill/>
        </p:spPr>
        <p:txBody>
          <a:bodyPr wrap="square">
            <a:spAutoFit/>
          </a:bodyPr>
          <a:lstStyle/>
          <a:p>
            <a:pPr>
              <a:buClr>
                <a:schemeClr val="tx2"/>
              </a:buClr>
              <a:buFont typeface="Arial" panose="020B0604020202020204" pitchFamily="34" charset="0"/>
              <a:buChar char="•"/>
            </a:pPr>
            <a:r>
              <a:rPr lang="en-US" sz="2800" dirty="0">
                <a:solidFill>
                  <a:srgbClr val="006BA8"/>
                </a:solidFill>
                <a:latin typeface="Times New Roman" panose="02020603050405020304" pitchFamily="18" charset="0"/>
                <a:cs typeface="Times New Roman" panose="02020603050405020304" pitchFamily="18" charset="0"/>
              </a:rPr>
              <a:t>Minimize risks of financial mismanagement and legal troubles</a:t>
            </a:r>
          </a:p>
          <a:p>
            <a:pPr>
              <a:buClr>
                <a:schemeClr val="tx2"/>
              </a:buClr>
              <a:buFont typeface="Arial" panose="020B0604020202020204" pitchFamily="34" charset="0"/>
              <a:buChar char="•"/>
            </a:pPr>
            <a:r>
              <a:rPr lang="en-US" sz="2800" dirty="0">
                <a:solidFill>
                  <a:srgbClr val="006BA8"/>
                </a:solidFill>
                <a:latin typeface="Times New Roman" panose="02020603050405020304" pitchFamily="18" charset="0"/>
                <a:cs typeface="Times New Roman" panose="02020603050405020304" pitchFamily="18" charset="0"/>
              </a:rPr>
              <a:t>Helps us become more effective in our mission</a:t>
            </a:r>
          </a:p>
        </p:txBody>
      </p:sp>
    </p:spTree>
    <p:extLst>
      <p:ext uri="{BB962C8B-B14F-4D97-AF65-F5344CB8AC3E}">
        <p14:creationId xmlns:p14="http://schemas.microsoft.com/office/powerpoint/2010/main" val="2523374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DE971-ED12-4287-FDA6-6BC7E02562C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9D9DFA-66BB-37D8-0A08-5DE104CFE8C1}"/>
              </a:ext>
            </a:extLst>
          </p:cNvPr>
          <p:cNvSpPr>
            <a:spLocks noGrp="1"/>
          </p:cNvSpPr>
          <p:nvPr>
            <p:ph idx="1"/>
          </p:nvPr>
        </p:nvSpPr>
        <p:spPr>
          <a:xfrm>
            <a:off x="0" y="243893"/>
            <a:ext cx="9144000" cy="1127707"/>
          </a:xfrm>
        </p:spPr>
        <p:txBody>
          <a:bodyPr>
            <a:normAutofit/>
          </a:bodyPr>
          <a:lstStyle/>
          <a:p>
            <a:pPr marL="0" indent="0" algn="ctr">
              <a:lnSpc>
                <a:spcPct val="110000"/>
              </a:lnSpc>
              <a:buNone/>
            </a:pPr>
            <a:endParaRPr lang="en-US" sz="2400" dirty="0">
              <a:latin typeface="Times New Roman" panose="02020603050405020304" pitchFamily="18" charset="0"/>
              <a:cs typeface="Times New Roman" panose="02020603050405020304" pitchFamily="18" charset="0"/>
            </a:endParaRPr>
          </a:p>
          <a:p>
            <a:pPr marL="0" indent="0" algn="ctr">
              <a:lnSpc>
                <a:spcPct val="110000"/>
              </a:lnSpc>
              <a:buNone/>
            </a:pPr>
            <a:r>
              <a:rPr lang="en-US" sz="2800" b="1" dirty="0">
                <a:solidFill>
                  <a:srgbClr val="006BA8"/>
                </a:solidFill>
                <a:latin typeface="Times New Roman" panose="02020603050405020304" pitchFamily="18" charset="0"/>
                <a:cs typeface="Times New Roman" panose="02020603050405020304" pitchFamily="18" charset="0"/>
              </a:rPr>
              <a:t>Who is responsible for good governance?</a:t>
            </a:r>
          </a:p>
          <a:p>
            <a:pPr marL="0" indent="0">
              <a:lnSpc>
                <a:spcPct val="110000"/>
              </a:lnSpc>
              <a:buNone/>
            </a:pPr>
            <a:endParaRPr lang="en-US"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AC146013-12DE-99A8-49CB-23114844189F}"/>
              </a:ext>
            </a:extLst>
          </p:cNvPr>
          <p:cNvPicPr>
            <a:picLocks noChangeAspect="1"/>
          </p:cNvPicPr>
          <p:nvPr/>
        </p:nvPicPr>
        <p:blipFill>
          <a:blip r:embed="rId3"/>
          <a:stretch>
            <a:fillRect/>
          </a:stretch>
        </p:blipFill>
        <p:spPr>
          <a:xfrm>
            <a:off x="1828800" y="1600200"/>
            <a:ext cx="5715000" cy="4132659"/>
          </a:xfrm>
          <a:prstGeom prst="ellipse">
            <a:avLst/>
          </a:prstGeom>
          <a:ln w="76200" cap="rnd">
            <a:solidFill>
              <a:srgbClr val="006BA8"/>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993998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3F80D-BD0A-2572-9696-4A473599B0E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5E4DF5-A329-133A-3C25-56592D8C69EA}"/>
              </a:ext>
            </a:extLst>
          </p:cNvPr>
          <p:cNvSpPr>
            <a:spLocks noGrp="1"/>
          </p:cNvSpPr>
          <p:nvPr>
            <p:ph idx="1"/>
          </p:nvPr>
        </p:nvSpPr>
        <p:spPr>
          <a:xfrm>
            <a:off x="0" y="1439700"/>
            <a:ext cx="9010316" cy="2485689"/>
          </a:xfrm>
        </p:spPr>
        <p:txBody>
          <a:bodyPr>
            <a:noAutofit/>
          </a:bodyPr>
          <a:lstStyle/>
          <a:p>
            <a:pPr marL="0" indent="0" algn="ctr">
              <a:buNone/>
            </a:pPr>
            <a:r>
              <a:rPr lang="en-US" b="1" dirty="0">
                <a:solidFill>
                  <a:srgbClr val="006BA8"/>
                </a:solidFill>
                <a:latin typeface="Times New Roman" panose="02020603050405020304" pitchFamily="18" charset="0"/>
                <a:cs typeface="Times New Roman" panose="02020603050405020304" pitchFamily="18" charset="0"/>
              </a:rPr>
              <a:t>Good governance is the responsibility of the leadership of Conferences and Councils.</a:t>
            </a:r>
          </a:p>
          <a:p>
            <a:pPr marL="0" indent="0">
              <a:buNone/>
            </a:pPr>
            <a:endParaRPr lang="en-US" b="1" dirty="0">
              <a:solidFill>
                <a:srgbClr val="006BA8"/>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3AAA96A3-C061-9677-A1FD-430E3F307059}"/>
              </a:ext>
            </a:extLst>
          </p:cNvPr>
          <p:cNvPicPr>
            <a:picLocks noChangeAspect="1"/>
          </p:cNvPicPr>
          <p:nvPr/>
        </p:nvPicPr>
        <p:blipFill>
          <a:blip r:embed="rId5"/>
          <a:stretch>
            <a:fillRect/>
          </a:stretch>
        </p:blipFill>
        <p:spPr>
          <a:xfrm>
            <a:off x="619367" y="2682545"/>
            <a:ext cx="3681029" cy="2661844"/>
          </a:xfrm>
          <a:prstGeom prst="ellipse">
            <a:avLst/>
          </a:prstGeom>
          <a:ln w="76200" cap="rnd">
            <a:solidFill>
              <a:srgbClr val="006BA8"/>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6">
            <a:extLst>
              <a:ext uri="{FF2B5EF4-FFF2-40B4-BE49-F238E27FC236}">
                <a16:creationId xmlns:a16="http://schemas.microsoft.com/office/drawing/2014/main" id="{6519908E-9FFD-C262-F5FE-4C086F9A3293}"/>
              </a:ext>
            </a:extLst>
          </p:cNvPr>
          <p:cNvPicPr>
            <a:picLocks noChangeAspect="1"/>
          </p:cNvPicPr>
          <p:nvPr/>
        </p:nvPicPr>
        <p:blipFill>
          <a:blip r:embed="rId6"/>
          <a:stretch>
            <a:fillRect/>
          </a:stretch>
        </p:blipFill>
        <p:spPr>
          <a:xfrm>
            <a:off x="5159993" y="3429000"/>
            <a:ext cx="3545676" cy="235515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8" name="Audio 7">
            <a:hlinkClick r:id="" action="ppaction://media"/>
            <a:extLst>
              <a:ext uri="{FF2B5EF4-FFF2-40B4-BE49-F238E27FC236}">
                <a16:creationId xmlns:a16="http://schemas.microsoft.com/office/drawing/2014/main" id="{1D2EA67F-744F-37FC-07F8-EFCEA359052C}"/>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2140443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C7928-4F3B-7CD1-137B-A8E9B4FD54E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FD96A7-D2A7-15BA-AB93-C280819E6382}"/>
              </a:ext>
            </a:extLst>
          </p:cNvPr>
          <p:cNvSpPr>
            <a:spLocks noGrp="1"/>
          </p:cNvSpPr>
          <p:nvPr>
            <p:ph idx="1"/>
          </p:nvPr>
        </p:nvSpPr>
        <p:spPr>
          <a:xfrm>
            <a:off x="490396" y="1821807"/>
            <a:ext cx="8565584" cy="5036193"/>
          </a:xfrm>
        </p:spPr>
        <p:txBody>
          <a:bodyPr>
            <a:noAutofit/>
          </a:bodyPr>
          <a:lstStyle/>
          <a:p>
            <a:pPr marL="0" indent="0" algn="ctr">
              <a:lnSpc>
                <a:spcPct val="120000"/>
              </a:lnSpc>
              <a:buNone/>
            </a:pPr>
            <a:r>
              <a:rPr lang="en-US" sz="2800" b="1" i="1" dirty="0">
                <a:solidFill>
                  <a:srgbClr val="006BA8"/>
                </a:solidFill>
                <a:latin typeface="Times New Roman" panose="02020603050405020304" pitchFamily="18" charset="0"/>
                <a:cs typeface="Times New Roman" panose="02020603050405020304" pitchFamily="18" charset="0"/>
              </a:rPr>
              <a:t>Good governance needs to be written down</a:t>
            </a:r>
            <a:endParaRPr lang="en-US" sz="2800" b="1" dirty="0">
              <a:solidFill>
                <a:srgbClr val="006BA8"/>
              </a:solidFill>
              <a:latin typeface="Times New Roman" panose="02020603050405020304" pitchFamily="18" charset="0"/>
              <a:cs typeface="Times New Roman" panose="02020603050405020304" pitchFamily="18" charset="0"/>
            </a:endParaRPr>
          </a:p>
          <a:p>
            <a:pPr marL="0" indent="0">
              <a:lnSpc>
                <a:spcPct val="120000"/>
              </a:lnSpc>
              <a:buNone/>
            </a:pPr>
            <a:r>
              <a:rPr lang="en-US" sz="2800" b="1" dirty="0">
                <a:solidFill>
                  <a:srgbClr val="006BA8"/>
                </a:solidFill>
                <a:latin typeface="Times New Roman" panose="02020603050405020304" pitchFamily="18" charset="0"/>
                <a:cs typeface="Times New Roman" panose="02020603050405020304" pitchFamily="18" charset="0"/>
              </a:rPr>
              <a:t>The fundamental governance document is your Bylaws</a:t>
            </a:r>
          </a:p>
          <a:p>
            <a:pPr marL="0" indent="0">
              <a:lnSpc>
                <a:spcPct val="120000"/>
              </a:lnSpc>
              <a:buNone/>
            </a:pPr>
            <a:endParaRPr lang="en-US" sz="2800" b="1" dirty="0">
              <a:solidFill>
                <a:srgbClr val="006BA8"/>
              </a:solidFill>
              <a:latin typeface="Times New Roman" panose="02020603050405020304" pitchFamily="18" charset="0"/>
              <a:cs typeface="Times New Roman" panose="02020603050405020304" pitchFamily="18" charset="0"/>
            </a:endParaRPr>
          </a:p>
          <a:p>
            <a:pPr marL="0" indent="0" algn="ctr">
              <a:lnSpc>
                <a:spcPct val="120000"/>
              </a:lnSpc>
              <a:buNone/>
            </a:pPr>
            <a:r>
              <a:rPr lang="en-US" sz="1875" u="sng" dirty="0">
                <a:solidFill>
                  <a:srgbClr val="006BA8"/>
                </a:solidFill>
                <a:latin typeface="Times New Roman" panose="02020603050405020304" pitchFamily="18" charset="0"/>
                <a:cs typeface="Times New Roman" panose="02020603050405020304" pitchFamily="18" charset="0"/>
              </a:rPr>
              <a:t>Also: Tax Exempt status requirements </a:t>
            </a:r>
          </a:p>
          <a:p>
            <a:pPr marL="0" indent="0" algn="ctr">
              <a:lnSpc>
                <a:spcPct val="120000"/>
              </a:lnSpc>
              <a:buNone/>
            </a:pPr>
            <a:r>
              <a:rPr lang="en-US" sz="1875" dirty="0">
                <a:solidFill>
                  <a:srgbClr val="006BA8"/>
                </a:solidFill>
                <a:latin typeface="Times New Roman" panose="02020603050405020304" pitchFamily="18" charset="0"/>
                <a:cs typeface="Times New Roman" panose="02020603050405020304" pitchFamily="18" charset="0"/>
              </a:rPr>
              <a:t>990</a:t>
            </a:r>
          </a:p>
          <a:p>
            <a:pPr marL="0" indent="0" algn="ctr">
              <a:lnSpc>
                <a:spcPct val="120000"/>
              </a:lnSpc>
              <a:buNone/>
            </a:pPr>
            <a:r>
              <a:rPr lang="en-US" sz="1875" dirty="0">
                <a:solidFill>
                  <a:srgbClr val="006BA8"/>
                </a:solidFill>
                <a:latin typeface="Times New Roman" panose="02020603050405020304" pitchFamily="18" charset="0"/>
                <a:cs typeface="Times New Roman" panose="02020603050405020304" pitchFamily="18" charset="0"/>
              </a:rPr>
              <a:t>Annual Reports</a:t>
            </a:r>
          </a:p>
          <a:p>
            <a:pPr marL="0" indent="0" algn="ctr">
              <a:lnSpc>
                <a:spcPct val="120000"/>
              </a:lnSpc>
              <a:buNone/>
            </a:pPr>
            <a:r>
              <a:rPr lang="en-US" sz="1875" dirty="0">
                <a:solidFill>
                  <a:srgbClr val="006BA8"/>
                </a:solidFill>
                <a:latin typeface="Times New Roman" panose="02020603050405020304" pitchFamily="18" charset="0"/>
                <a:cs typeface="Times New Roman" panose="02020603050405020304" pitchFamily="18" charset="0"/>
              </a:rPr>
              <a:t>Proper election procedures</a:t>
            </a:r>
          </a:p>
          <a:p>
            <a:pPr marL="0" indent="0" algn="ctr">
              <a:lnSpc>
                <a:spcPct val="120000"/>
              </a:lnSpc>
              <a:buNone/>
            </a:pPr>
            <a:r>
              <a:rPr lang="en-US" sz="1875" dirty="0">
                <a:solidFill>
                  <a:srgbClr val="006BA8"/>
                </a:solidFill>
                <a:latin typeface="Times New Roman" panose="02020603050405020304" pitchFamily="18" charset="0"/>
                <a:cs typeface="Times New Roman" panose="02020603050405020304" pitchFamily="18" charset="0"/>
              </a:rPr>
              <a:t>Communication </a:t>
            </a:r>
          </a:p>
          <a:p>
            <a:pPr marL="0" indent="0" algn="ctr">
              <a:lnSpc>
                <a:spcPct val="120000"/>
              </a:lnSpc>
              <a:buNone/>
            </a:pPr>
            <a:r>
              <a:rPr lang="en-US" sz="1875" dirty="0">
                <a:solidFill>
                  <a:srgbClr val="006BA8"/>
                </a:solidFill>
                <a:latin typeface="Times New Roman" panose="02020603050405020304" pitchFamily="18" charset="0"/>
                <a:cs typeface="Times New Roman" panose="02020603050405020304" pitchFamily="18" charset="0"/>
              </a:rPr>
              <a:t>Training for Officers and Board/Council Members </a:t>
            </a:r>
          </a:p>
        </p:txBody>
      </p:sp>
      <p:pic>
        <p:nvPicPr>
          <p:cNvPr id="5" name="Picture 4">
            <a:extLst>
              <a:ext uri="{FF2B5EF4-FFF2-40B4-BE49-F238E27FC236}">
                <a16:creationId xmlns:a16="http://schemas.microsoft.com/office/drawing/2014/main" id="{148A73E5-BFCB-5CFE-6514-C6E4F1FE0F3E}"/>
              </a:ext>
            </a:extLst>
          </p:cNvPr>
          <p:cNvPicPr>
            <a:picLocks noChangeAspect="1"/>
          </p:cNvPicPr>
          <p:nvPr/>
        </p:nvPicPr>
        <p:blipFill>
          <a:blip r:embed="rId3"/>
          <a:stretch>
            <a:fillRect/>
          </a:stretch>
        </p:blipFill>
        <p:spPr>
          <a:xfrm>
            <a:off x="7179271" y="4074096"/>
            <a:ext cx="1596502" cy="1440746"/>
          </a:xfrm>
          <a:prstGeom prst="rect">
            <a:avLst/>
          </a:prstGeom>
        </p:spPr>
      </p:pic>
      <p:pic>
        <p:nvPicPr>
          <p:cNvPr id="8" name="Picture 7">
            <a:extLst>
              <a:ext uri="{FF2B5EF4-FFF2-40B4-BE49-F238E27FC236}">
                <a16:creationId xmlns:a16="http://schemas.microsoft.com/office/drawing/2014/main" id="{64439E8A-7BFE-30BA-3496-B747B3CC3ECA}"/>
              </a:ext>
            </a:extLst>
          </p:cNvPr>
          <p:cNvPicPr>
            <a:picLocks noChangeAspect="1"/>
          </p:cNvPicPr>
          <p:nvPr/>
        </p:nvPicPr>
        <p:blipFill>
          <a:blip r:embed="rId3"/>
          <a:stretch>
            <a:fillRect/>
          </a:stretch>
        </p:blipFill>
        <p:spPr>
          <a:xfrm>
            <a:off x="767029" y="4074096"/>
            <a:ext cx="1581967" cy="1440746"/>
          </a:xfrm>
          <a:prstGeom prst="rect">
            <a:avLst/>
          </a:prstGeom>
        </p:spPr>
      </p:pic>
    </p:spTree>
    <p:extLst>
      <p:ext uri="{BB962C8B-B14F-4D97-AF65-F5344CB8AC3E}">
        <p14:creationId xmlns:p14="http://schemas.microsoft.com/office/powerpoint/2010/main" val="1885727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Effect transition="in" filter="fade">
                                      <p:cBhvr>
                                        <p:cTn id="11" dur="1000"/>
                                        <p:tgtEl>
                                          <p:spTgt spid="3">
                                            <p:txEl>
                                              <p:pRg st="4" end="4"/>
                                            </p:txEl>
                                          </p:spTgt>
                                        </p:tgtEl>
                                      </p:cBhvr>
                                    </p:animEffect>
                                    <p:anim calcmode="lin" valueType="num">
                                      <p:cBhvr>
                                        <p:cTn id="1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1000"/>
                                        <p:tgtEl>
                                          <p:spTgt spid="3">
                                            <p:txEl>
                                              <p:pRg st="5" end="5"/>
                                            </p:txEl>
                                          </p:spTgt>
                                        </p:tgtEl>
                                      </p:cBhvr>
                                    </p:animEffect>
                                    <p:anim calcmode="lin" valueType="num">
                                      <p:cBhvr>
                                        <p:cTn id="1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1000"/>
                                        <p:tgtEl>
                                          <p:spTgt spid="3">
                                            <p:txEl>
                                              <p:pRg st="6" end="6"/>
                                            </p:txEl>
                                          </p:spTgt>
                                        </p:tgtEl>
                                      </p:cBhvr>
                                    </p:animEffect>
                                    <p:anim calcmode="lin" valueType="num">
                                      <p:cBhvr>
                                        <p:cTn id="2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1000"/>
                                        <p:tgtEl>
                                          <p:spTgt spid="3">
                                            <p:txEl>
                                              <p:pRg st="7" end="7"/>
                                            </p:txEl>
                                          </p:spTgt>
                                        </p:tgtEl>
                                      </p:cBhvr>
                                    </p:animEffect>
                                    <p:anim calcmode="lin" valueType="num">
                                      <p:cBhvr>
                                        <p:cTn id="3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1000"/>
                                        <p:tgtEl>
                                          <p:spTgt spid="3">
                                            <p:txEl>
                                              <p:pRg st="8" end="8"/>
                                            </p:txEl>
                                          </p:spTgt>
                                        </p:tgtEl>
                                      </p:cBhvr>
                                    </p:animEffect>
                                    <p:anim calcmode="lin" valueType="num">
                                      <p:cBhvr>
                                        <p:cTn id="4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4ACF1-B34E-BAB0-38BA-AFA57430AF9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75E230-0FB3-8007-610B-11186DA5C2B3}"/>
              </a:ext>
            </a:extLst>
          </p:cNvPr>
          <p:cNvSpPr>
            <a:spLocks noGrp="1"/>
          </p:cNvSpPr>
          <p:nvPr>
            <p:ph idx="1"/>
          </p:nvPr>
        </p:nvSpPr>
        <p:spPr>
          <a:xfrm>
            <a:off x="777254" y="441158"/>
            <a:ext cx="7519346" cy="5285748"/>
          </a:xfrm>
        </p:spPr>
        <p:txBody>
          <a:bodyPr>
            <a:noAutofit/>
          </a:bodyPr>
          <a:lstStyle/>
          <a:p>
            <a:pPr marL="0" indent="0">
              <a:buNone/>
            </a:pPr>
            <a:r>
              <a:rPr lang="en-US" sz="2800" b="1" dirty="0">
                <a:solidFill>
                  <a:srgbClr val="006BA8"/>
                </a:solidFill>
                <a:latin typeface="Times New Roman" panose="02020603050405020304" pitchFamily="18" charset="0"/>
                <a:cs typeface="Times New Roman" panose="02020603050405020304" pitchFamily="18" charset="0"/>
              </a:rPr>
              <a:t>Good Governance and Bylaws </a:t>
            </a:r>
          </a:p>
          <a:p>
            <a:pPr marL="0" indent="0">
              <a:buNone/>
            </a:pPr>
            <a:endParaRPr lang="en-US" sz="2800" dirty="0">
              <a:solidFill>
                <a:srgbClr val="006BA8"/>
              </a:solidFill>
              <a:latin typeface="Times New Roman" panose="02020603050405020304" pitchFamily="18" charset="0"/>
              <a:cs typeface="Times New Roman" panose="02020603050405020304" pitchFamily="18" charset="0"/>
            </a:endParaRPr>
          </a:p>
          <a:p>
            <a:pPr marL="0" indent="0">
              <a:buNone/>
            </a:pPr>
            <a:r>
              <a:rPr lang="en-US" sz="2800" dirty="0">
                <a:solidFill>
                  <a:srgbClr val="006BA8"/>
                </a:solidFill>
                <a:latin typeface="Times New Roman" panose="02020603050405020304" pitchFamily="18" charset="0"/>
                <a:cs typeface="Times New Roman" panose="02020603050405020304" pitchFamily="18" charset="0"/>
              </a:rPr>
              <a:t>Bylaws are internal governing rules for an organization, such as a corporation or non-profit, that define its structure, operations, and decision-making processes, covering aspects like meetings, officer duties, voting, and amendments.</a:t>
            </a:r>
          </a:p>
        </p:txBody>
      </p:sp>
      <p:pic>
        <p:nvPicPr>
          <p:cNvPr id="2" name="Picture 1">
            <a:extLst>
              <a:ext uri="{FF2B5EF4-FFF2-40B4-BE49-F238E27FC236}">
                <a16:creationId xmlns:a16="http://schemas.microsoft.com/office/drawing/2014/main" id="{9BFA1513-3669-E1E6-325E-D0E7B50EEEB2}"/>
              </a:ext>
            </a:extLst>
          </p:cNvPr>
          <p:cNvPicPr>
            <a:picLocks noChangeAspect="1"/>
          </p:cNvPicPr>
          <p:nvPr/>
        </p:nvPicPr>
        <p:blipFill>
          <a:blip r:embed="rId3"/>
          <a:stretch>
            <a:fillRect/>
          </a:stretch>
        </p:blipFill>
        <p:spPr>
          <a:xfrm>
            <a:off x="1264690" y="4068208"/>
            <a:ext cx="3272237" cy="1840634"/>
          </a:xfrm>
          <a:prstGeom prst="rect">
            <a:avLst/>
          </a:prstGeom>
          <a:scene3d>
            <a:camera prst="perspectiveHeroicExtremeRightFacing"/>
            <a:lightRig rig="threePt" dir="t"/>
          </a:scene3d>
        </p:spPr>
      </p:pic>
      <p:pic>
        <p:nvPicPr>
          <p:cNvPr id="5" name="Picture 4">
            <a:extLst>
              <a:ext uri="{FF2B5EF4-FFF2-40B4-BE49-F238E27FC236}">
                <a16:creationId xmlns:a16="http://schemas.microsoft.com/office/drawing/2014/main" id="{42340235-4880-AFEC-A7A2-9268913194C1}"/>
              </a:ext>
            </a:extLst>
          </p:cNvPr>
          <p:cNvPicPr>
            <a:picLocks noChangeAspect="1"/>
          </p:cNvPicPr>
          <p:nvPr/>
        </p:nvPicPr>
        <p:blipFill>
          <a:blip r:embed="rId4"/>
          <a:stretch>
            <a:fillRect/>
          </a:stretch>
        </p:blipFill>
        <p:spPr>
          <a:xfrm>
            <a:off x="5106737" y="3880727"/>
            <a:ext cx="2981158" cy="1929803"/>
          </a:xfrm>
          <a:prstGeom prst="ellipse">
            <a:avLst/>
          </a:prstGeom>
          <a:ln w="63500" cap="rnd">
            <a:solidFill>
              <a:srgbClr val="25457F"/>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75147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1A6FB-0E67-3DDF-4A02-F71506D1A4C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588827-80FC-2F43-484E-EEE02F1B6F86}"/>
              </a:ext>
            </a:extLst>
          </p:cNvPr>
          <p:cNvSpPr>
            <a:spLocks noGrp="1"/>
          </p:cNvSpPr>
          <p:nvPr>
            <p:ph idx="1"/>
          </p:nvPr>
        </p:nvSpPr>
        <p:spPr>
          <a:xfrm>
            <a:off x="-19050" y="119550"/>
            <a:ext cx="9143999" cy="3154787"/>
          </a:xfrm>
        </p:spPr>
        <p:txBody>
          <a:bodyPr>
            <a:normAutofit/>
          </a:bodyPr>
          <a:lstStyle/>
          <a:p>
            <a:pPr marL="0" indent="0" algn="ctr">
              <a:buNone/>
            </a:pPr>
            <a:endParaRPr lang="en-US" sz="3000" b="1"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endParaRPr>
          </a:p>
          <a:p>
            <a:pPr marL="0" indent="0" algn="ctr">
              <a:buNone/>
            </a:pPr>
            <a:endParaRPr lang="en-US" sz="3000" b="1"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endParaRPr>
          </a:p>
          <a:p>
            <a:pPr marL="0" indent="0" algn="ctr">
              <a:buNone/>
            </a:pPr>
            <a:r>
              <a:rPr lang="en-US" sz="3000" b="1"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Governance documents are useless </a:t>
            </a:r>
          </a:p>
          <a:p>
            <a:pPr marL="0" indent="0" algn="ctr">
              <a:buNone/>
            </a:pPr>
            <a:r>
              <a:rPr lang="en-US" sz="3000" b="1"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if they simply sit on a shelf.</a:t>
            </a:r>
          </a:p>
          <a:p>
            <a:pPr marL="0" indent="0">
              <a:buNone/>
            </a:pPr>
            <a:endParaRPr lang="en-US" sz="1500" b="1" dirty="0">
              <a:solidFill>
                <a:srgbClr val="006BA8"/>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BC7E873E-5E27-C4F5-48CC-332251DD140E}"/>
              </a:ext>
            </a:extLst>
          </p:cNvPr>
          <p:cNvPicPr>
            <a:picLocks noChangeAspect="1"/>
          </p:cNvPicPr>
          <p:nvPr/>
        </p:nvPicPr>
        <p:blipFill>
          <a:blip r:embed="rId3"/>
          <a:srcRect t="-6457" b="-1"/>
          <a:stretch>
            <a:fillRect/>
          </a:stretch>
        </p:blipFill>
        <p:spPr>
          <a:xfrm>
            <a:off x="735767" y="3429000"/>
            <a:ext cx="4410883" cy="209629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6" name="Picture 5">
            <a:extLst>
              <a:ext uri="{FF2B5EF4-FFF2-40B4-BE49-F238E27FC236}">
                <a16:creationId xmlns:a16="http://schemas.microsoft.com/office/drawing/2014/main" id="{349CD1FE-6CD2-E0BA-122F-7DEFD3A6A7C6}"/>
              </a:ext>
            </a:extLst>
          </p:cNvPr>
          <p:cNvPicPr>
            <a:picLocks noChangeAspect="1"/>
          </p:cNvPicPr>
          <p:nvPr/>
        </p:nvPicPr>
        <p:blipFill>
          <a:blip r:embed="rId4"/>
          <a:stretch>
            <a:fillRect/>
          </a:stretch>
        </p:blipFill>
        <p:spPr>
          <a:xfrm>
            <a:off x="5279190" y="3152366"/>
            <a:ext cx="3703694" cy="2735036"/>
          </a:xfrm>
          <a:prstGeom prst="rect">
            <a:avLst/>
          </a:prstGeom>
        </p:spPr>
      </p:pic>
    </p:spTree>
    <p:extLst>
      <p:ext uri="{BB962C8B-B14F-4D97-AF65-F5344CB8AC3E}">
        <p14:creationId xmlns:p14="http://schemas.microsoft.com/office/powerpoint/2010/main" val="2832649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49C3F-CE71-B0F5-0C6A-FC498E79710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09FA2F-B3CA-B152-C6AF-5481ECB6B978}"/>
              </a:ext>
            </a:extLst>
          </p:cNvPr>
          <p:cNvSpPr>
            <a:spLocks noGrp="1"/>
          </p:cNvSpPr>
          <p:nvPr>
            <p:ph idx="1"/>
          </p:nvPr>
        </p:nvSpPr>
        <p:spPr>
          <a:xfrm>
            <a:off x="135329" y="214733"/>
            <a:ext cx="8780071" cy="6643267"/>
          </a:xfrm>
        </p:spPr>
        <p:txBody>
          <a:bodyPr>
            <a:noAutofit/>
          </a:bodyPr>
          <a:lstStyle/>
          <a:p>
            <a:pPr marL="0" indent="0">
              <a:lnSpc>
                <a:spcPct val="115000"/>
              </a:lnSpc>
              <a:spcAft>
                <a:spcPts val="600"/>
              </a:spcAft>
              <a:buNone/>
            </a:pPr>
            <a:r>
              <a:rPr lang="en-US" sz="2800" b="1"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Ask yourself:</a:t>
            </a:r>
          </a:p>
          <a:p>
            <a:pPr marL="0" indent="0">
              <a:lnSpc>
                <a:spcPct val="115000"/>
              </a:lnSpc>
              <a:spcAft>
                <a:spcPts val="600"/>
              </a:spcAft>
              <a:buNone/>
            </a:pPr>
            <a:r>
              <a:rPr lang="en-US" sz="2800"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*When was the last time your Conference or Council   collectively read and/or reviewed your bylaws?</a:t>
            </a:r>
          </a:p>
          <a:p>
            <a:pPr marL="0" indent="0">
              <a:lnSpc>
                <a:spcPct val="115000"/>
              </a:lnSpc>
              <a:spcAft>
                <a:spcPts val="600"/>
              </a:spcAft>
              <a:buNone/>
            </a:pPr>
            <a:r>
              <a:rPr lang="en-US" sz="2800"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*When was the last time your Council collectively reviewed your Conferences’ annual reports or, at least, summaries?</a:t>
            </a:r>
          </a:p>
          <a:p>
            <a:pPr marL="0" indent="0">
              <a:lnSpc>
                <a:spcPct val="115000"/>
              </a:lnSpc>
              <a:spcAft>
                <a:spcPts val="600"/>
              </a:spcAft>
              <a:buNone/>
            </a:pPr>
            <a:r>
              <a:rPr lang="en-US" sz="2800"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*When was the last time someone in your Council was tasked with reviewing, in detail, the Bylaws and </a:t>
            </a:r>
            <a:r>
              <a:rPr lang="en-US" sz="2800" kern="100">
                <a:solidFill>
                  <a:srgbClr val="006BA8"/>
                </a:solidFill>
                <a:latin typeface="Times New Roman" panose="02020603050405020304" pitchFamily="18" charset="0"/>
                <a:ea typeface="Aptos" panose="020B0004020202020204" pitchFamily="34" charset="0"/>
                <a:cs typeface="Times New Roman" panose="02020603050405020304" pitchFamily="18" charset="0"/>
              </a:rPr>
              <a:t>other governance </a:t>
            </a:r>
            <a:r>
              <a:rPr lang="en-US" sz="2800"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documents of your Conferences?</a:t>
            </a:r>
          </a:p>
          <a:p>
            <a:pPr marL="0" indent="0" algn="ctr">
              <a:buNone/>
            </a:pPr>
            <a:endParaRPr lang="en-US" sz="2800" dirty="0">
              <a:solidFill>
                <a:srgbClr val="006BA8"/>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513BCC8B-5D15-033C-49F1-2ECB80FCF3B5}"/>
              </a:ext>
            </a:extLst>
          </p:cNvPr>
          <p:cNvPicPr>
            <a:picLocks noChangeAspect="1"/>
          </p:cNvPicPr>
          <p:nvPr/>
        </p:nvPicPr>
        <p:blipFill>
          <a:blip r:embed="rId3"/>
          <a:stretch>
            <a:fillRect/>
          </a:stretch>
        </p:blipFill>
        <p:spPr>
          <a:xfrm>
            <a:off x="3124305" y="4953000"/>
            <a:ext cx="2802117" cy="1585411"/>
          </a:xfrm>
          <a:prstGeom prst="rect">
            <a:avLst/>
          </a:prstGeom>
        </p:spPr>
      </p:pic>
    </p:spTree>
    <p:extLst>
      <p:ext uri="{BB962C8B-B14F-4D97-AF65-F5344CB8AC3E}">
        <p14:creationId xmlns:p14="http://schemas.microsoft.com/office/powerpoint/2010/main" val="982216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E364C-1BAB-3011-7852-33F16C59DD0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BB6879-0717-A670-7488-FF9E3FF869FC}"/>
              </a:ext>
            </a:extLst>
          </p:cNvPr>
          <p:cNvSpPr>
            <a:spLocks noGrp="1"/>
          </p:cNvSpPr>
          <p:nvPr>
            <p:ph idx="1"/>
          </p:nvPr>
        </p:nvSpPr>
        <p:spPr>
          <a:xfrm>
            <a:off x="268861" y="967389"/>
            <a:ext cx="8606278" cy="5022928"/>
          </a:xfrm>
        </p:spPr>
        <p:txBody>
          <a:bodyPr>
            <a:noAutofit/>
          </a:bodyPr>
          <a:lstStyle/>
          <a:p>
            <a:pPr marL="0" indent="0">
              <a:buNone/>
            </a:pPr>
            <a:r>
              <a:rPr lang="en-US" sz="2800" b="1"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Ask yourself:</a:t>
            </a:r>
            <a:endParaRPr lang="en-US" sz="2800" dirty="0">
              <a:solidFill>
                <a:srgbClr val="006BA8"/>
              </a:solidFill>
              <a:latin typeface="Times New Roman" panose="02020603050405020304" pitchFamily="18" charset="0"/>
              <a:cs typeface="Times New Roman" panose="02020603050405020304" pitchFamily="18" charset="0"/>
            </a:endParaRPr>
          </a:p>
          <a:p>
            <a:pPr marL="0" indent="0">
              <a:buNone/>
            </a:pPr>
            <a:r>
              <a:rPr lang="en-US" sz="2800" dirty="0">
                <a:solidFill>
                  <a:srgbClr val="006BA8"/>
                </a:solidFill>
                <a:latin typeface="Times New Roman" panose="02020603050405020304" pitchFamily="18" charset="0"/>
                <a:cs typeface="Times New Roman" panose="02020603050405020304" pitchFamily="18" charset="0"/>
              </a:rPr>
              <a:t>*If you have special works, are their Bylaws current and in compliance with the National Council’s recommendations?</a:t>
            </a:r>
          </a:p>
          <a:p>
            <a:pPr marL="0" indent="0">
              <a:buNone/>
            </a:pPr>
            <a:r>
              <a:rPr lang="en-US" sz="2800" dirty="0">
                <a:solidFill>
                  <a:srgbClr val="006BA8"/>
                </a:solidFill>
                <a:latin typeface="Times New Roman" panose="02020603050405020304" pitchFamily="18" charset="0"/>
                <a:cs typeface="Times New Roman" panose="02020603050405020304" pitchFamily="18" charset="0"/>
              </a:rPr>
              <a:t>*Are your Conferences aggregated or on the path to aggregation? Do you have a process to encourage and monitor aggregation?</a:t>
            </a:r>
          </a:p>
          <a:p>
            <a:pPr marL="0" indent="0">
              <a:buNone/>
            </a:pPr>
            <a:r>
              <a:rPr lang="en-US" sz="2800" dirty="0">
                <a:solidFill>
                  <a:srgbClr val="006BA8"/>
                </a:solidFill>
                <a:latin typeface="Times New Roman" panose="02020603050405020304" pitchFamily="18" charset="0"/>
                <a:cs typeface="Times New Roman" panose="02020603050405020304" pitchFamily="18" charset="0"/>
              </a:rPr>
              <a:t>*Is your Council instituted? If not, do you have a process that you are working towards institution?</a:t>
            </a:r>
          </a:p>
        </p:txBody>
      </p:sp>
      <p:pic>
        <p:nvPicPr>
          <p:cNvPr id="5" name="Picture 4">
            <a:extLst>
              <a:ext uri="{FF2B5EF4-FFF2-40B4-BE49-F238E27FC236}">
                <a16:creationId xmlns:a16="http://schemas.microsoft.com/office/drawing/2014/main" id="{FEFF1AA3-6A4F-7D06-D227-D082B49DBA0B}"/>
              </a:ext>
            </a:extLst>
          </p:cNvPr>
          <p:cNvPicPr>
            <a:picLocks noChangeAspect="1"/>
          </p:cNvPicPr>
          <p:nvPr/>
        </p:nvPicPr>
        <p:blipFill>
          <a:blip r:embed="rId3"/>
          <a:stretch>
            <a:fillRect/>
          </a:stretch>
        </p:blipFill>
        <p:spPr>
          <a:xfrm>
            <a:off x="3344785" y="4783968"/>
            <a:ext cx="2819969" cy="1735366"/>
          </a:xfrm>
          <a:prstGeom prst="rect">
            <a:avLst/>
          </a:prstGeom>
        </p:spPr>
      </p:pic>
    </p:spTree>
    <p:extLst>
      <p:ext uri="{BB962C8B-B14F-4D97-AF65-F5344CB8AC3E}">
        <p14:creationId xmlns:p14="http://schemas.microsoft.com/office/powerpoint/2010/main" val="2079262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FB1A-6374-A3C3-256B-24C11CC42B7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D5C5DF-CB97-BB96-99CE-EFDE5D43DDC0}"/>
              </a:ext>
            </a:extLst>
          </p:cNvPr>
          <p:cNvSpPr>
            <a:spLocks noGrp="1"/>
          </p:cNvSpPr>
          <p:nvPr>
            <p:ph idx="1"/>
          </p:nvPr>
        </p:nvSpPr>
        <p:spPr>
          <a:xfrm>
            <a:off x="444549" y="1153059"/>
            <a:ext cx="7519346" cy="3707975"/>
          </a:xfrm>
        </p:spPr>
        <p:txBody>
          <a:bodyPr>
            <a:noAutofit/>
          </a:bodyPr>
          <a:lstStyle/>
          <a:p>
            <a:pPr marL="0" indent="0">
              <a:buNone/>
            </a:pPr>
            <a:r>
              <a:rPr lang="en-US" sz="2800" b="1"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Ask yourself:</a:t>
            </a:r>
            <a:endParaRPr lang="en-US" sz="2800" dirty="0">
              <a:solidFill>
                <a:srgbClr val="006BA8"/>
              </a:solidFill>
              <a:latin typeface="Times New Roman" panose="02020603050405020304" pitchFamily="18" charset="0"/>
              <a:cs typeface="Times New Roman" panose="02020603050405020304" pitchFamily="18" charset="0"/>
            </a:endParaRPr>
          </a:p>
          <a:p>
            <a:pPr marL="0" indent="0">
              <a:buNone/>
            </a:pPr>
            <a:r>
              <a:rPr lang="en-US" sz="2800" dirty="0">
                <a:solidFill>
                  <a:srgbClr val="006BA8"/>
                </a:solidFill>
                <a:latin typeface="Times New Roman" panose="02020603050405020304" pitchFamily="18" charset="0"/>
                <a:cs typeface="Times New Roman" panose="02020603050405020304" pitchFamily="18" charset="0"/>
              </a:rPr>
              <a:t>Is someone within your council tasked with making sure your conferences are up-to-date with their tax-exempt status requirements?</a:t>
            </a:r>
          </a:p>
          <a:p>
            <a:pPr>
              <a:buClr>
                <a:schemeClr val="tx2"/>
              </a:buClr>
              <a:buFont typeface="Arial" panose="020B0604020202020204" pitchFamily="34" charset="0"/>
              <a:buChar char="•"/>
            </a:pPr>
            <a:r>
              <a:rPr lang="en-US" sz="2800" dirty="0">
                <a:solidFill>
                  <a:srgbClr val="006BA8"/>
                </a:solidFill>
                <a:latin typeface="Times New Roman" panose="02020603050405020304" pitchFamily="18" charset="0"/>
                <a:cs typeface="Times New Roman" panose="02020603050405020304" pitchFamily="18" charset="0"/>
              </a:rPr>
              <a:t>FEINS</a:t>
            </a:r>
          </a:p>
          <a:p>
            <a:pPr>
              <a:buClr>
                <a:schemeClr val="tx2"/>
              </a:buClr>
              <a:buFont typeface="Arial" panose="020B0604020202020204" pitchFamily="34" charset="0"/>
              <a:buChar char="•"/>
            </a:pPr>
            <a:r>
              <a:rPr lang="en-US" sz="2800" dirty="0">
                <a:solidFill>
                  <a:srgbClr val="006BA8"/>
                </a:solidFill>
                <a:latin typeface="Times New Roman" panose="02020603050405020304" pitchFamily="18" charset="0"/>
                <a:cs typeface="Times New Roman" panose="02020603050405020304" pitchFamily="18" charset="0"/>
              </a:rPr>
              <a:t>990’s</a:t>
            </a:r>
          </a:p>
          <a:p>
            <a:pPr>
              <a:buClr>
                <a:schemeClr val="tx2"/>
              </a:buClr>
              <a:buFont typeface="Arial" panose="020B0604020202020204" pitchFamily="34" charset="0"/>
              <a:buChar char="•"/>
            </a:pPr>
            <a:r>
              <a:rPr lang="en-US" sz="2800" dirty="0">
                <a:solidFill>
                  <a:srgbClr val="006BA8"/>
                </a:solidFill>
                <a:latin typeface="Times New Roman" panose="02020603050405020304" pitchFamily="18" charset="0"/>
                <a:cs typeface="Times New Roman" panose="02020603050405020304" pitchFamily="18" charset="0"/>
              </a:rPr>
              <a:t>Requirements with Secretaries of State</a:t>
            </a:r>
          </a:p>
        </p:txBody>
      </p:sp>
      <p:pic>
        <p:nvPicPr>
          <p:cNvPr id="5" name="Picture 4">
            <a:extLst>
              <a:ext uri="{FF2B5EF4-FFF2-40B4-BE49-F238E27FC236}">
                <a16:creationId xmlns:a16="http://schemas.microsoft.com/office/drawing/2014/main" id="{A6D37C5B-31D5-9956-CAE3-0253E6770409}"/>
              </a:ext>
            </a:extLst>
          </p:cNvPr>
          <p:cNvPicPr>
            <a:picLocks noChangeAspect="1"/>
          </p:cNvPicPr>
          <p:nvPr/>
        </p:nvPicPr>
        <p:blipFill>
          <a:blip r:embed="rId3"/>
          <a:stretch>
            <a:fillRect/>
          </a:stretch>
        </p:blipFill>
        <p:spPr>
          <a:xfrm>
            <a:off x="2954044" y="4630240"/>
            <a:ext cx="3235911" cy="2149401"/>
          </a:xfrm>
          <a:prstGeom prst="rect">
            <a:avLst/>
          </a:prstGeom>
        </p:spPr>
      </p:pic>
    </p:spTree>
    <p:extLst>
      <p:ext uri="{BB962C8B-B14F-4D97-AF65-F5344CB8AC3E}">
        <p14:creationId xmlns:p14="http://schemas.microsoft.com/office/powerpoint/2010/main" val="422852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4EB05-179A-C254-3B68-03B5E583FBD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D05537-F1A7-A75D-3671-283953228C40}"/>
              </a:ext>
            </a:extLst>
          </p:cNvPr>
          <p:cNvSpPr>
            <a:spLocks noGrp="1"/>
          </p:cNvSpPr>
          <p:nvPr>
            <p:ph idx="1"/>
          </p:nvPr>
        </p:nvSpPr>
        <p:spPr>
          <a:xfrm>
            <a:off x="233054" y="345271"/>
            <a:ext cx="8498456" cy="3799584"/>
          </a:xfrm>
        </p:spPr>
        <p:txBody>
          <a:bodyPr>
            <a:noAutofit/>
          </a:bodyPr>
          <a:lstStyle/>
          <a:p>
            <a:pPr marL="0" indent="0">
              <a:lnSpc>
                <a:spcPct val="115000"/>
              </a:lnSpc>
              <a:spcAft>
                <a:spcPts val="600"/>
              </a:spcAft>
              <a:buNone/>
            </a:pPr>
            <a:r>
              <a:rPr lang="en-US" sz="2800" b="1"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Ask yourself:</a:t>
            </a:r>
            <a:endParaRPr lang="en-US" sz="2800"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endParaRPr>
          </a:p>
          <a:p>
            <a:pPr marL="0" indent="0">
              <a:spcBef>
                <a:spcPts val="0"/>
              </a:spcBef>
              <a:buNone/>
            </a:pPr>
            <a:r>
              <a:rPr lang="en-US" sz="2800"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*Are good financial controls in place and utilized </a:t>
            </a:r>
          </a:p>
          <a:p>
            <a:pPr marL="0" indent="0">
              <a:spcBef>
                <a:spcPts val="0"/>
              </a:spcBef>
              <a:buNone/>
            </a:pPr>
            <a:r>
              <a:rPr lang="en-US" sz="2800"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both at the Council and Conference levels?</a:t>
            </a:r>
          </a:p>
          <a:p>
            <a:pPr marL="0" indent="0">
              <a:lnSpc>
                <a:spcPct val="115000"/>
              </a:lnSpc>
              <a:spcAft>
                <a:spcPts val="600"/>
              </a:spcAft>
              <a:buNone/>
            </a:pPr>
            <a:r>
              <a:rPr lang="en-US" sz="2800"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*Is someone at the Council level tasked with making sure Conferences have  a spiritual advisor, and if not, helping them recruit and train a spiritual advisor?</a:t>
            </a:r>
          </a:p>
          <a:p>
            <a:pPr marL="0" indent="0">
              <a:lnSpc>
                <a:spcPct val="115000"/>
              </a:lnSpc>
              <a:spcAft>
                <a:spcPts val="600"/>
              </a:spcAft>
              <a:buNone/>
            </a:pPr>
            <a:endParaRPr lang="en-US" sz="2800"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endParaRPr>
          </a:p>
          <a:p>
            <a:pPr marL="0" indent="0">
              <a:buNone/>
            </a:pPr>
            <a:endParaRPr lang="en-US" sz="2800" dirty="0">
              <a:solidFill>
                <a:srgbClr val="006BA8"/>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87E01D6E-72B0-4E1D-30FA-B2AE7600218C}"/>
              </a:ext>
            </a:extLst>
          </p:cNvPr>
          <p:cNvPicPr>
            <a:picLocks noChangeAspect="1"/>
          </p:cNvPicPr>
          <p:nvPr/>
        </p:nvPicPr>
        <p:blipFill>
          <a:blip r:embed="rId3"/>
          <a:stretch>
            <a:fillRect/>
          </a:stretch>
        </p:blipFill>
        <p:spPr>
          <a:xfrm>
            <a:off x="412490" y="3712013"/>
            <a:ext cx="4064000" cy="22860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6" name="Picture 5">
            <a:extLst>
              <a:ext uri="{FF2B5EF4-FFF2-40B4-BE49-F238E27FC236}">
                <a16:creationId xmlns:a16="http://schemas.microsoft.com/office/drawing/2014/main" id="{36C2F72B-35E0-AC72-C9DD-64B3F72D4CAA}"/>
              </a:ext>
            </a:extLst>
          </p:cNvPr>
          <p:cNvPicPr>
            <a:picLocks noChangeAspect="1"/>
          </p:cNvPicPr>
          <p:nvPr/>
        </p:nvPicPr>
        <p:blipFill>
          <a:blip r:embed="rId4"/>
          <a:stretch>
            <a:fillRect/>
          </a:stretch>
        </p:blipFill>
        <p:spPr>
          <a:xfrm>
            <a:off x="5507949" y="3712013"/>
            <a:ext cx="2578981" cy="257898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673585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98B10-F1BB-55EB-2C1F-85513E226BF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A860AE-0C3D-E7F6-14DC-ABC3F6CF171E}"/>
              </a:ext>
            </a:extLst>
          </p:cNvPr>
          <p:cNvSpPr>
            <a:spLocks noGrp="1"/>
          </p:cNvSpPr>
          <p:nvPr>
            <p:ph idx="1"/>
          </p:nvPr>
        </p:nvSpPr>
        <p:spPr>
          <a:xfrm>
            <a:off x="-88020" y="891816"/>
            <a:ext cx="9144000" cy="2630318"/>
          </a:xfrm>
        </p:spPr>
        <p:txBody>
          <a:bodyPr>
            <a:normAutofit fontScale="92500" lnSpcReduction="10000"/>
          </a:bodyPr>
          <a:lstStyle/>
          <a:p>
            <a:pPr marL="0" indent="0">
              <a:lnSpc>
                <a:spcPct val="115000"/>
              </a:lnSpc>
              <a:spcAft>
                <a:spcPts val="600"/>
              </a:spcAft>
              <a:buNone/>
            </a:pPr>
            <a:r>
              <a:rPr lang="en-US" sz="2800"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                     Who is responsible for good governance?</a:t>
            </a:r>
          </a:p>
          <a:p>
            <a:pPr marL="0" indent="0" algn="ctr">
              <a:lnSpc>
                <a:spcPct val="115000"/>
              </a:lnSpc>
              <a:spcAft>
                <a:spcPts val="600"/>
              </a:spcAft>
              <a:buNone/>
            </a:pPr>
            <a:r>
              <a:rPr lang="en-US" sz="4000" b="1" u="sng" kern="100" dirty="0">
                <a:solidFill>
                  <a:schemeClr val="accent2"/>
                </a:solidFill>
                <a:latin typeface="Times New Roman" panose="02020603050405020304" pitchFamily="18" charset="0"/>
                <a:ea typeface="Aptos" panose="020B0004020202020204" pitchFamily="34" charset="0"/>
                <a:cs typeface="Times New Roman" panose="02020603050405020304" pitchFamily="18" charset="0"/>
              </a:rPr>
              <a:t>Ultimately we all are!</a:t>
            </a:r>
          </a:p>
          <a:p>
            <a:pPr marL="0" indent="0" algn="ctr">
              <a:lnSpc>
                <a:spcPct val="115000"/>
              </a:lnSpc>
              <a:spcAft>
                <a:spcPts val="600"/>
              </a:spcAft>
              <a:buNone/>
            </a:pPr>
            <a:r>
              <a:rPr lang="en-US" sz="2800"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If you see something, say something.</a:t>
            </a:r>
          </a:p>
          <a:p>
            <a:pPr marL="0" indent="0">
              <a:lnSpc>
                <a:spcPct val="115000"/>
              </a:lnSpc>
              <a:spcAft>
                <a:spcPts val="600"/>
              </a:spcAft>
              <a:buNone/>
            </a:pPr>
            <a:r>
              <a:rPr lang="en-US" sz="2800"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         </a:t>
            </a:r>
          </a:p>
          <a:p>
            <a:pPr marL="0" indent="0">
              <a:buNone/>
            </a:pPr>
            <a:endParaRPr lang="en-US" sz="2800" dirty="0">
              <a:solidFill>
                <a:srgbClr val="006BA8"/>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2EF299EE-25F0-995C-AD5A-2F05D9F399F0}"/>
              </a:ext>
            </a:extLst>
          </p:cNvPr>
          <p:cNvSpPr txBox="1"/>
          <p:nvPr/>
        </p:nvSpPr>
        <p:spPr>
          <a:xfrm>
            <a:off x="0" y="5254984"/>
            <a:ext cx="9144000" cy="1463286"/>
          </a:xfrm>
          <a:prstGeom prst="rect">
            <a:avLst/>
          </a:prstGeom>
          <a:noFill/>
        </p:spPr>
        <p:txBody>
          <a:bodyPr wrap="square">
            <a:spAutoFit/>
          </a:bodyPr>
          <a:lstStyle/>
          <a:p>
            <a:pPr marL="0" indent="0" algn="ctr">
              <a:lnSpc>
                <a:spcPct val="115000"/>
              </a:lnSpc>
              <a:spcAft>
                <a:spcPts val="600"/>
              </a:spcAft>
              <a:buNone/>
            </a:pPr>
            <a:r>
              <a:rPr lang="en-US" sz="4000" kern="100" dirty="0">
                <a:solidFill>
                  <a:schemeClr val="accent2"/>
                </a:solidFill>
                <a:latin typeface="Times New Roman" panose="02020603050405020304" pitchFamily="18" charset="0"/>
                <a:ea typeface="Aptos" panose="020B0004020202020204" pitchFamily="34" charset="0"/>
                <a:cs typeface="Times New Roman" panose="02020603050405020304" pitchFamily="18" charset="0"/>
              </a:rPr>
              <a:t> But do Vincentians know who to contact if they perceive issues with governance?</a:t>
            </a:r>
            <a:endParaRPr lang="en-US" sz="4000" dirty="0">
              <a:solidFill>
                <a:schemeClr val="accent2"/>
              </a:solidFill>
            </a:endParaRPr>
          </a:p>
        </p:txBody>
      </p:sp>
      <p:pic>
        <p:nvPicPr>
          <p:cNvPr id="6" name="Picture 5">
            <a:extLst>
              <a:ext uri="{FF2B5EF4-FFF2-40B4-BE49-F238E27FC236}">
                <a16:creationId xmlns:a16="http://schemas.microsoft.com/office/drawing/2014/main" id="{FF956302-3346-27D9-9463-04049D6BF8F3}"/>
              </a:ext>
            </a:extLst>
          </p:cNvPr>
          <p:cNvPicPr>
            <a:picLocks noChangeAspect="1"/>
          </p:cNvPicPr>
          <p:nvPr/>
        </p:nvPicPr>
        <p:blipFill>
          <a:blip r:embed="rId5"/>
          <a:stretch>
            <a:fillRect/>
          </a:stretch>
        </p:blipFill>
        <p:spPr>
          <a:xfrm>
            <a:off x="3302000" y="2714984"/>
            <a:ext cx="2540000" cy="2540000"/>
          </a:xfrm>
          <a:prstGeom prst="rect">
            <a:avLst/>
          </a:prstGeom>
        </p:spPr>
      </p:pic>
      <p:pic>
        <p:nvPicPr>
          <p:cNvPr id="8" name="Audio 7">
            <a:hlinkClick r:id="" action="ppaction://media"/>
            <a:extLst>
              <a:ext uri="{FF2B5EF4-FFF2-40B4-BE49-F238E27FC236}">
                <a16:creationId xmlns:a16="http://schemas.microsoft.com/office/drawing/2014/main" id="{9E710FF6-F040-012D-9888-F2A0CB83C2A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75880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A342D-A374-124D-6609-70E076C5716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2F74BF-F0CA-965A-0C0F-A7B320E657BA}"/>
              </a:ext>
            </a:extLst>
          </p:cNvPr>
          <p:cNvSpPr>
            <a:spLocks noGrp="1"/>
          </p:cNvSpPr>
          <p:nvPr>
            <p:ph idx="1"/>
          </p:nvPr>
        </p:nvSpPr>
        <p:spPr>
          <a:xfrm>
            <a:off x="694159" y="889000"/>
            <a:ext cx="7519346" cy="3154787"/>
          </a:xfrm>
        </p:spPr>
        <p:txBody>
          <a:bodyPr>
            <a:normAutofit/>
          </a:bodyPr>
          <a:lstStyle/>
          <a:p>
            <a:pPr marL="0" indent="0">
              <a:lnSpc>
                <a:spcPct val="115000"/>
              </a:lnSpc>
              <a:spcAft>
                <a:spcPts val="600"/>
              </a:spcAft>
              <a:buNone/>
            </a:pPr>
            <a:r>
              <a:rPr lang="en-US" sz="1875"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If you feel you have issues with governance, please do not ignore it or kick the can down the road – </a:t>
            </a:r>
            <a:r>
              <a:rPr lang="en-US" sz="3000" b="1"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it will only get worse.</a:t>
            </a:r>
          </a:p>
          <a:p>
            <a:pPr marL="0" indent="0">
              <a:lnSpc>
                <a:spcPct val="115000"/>
              </a:lnSpc>
              <a:spcAft>
                <a:spcPts val="600"/>
              </a:spcAft>
              <a:buNone/>
            </a:pPr>
            <a:endParaRPr lang="en-US" sz="1875"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endParaRPr>
          </a:p>
          <a:p>
            <a:pPr marL="0" indent="0">
              <a:lnSpc>
                <a:spcPct val="115000"/>
              </a:lnSpc>
              <a:spcAft>
                <a:spcPts val="600"/>
              </a:spcAft>
              <a:buNone/>
            </a:pPr>
            <a:r>
              <a:rPr lang="en-US" sz="1875"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Please face your governance issues head on:</a:t>
            </a:r>
          </a:p>
          <a:p>
            <a:pPr>
              <a:lnSpc>
                <a:spcPct val="115000"/>
              </a:lnSpc>
              <a:spcAft>
                <a:spcPts val="600"/>
              </a:spcAft>
              <a:buClr>
                <a:schemeClr val="tx1"/>
              </a:buClr>
            </a:pPr>
            <a:r>
              <a:rPr lang="en-US" sz="1875"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Reach out early to your Council President or Regional Vice President – he or she is there to help.</a:t>
            </a:r>
          </a:p>
          <a:p>
            <a:pPr marL="0" indent="0">
              <a:buNone/>
            </a:pPr>
            <a:endParaRPr lang="en-US" sz="2400" dirty="0">
              <a:solidFill>
                <a:srgbClr val="006BA8"/>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9261E7AB-53E8-E66D-AE44-8818A48A9B43}"/>
              </a:ext>
            </a:extLst>
          </p:cNvPr>
          <p:cNvPicPr>
            <a:picLocks noChangeAspect="1"/>
          </p:cNvPicPr>
          <p:nvPr/>
        </p:nvPicPr>
        <p:blipFill>
          <a:blip r:embed="rId3"/>
          <a:stretch>
            <a:fillRect/>
          </a:stretch>
        </p:blipFill>
        <p:spPr>
          <a:xfrm>
            <a:off x="2249157" y="3603689"/>
            <a:ext cx="4224731" cy="225704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426601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F5D8D-3C05-9BFA-48AB-10431238E5A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D059A2-0E52-061D-E5E7-0C99A66ED626}"/>
              </a:ext>
            </a:extLst>
          </p:cNvPr>
          <p:cNvSpPr>
            <a:spLocks noGrp="1"/>
          </p:cNvSpPr>
          <p:nvPr>
            <p:ph idx="1"/>
          </p:nvPr>
        </p:nvSpPr>
        <p:spPr>
          <a:xfrm>
            <a:off x="812327" y="1981200"/>
            <a:ext cx="7519346" cy="2286000"/>
          </a:xfrm>
        </p:spPr>
        <p:txBody>
          <a:bodyPr>
            <a:normAutofit fontScale="25000" lnSpcReduction="20000"/>
          </a:bodyPr>
          <a:lstStyle/>
          <a:p>
            <a:pPr marL="0" indent="0">
              <a:lnSpc>
                <a:spcPct val="115000"/>
              </a:lnSpc>
              <a:spcAft>
                <a:spcPts val="600"/>
              </a:spcAft>
              <a:buNone/>
            </a:pPr>
            <a:endParaRPr lang="en-US" sz="3750" b="1"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endParaRPr>
          </a:p>
          <a:p>
            <a:pPr marL="0" indent="0" algn="ctr">
              <a:lnSpc>
                <a:spcPct val="115000"/>
              </a:lnSpc>
              <a:spcAft>
                <a:spcPts val="600"/>
              </a:spcAft>
              <a:buNone/>
            </a:pPr>
            <a:r>
              <a:rPr lang="en-US" sz="12800" b="1"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Role of the Standards of Excellence</a:t>
            </a:r>
          </a:p>
          <a:p>
            <a:pPr marL="0" indent="0" algn="ctr">
              <a:lnSpc>
                <a:spcPct val="115000"/>
              </a:lnSpc>
              <a:spcAft>
                <a:spcPts val="600"/>
              </a:spcAft>
              <a:buNone/>
            </a:pPr>
            <a:r>
              <a:rPr lang="en-US" sz="12800" b="1"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(SOE)</a:t>
            </a:r>
          </a:p>
          <a:p>
            <a:pPr marL="0" indent="0" algn="ctr">
              <a:lnSpc>
                <a:spcPct val="115000"/>
              </a:lnSpc>
              <a:spcAft>
                <a:spcPts val="600"/>
              </a:spcAft>
              <a:buNone/>
            </a:pPr>
            <a:r>
              <a:rPr lang="en-US" sz="12800" b="1" kern="1200" dirty="0">
                <a:solidFill>
                  <a:schemeClr val="accent2"/>
                </a:solidFill>
                <a:effectLst/>
                <a:latin typeface="+mn-lt"/>
                <a:ea typeface="+mn-ea"/>
                <a:cs typeface="+mn-cs"/>
              </a:rPr>
              <a:t>Resolution 119 (2015)</a:t>
            </a:r>
            <a:endParaRPr lang="en-US" sz="12800" b="1" kern="100" dirty="0">
              <a:solidFill>
                <a:schemeClr val="accent2"/>
              </a:solidFill>
              <a:latin typeface="Times New Roman" panose="02020603050405020304" pitchFamily="18" charset="0"/>
              <a:ea typeface="Aptos" panose="020B0004020202020204" pitchFamily="34" charset="0"/>
              <a:cs typeface="Times New Roman" panose="02020603050405020304" pitchFamily="18" charset="0"/>
            </a:endParaRPr>
          </a:p>
          <a:p>
            <a:pPr marL="0" indent="0">
              <a:buNone/>
            </a:pPr>
            <a:endParaRPr lang="en-US" sz="2400" b="1" dirty="0">
              <a:solidFill>
                <a:srgbClr val="006BA8"/>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32291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96FCA-C943-8C85-6116-0600184C7B1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A0A23D-4634-CA53-1FB2-EFBBDDA3B86B}"/>
              </a:ext>
            </a:extLst>
          </p:cNvPr>
          <p:cNvSpPr>
            <a:spLocks noGrp="1"/>
          </p:cNvSpPr>
          <p:nvPr>
            <p:ph idx="1"/>
          </p:nvPr>
        </p:nvSpPr>
        <p:spPr>
          <a:xfrm>
            <a:off x="571500" y="2462022"/>
            <a:ext cx="8001000" cy="1657954"/>
          </a:xfrm>
        </p:spPr>
        <p:txBody>
          <a:bodyPr>
            <a:noAutofit/>
          </a:bodyPr>
          <a:lstStyle/>
          <a:p>
            <a:pPr marL="0" indent="0">
              <a:lnSpc>
                <a:spcPct val="120000"/>
              </a:lnSpc>
              <a:spcBef>
                <a:spcPts val="0"/>
              </a:spcBef>
              <a:buNone/>
            </a:pPr>
            <a:r>
              <a:rPr lang="en-US" sz="2250" b="1" dirty="0">
                <a:solidFill>
                  <a:srgbClr val="006BA8"/>
                </a:solidFill>
                <a:latin typeface="Times New Roman" panose="02020603050405020304" pitchFamily="18" charset="0"/>
                <a:cs typeface="Times New Roman" panose="02020603050405020304" pitchFamily="18" charset="0"/>
              </a:rPr>
              <a:t>The Standards of Excellence provide </a:t>
            </a:r>
          </a:p>
          <a:p>
            <a:pPr>
              <a:lnSpc>
                <a:spcPct val="120000"/>
              </a:lnSpc>
              <a:spcBef>
                <a:spcPts val="0"/>
              </a:spcBef>
            </a:pPr>
            <a:r>
              <a:rPr lang="en-US" sz="2250" dirty="0">
                <a:solidFill>
                  <a:srgbClr val="006BA8"/>
                </a:solidFill>
                <a:latin typeface="Times New Roman" panose="02020603050405020304" pitchFamily="18" charset="0"/>
                <a:cs typeface="Times New Roman" panose="02020603050405020304" pitchFamily="18" charset="0"/>
              </a:rPr>
              <a:t>CRITERIA – what do you really need to do</a:t>
            </a:r>
          </a:p>
          <a:p>
            <a:pPr>
              <a:lnSpc>
                <a:spcPct val="120000"/>
              </a:lnSpc>
              <a:spcBef>
                <a:spcPts val="0"/>
              </a:spcBef>
            </a:pPr>
            <a:r>
              <a:rPr lang="en-US" sz="2250" dirty="0">
                <a:solidFill>
                  <a:srgbClr val="006BA8"/>
                </a:solidFill>
                <a:latin typeface="Times New Roman" panose="02020603050405020304" pitchFamily="18" charset="0"/>
                <a:cs typeface="Times New Roman" panose="02020603050405020304" pitchFamily="18" charset="0"/>
              </a:rPr>
              <a:t>URGENCY – which of these should be addressed first and why</a:t>
            </a:r>
          </a:p>
        </p:txBody>
      </p:sp>
      <p:sp>
        <p:nvSpPr>
          <p:cNvPr id="2" name="TextBox 1">
            <a:extLst>
              <a:ext uri="{FF2B5EF4-FFF2-40B4-BE49-F238E27FC236}">
                <a16:creationId xmlns:a16="http://schemas.microsoft.com/office/drawing/2014/main" id="{6821827C-50DA-D886-8750-83F41BD730C0}"/>
              </a:ext>
            </a:extLst>
          </p:cNvPr>
          <p:cNvSpPr txBox="1"/>
          <p:nvPr/>
        </p:nvSpPr>
        <p:spPr>
          <a:xfrm>
            <a:off x="533400" y="4197800"/>
            <a:ext cx="6754952" cy="1939121"/>
          </a:xfrm>
          <a:prstGeom prst="rect">
            <a:avLst/>
          </a:prstGeom>
          <a:noFill/>
        </p:spPr>
        <p:txBody>
          <a:bodyPr wrap="square" rtlCol="0">
            <a:spAutoFit/>
          </a:bodyPr>
          <a:lstStyle/>
          <a:p>
            <a:r>
              <a:rPr lang="en-US" sz="2100" b="1" dirty="0">
                <a:solidFill>
                  <a:srgbClr val="006BA8"/>
                </a:solidFill>
                <a:latin typeface="Times New Roman" panose="02020603050405020304" pitchFamily="18" charset="0"/>
                <a:cs typeface="Times New Roman" panose="02020603050405020304" pitchFamily="18" charset="0"/>
              </a:rPr>
              <a:t>The criteria came from: </a:t>
            </a:r>
          </a:p>
          <a:p>
            <a:pPr marL="128588" indent="-128588">
              <a:lnSpc>
                <a:spcPct val="120000"/>
              </a:lnSpc>
              <a:buFontTx/>
              <a:buChar char="-"/>
            </a:pPr>
            <a:r>
              <a:rPr lang="en-US" sz="2100" dirty="0">
                <a:solidFill>
                  <a:srgbClr val="006BA8"/>
                </a:solidFill>
                <a:latin typeface="Times New Roman" panose="02020603050405020304" pitchFamily="18" charset="0"/>
                <a:cs typeface="Times New Roman" panose="02020603050405020304" pitchFamily="18" charset="0"/>
              </a:rPr>
              <a:t>our Rule</a:t>
            </a:r>
          </a:p>
          <a:p>
            <a:pPr marL="128588" indent="-128588">
              <a:lnSpc>
                <a:spcPct val="120000"/>
              </a:lnSpc>
              <a:buFontTx/>
              <a:buChar char="-"/>
            </a:pPr>
            <a:r>
              <a:rPr lang="en-US" sz="2100" dirty="0">
                <a:solidFill>
                  <a:srgbClr val="006BA8"/>
                </a:solidFill>
                <a:latin typeface="Times New Roman" panose="02020603050405020304" pitchFamily="18" charset="0"/>
                <a:cs typeface="Times New Roman" panose="02020603050405020304" pitchFamily="18" charset="0"/>
              </a:rPr>
              <a:t>requirements of federal, state, and local governments</a:t>
            </a:r>
          </a:p>
          <a:p>
            <a:pPr marL="128588" indent="-128588">
              <a:lnSpc>
                <a:spcPct val="120000"/>
              </a:lnSpc>
              <a:buFontTx/>
              <a:buChar char="-"/>
            </a:pPr>
            <a:r>
              <a:rPr lang="en-US" sz="2100" dirty="0">
                <a:solidFill>
                  <a:srgbClr val="006BA8"/>
                </a:solidFill>
                <a:latin typeface="Times New Roman" panose="02020603050405020304" pitchFamily="18" charset="0"/>
                <a:cs typeface="Times New Roman" panose="02020603050405020304" pitchFamily="18" charset="0"/>
              </a:rPr>
              <a:t>requirements of the U.S. Catholic Conference of Bishops</a:t>
            </a:r>
          </a:p>
          <a:p>
            <a:pPr marL="128588" indent="-128588">
              <a:lnSpc>
                <a:spcPct val="120000"/>
              </a:lnSpc>
              <a:buFontTx/>
              <a:buChar char="-"/>
            </a:pPr>
            <a:r>
              <a:rPr lang="en-US" sz="2100" dirty="0">
                <a:solidFill>
                  <a:srgbClr val="006BA8"/>
                </a:solidFill>
                <a:latin typeface="Times New Roman" panose="02020603050405020304" pitchFamily="18" charset="0"/>
                <a:cs typeface="Times New Roman" panose="02020603050405020304" pitchFamily="18" charset="0"/>
              </a:rPr>
              <a:t>well accepted practices in nonprofit governance</a:t>
            </a:r>
            <a:endParaRPr lang="en-US" sz="1350" dirty="0">
              <a:solidFill>
                <a:srgbClr val="006BA8"/>
              </a:solidFill>
            </a:endParaRPr>
          </a:p>
        </p:txBody>
      </p:sp>
      <p:pic>
        <p:nvPicPr>
          <p:cNvPr id="5" name="Graphic 4" descr="Tools with solid fill">
            <a:extLst>
              <a:ext uri="{FF2B5EF4-FFF2-40B4-BE49-F238E27FC236}">
                <a16:creationId xmlns:a16="http://schemas.microsoft.com/office/drawing/2014/main" id="{6A2B2B9B-8008-8A99-0F58-A72DD664DA5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885370" y="1488417"/>
            <a:ext cx="895781" cy="895781"/>
          </a:xfrm>
          <a:prstGeom prst="rect">
            <a:avLst/>
          </a:prstGeom>
        </p:spPr>
      </p:pic>
      <p:sp>
        <p:nvSpPr>
          <p:cNvPr id="7" name="Content Placeholder 2">
            <a:extLst>
              <a:ext uri="{FF2B5EF4-FFF2-40B4-BE49-F238E27FC236}">
                <a16:creationId xmlns:a16="http://schemas.microsoft.com/office/drawing/2014/main" id="{BAD9AC27-E15A-6FAB-8E30-2EB9C4113909}"/>
              </a:ext>
            </a:extLst>
          </p:cNvPr>
          <p:cNvSpPr txBox="1">
            <a:spLocks/>
          </p:cNvSpPr>
          <p:nvPr/>
        </p:nvSpPr>
        <p:spPr>
          <a:xfrm>
            <a:off x="0" y="492841"/>
            <a:ext cx="9144000" cy="1762825"/>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5000"/>
              </a:lnSpc>
              <a:spcAft>
                <a:spcPts val="600"/>
              </a:spcAft>
              <a:buFont typeface="Arial" panose="020B0604020202020204" pitchFamily="34" charset="0"/>
              <a:buNone/>
            </a:pPr>
            <a:endParaRPr lang="en-US" sz="3750" b="1"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endParaRPr>
          </a:p>
          <a:p>
            <a:pPr marL="0" indent="0" algn="ctr">
              <a:lnSpc>
                <a:spcPct val="115000"/>
              </a:lnSpc>
              <a:spcAft>
                <a:spcPts val="600"/>
              </a:spcAft>
              <a:buFont typeface="Arial" panose="020B0604020202020204" pitchFamily="34" charset="0"/>
              <a:buNone/>
            </a:pPr>
            <a:r>
              <a:rPr lang="en-US" sz="9600" b="1"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Role of the Standards of Excellence</a:t>
            </a:r>
          </a:p>
          <a:p>
            <a:pPr marL="0" indent="0" algn="ctr">
              <a:lnSpc>
                <a:spcPct val="115000"/>
              </a:lnSpc>
              <a:spcAft>
                <a:spcPts val="600"/>
              </a:spcAft>
              <a:buFont typeface="Arial" panose="020B0604020202020204" pitchFamily="34" charset="0"/>
              <a:buNone/>
            </a:pPr>
            <a:r>
              <a:rPr lang="en-US" sz="9600" b="1"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(SOE)</a:t>
            </a:r>
          </a:p>
          <a:p>
            <a:pPr marL="0" indent="0" algn="ctr">
              <a:lnSpc>
                <a:spcPct val="115000"/>
              </a:lnSpc>
              <a:spcAft>
                <a:spcPts val="600"/>
              </a:spcAft>
              <a:buFont typeface="Arial" panose="020B0604020202020204" pitchFamily="34" charset="0"/>
              <a:buNone/>
            </a:pPr>
            <a:r>
              <a:rPr lang="en-US" sz="9600" b="1" dirty="0">
                <a:solidFill>
                  <a:schemeClr val="accent2"/>
                </a:solidFill>
              </a:rPr>
              <a:t>Resolution 119 (2015)</a:t>
            </a:r>
            <a:endParaRPr lang="en-US" sz="9600" b="1" kern="100" dirty="0">
              <a:solidFill>
                <a:schemeClr val="accent2"/>
              </a:solidFill>
              <a:latin typeface="Times New Roman" panose="02020603050405020304" pitchFamily="18" charset="0"/>
              <a:ea typeface="Aptos" panose="020B0004020202020204" pitchFamily="34" charset="0"/>
              <a:cs typeface="Times New Roman" panose="02020603050405020304" pitchFamily="18" charset="0"/>
            </a:endParaRPr>
          </a:p>
          <a:p>
            <a:pPr marL="0" indent="0">
              <a:buFont typeface="Arial" panose="020B0604020202020204" pitchFamily="34" charset="0"/>
              <a:buNone/>
            </a:pPr>
            <a:endParaRPr lang="en-US" sz="2400" b="1" dirty="0">
              <a:solidFill>
                <a:srgbClr val="006BA8"/>
              </a:solidFill>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153779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8F184-E211-158F-BEF0-BF3317667709}"/>
            </a:ext>
          </a:extLst>
        </p:cNvPr>
        <p:cNvGrpSpPr/>
        <p:nvPr/>
      </p:nvGrpSpPr>
      <p:grpSpPr>
        <a:xfrm>
          <a:off x="0" y="0"/>
          <a:ext cx="0" cy="0"/>
          <a:chOff x="0" y="0"/>
          <a:chExt cx="0" cy="0"/>
        </a:xfrm>
      </p:grpSpPr>
      <p:pic>
        <p:nvPicPr>
          <p:cNvPr id="5" name="Graphic 4" descr="Tools with solid fill">
            <a:extLst>
              <a:ext uri="{FF2B5EF4-FFF2-40B4-BE49-F238E27FC236}">
                <a16:creationId xmlns:a16="http://schemas.microsoft.com/office/drawing/2014/main" id="{358A789E-3143-B8FA-A0FC-877DA2D2DED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09329" y="2133600"/>
            <a:ext cx="1163171" cy="1163171"/>
          </a:xfrm>
          <a:prstGeom prst="rect">
            <a:avLst/>
          </a:prstGeom>
        </p:spPr>
      </p:pic>
      <p:sp>
        <p:nvSpPr>
          <p:cNvPr id="6" name="TextBox 5">
            <a:extLst>
              <a:ext uri="{FF2B5EF4-FFF2-40B4-BE49-F238E27FC236}">
                <a16:creationId xmlns:a16="http://schemas.microsoft.com/office/drawing/2014/main" id="{893F14C9-CCCB-040C-2B09-1420305A9BE7}"/>
              </a:ext>
            </a:extLst>
          </p:cNvPr>
          <p:cNvSpPr txBox="1"/>
          <p:nvPr/>
        </p:nvSpPr>
        <p:spPr>
          <a:xfrm>
            <a:off x="457200" y="1035867"/>
            <a:ext cx="8469116" cy="3562129"/>
          </a:xfrm>
          <a:prstGeom prst="rect">
            <a:avLst/>
          </a:prstGeom>
          <a:noFill/>
        </p:spPr>
        <p:txBody>
          <a:bodyPr wrap="square">
            <a:spAutoFit/>
          </a:bodyPr>
          <a:lstStyle/>
          <a:p>
            <a:pPr marL="0" marR="0" lvl="0" indent="0" algn="l" defTabSz="914400" rtl="0" eaLnBrk="1" fontAlgn="auto" latinLnBrk="0" hangingPunct="1">
              <a:lnSpc>
                <a:spcPct val="115000"/>
              </a:lnSpc>
              <a:spcBef>
                <a:spcPct val="20000"/>
              </a:spcBef>
              <a:spcAft>
                <a:spcPts val="600"/>
              </a:spcAft>
              <a:buClrTx/>
              <a:buSzTx/>
              <a:buFont typeface="Arial" panose="020B0604020202020204" pitchFamily="34" charset="0"/>
              <a:buNone/>
              <a:tabLst/>
              <a:defRPr/>
            </a:pPr>
            <a:r>
              <a:rPr kumimoji="0" lang="en-US" sz="2100" b="1" i="0" u="none" strike="noStrike" kern="100" cap="none" spc="0" normalizeH="0" baseline="0" noProof="0" dirty="0">
                <a:ln>
                  <a:noFill/>
                </a:ln>
                <a:solidFill>
                  <a:srgbClr val="006BA8"/>
                </a:solidFill>
                <a:effectLst/>
                <a:uLnTx/>
                <a:uFillTx/>
                <a:latin typeface="Times New Roman" panose="02020603050405020304" pitchFamily="18" charset="0"/>
                <a:ea typeface="Aptos" panose="020B0004020202020204" pitchFamily="34" charset="0"/>
                <a:cs typeface="Times New Roman" panose="02020603050405020304" pitchFamily="18" charset="0"/>
              </a:rPr>
              <a:t>Standards of Excellence is a tool to achieve good governance</a:t>
            </a:r>
          </a:p>
          <a:p>
            <a:pPr marL="0" marR="0" lvl="0" indent="0" algn="l" defTabSz="914400" rtl="0" eaLnBrk="1" fontAlgn="auto" latinLnBrk="0" hangingPunct="1">
              <a:lnSpc>
                <a:spcPct val="115000"/>
              </a:lnSpc>
              <a:spcBef>
                <a:spcPct val="20000"/>
              </a:spcBef>
              <a:spcAft>
                <a:spcPts val="600"/>
              </a:spcAft>
              <a:buClrTx/>
              <a:buSzTx/>
              <a:buFont typeface="Arial" panose="020B0604020202020204" pitchFamily="34" charset="0"/>
              <a:buNone/>
              <a:tabLst/>
              <a:defRPr/>
            </a:pPr>
            <a:r>
              <a:rPr kumimoji="0" lang="en-US" sz="2100" b="0" i="0" u="none" strike="noStrike" kern="100" cap="none" spc="0" normalizeH="0" baseline="0" noProof="0" dirty="0">
                <a:ln>
                  <a:noFill/>
                </a:ln>
                <a:solidFill>
                  <a:srgbClr val="006BA8"/>
                </a:solidFill>
                <a:effectLst/>
                <a:uLnTx/>
                <a:uFillTx/>
                <a:latin typeface="Times New Roman" panose="02020603050405020304" pitchFamily="18" charset="0"/>
                <a:ea typeface="Aptos" panose="020B0004020202020204" pitchFamily="34" charset="0"/>
                <a:cs typeface="Times New Roman" panose="02020603050405020304" pitchFamily="18" charset="0"/>
              </a:rPr>
              <a:t>The Standards of Excellence should be a regular annual practice, just like the Annual Report.</a:t>
            </a:r>
            <a:br>
              <a:rPr kumimoji="0" lang="en-US" sz="2100" b="0" i="0" u="none" strike="noStrike" kern="100" cap="none" spc="0" normalizeH="0" baseline="0" noProof="0" dirty="0">
                <a:ln>
                  <a:noFill/>
                </a:ln>
                <a:solidFill>
                  <a:srgbClr val="006BA8"/>
                </a:solidFill>
                <a:effectLst/>
                <a:uLnTx/>
                <a:uFillTx/>
                <a:latin typeface="Times New Roman" panose="02020603050405020304" pitchFamily="18" charset="0"/>
                <a:ea typeface="Aptos" panose="020B0004020202020204" pitchFamily="34" charset="0"/>
                <a:cs typeface="Times New Roman" panose="02020603050405020304" pitchFamily="18" charset="0"/>
              </a:rPr>
            </a:br>
            <a:br>
              <a:rPr kumimoji="0" lang="en-US" sz="1875" b="1" i="0" u="none" strike="noStrike" kern="100" cap="none" spc="0" normalizeH="0" baseline="0" noProof="0" dirty="0">
                <a:ln>
                  <a:noFill/>
                </a:ln>
                <a:solidFill>
                  <a:srgbClr val="006BA8"/>
                </a:solidFill>
                <a:effectLst/>
                <a:uLnTx/>
                <a:uFillTx/>
                <a:latin typeface="Times New Roman" panose="02020603050405020304" pitchFamily="18" charset="0"/>
                <a:ea typeface="Aptos" panose="020B0004020202020204" pitchFamily="34" charset="0"/>
                <a:cs typeface="Times New Roman" panose="02020603050405020304" pitchFamily="18" charset="0"/>
              </a:rPr>
            </a:br>
            <a:r>
              <a:rPr kumimoji="0" lang="en-US" sz="2100" b="1" i="0" u="none" strike="noStrike" kern="100" cap="none" spc="0" normalizeH="0" baseline="0" noProof="0" dirty="0">
                <a:ln>
                  <a:noFill/>
                </a:ln>
                <a:solidFill>
                  <a:srgbClr val="006BA8"/>
                </a:solidFill>
                <a:effectLst/>
                <a:uLnTx/>
                <a:uFillTx/>
                <a:latin typeface="Times New Roman" panose="02020603050405020304" pitchFamily="18" charset="0"/>
                <a:ea typeface="Aptos" panose="020B0004020202020204" pitchFamily="34" charset="0"/>
                <a:cs typeface="Times New Roman" panose="02020603050405020304" pitchFamily="18" charset="0"/>
              </a:rPr>
              <a:t>They are broken down into three sections:</a:t>
            </a:r>
          </a:p>
          <a:p>
            <a:pPr marL="0" marR="0" lvl="0" indent="0" algn="ctr" defTabSz="914400" rtl="0" eaLnBrk="1" fontAlgn="auto" latinLnBrk="0" hangingPunct="1">
              <a:lnSpc>
                <a:spcPct val="115000"/>
              </a:lnSpc>
              <a:spcBef>
                <a:spcPct val="20000"/>
              </a:spcBef>
              <a:spcAft>
                <a:spcPts val="600"/>
              </a:spcAft>
              <a:buClrTx/>
              <a:buSzTx/>
              <a:buFont typeface="Arial" panose="020B0604020202020204" pitchFamily="34" charset="0"/>
              <a:buNone/>
              <a:tabLst/>
              <a:defRPr/>
            </a:pPr>
            <a:r>
              <a:rPr kumimoji="0" lang="en-US" sz="2100" b="0" i="0" u="none" strike="noStrike" kern="100" cap="none" spc="0" normalizeH="0" baseline="0" noProof="0" dirty="0">
                <a:ln>
                  <a:noFill/>
                </a:ln>
                <a:solidFill>
                  <a:srgbClr val="006BA8"/>
                </a:solidFill>
                <a:effectLst/>
                <a:uLnTx/>
                <a:uFillTx/>
                <a:latin typeface="Times New Roman" panose="02020603050405020304" pitchFamily="18" charset="0"/>
                <a:ea typeface="Aptos" panose="020B0004020202020204" pitchFamily="34" charset="0"/>
                <a:cs typeface="Times New Roman" panose="02020603050405020304" pitchFamily="18" charset="0"/>
              </a:rPr>
              <a:t>You can think of them as </a:t>
            </a:r>
          </a:p>
          <a:p>
            <a:pPr marL="0" marR="0" lvl="0" indent="0" algn="ctr" defTabSz="914400" rtl="0" eaLnBrk="1" fontAlgn="auto" latinLnBrk="0" hangingPunct="1">
              <a:lnSpc>
                <a:spcPct val="115000"/>
              </a:lnSpc>
              <a:spcBef>
                <a:spcPct val="20000"/>
              </a:spcBef>
              <a:spcAft>
                <a:spcPts val="600"/>
              </a:spcAft>
              <a:buClrTx/>
              <a:buSzTx/>
              <a:buFont typeface="Arial" panose="020B0604020202020204" pitchFamily="34" charset="0"/>
              <a:buNone/>
              <a:tabLst/>
              <a:defRPr/>
            </a:pPr>
            <a:r>
              <a:rPr kumimoji="0" lang="en-US" sz="2100" b="0" i="0" u="none" strike="noStrike" kern="100" cap="none" spc="0" normalizeH="0" baseline="0" noProof="0" dirty="0">
                <a:ln>
                  <a:noFill/>
                </a:ln>
                <a:solidFill>
                  <a:prstClr val="black"/>
                </a:solidFill>
                <a:effectLst/>
                <a:highlight>
                  <a:srgbClr val="FF0000"/>
                </a:highlight>
                <a:uLnTx/>
                <a:uFillTx/>
                <a:latin typeface="Times New Roman" panose="02020603050405020304" pitchFamily="18" charset="0"/>
                <a:ea typeface="+mn-ea"/>
                <a:cs typeface="Times New Roman" panose="02020603050405020304" pitchFamily="18" charset="0"/>
              </a:rPr>
              <a:t>red light,</a:t>
            </a:r>
            <a:r>
              <a:rPr kumimoji="0" lang="en-US" sz="2100" b="0" i="0" u="none" strike="noStrike" kern="100" cap="none" spc="0" normalizeH="0" baseline="0" noProof="0" dirty="0">
                <a:ln>
                  <a:noFill/>
                </a:ln>
                <a:solidFill>
                  <a:srgbClr val="C0504D"/>
                </a:solidFill>
                <a:effectLst/>
                <a:uLnTx/>
                <a:uFillTx/>
                <a:latin typeface="Times New Roman" panose="02020603050405020304" pitchFamily="18" charset="0"/>
                <a:ea typeface="+mn-ea"/>
                <a:cs typeface="Times New Roman" panose="02020603050405020304" pitchFamily="18" charset="0"/>
              </a:rPr>
              <a:t> </a:t>
            </a:r>
            <a:r>
              <a:rPr kumimoji="0" lang="en-US" sz="2100" b="0" i="0" u="none" strike="noStrike" kern="100" cap="none" spc="0" normalizeH="0" baseline="0" noProof="0" dirty="0">
                <a:ln>
                  <a:noFill/>
                </a:ln>
                <a:solidFill>
                  <a:prstClr val="black"/>
                </a:solidFill>
                <a:effectLst/>
                <a:highlight>
                  <a:srgbClr val="FFFF00"/>
                </a:highlight>
                <a:uLnTx/>
                <a:uFillTx/>
                <a:latin typeface="Times New Roman" panose="02020603050405020304" pitchFamily="18" charset="0"/>
                <a:ea typeface="+mn-ea"/>
                <a:cs typeface="Times New Roman" panose="02020603050405020304" pitchFamily="18" charset="0"/>
              </a:rPr>
              <a:t>yellow light,</a:t>
            </a:r>
            <a:r>
              <a:rPr kumimoji="0" lang="en-US" sz="2100" b="0" i="0" u="none" strike="noStrike" kern="1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100" b="0" i="0" u="none" strike="noStrike" kern="100" cap="none" spc="0" normalizeH="0" baseline="0" noProof="0" dirty="0">
                <a:ln>
                  <a:noFill/>
                </a:ln>
                <a:solidFill>
                  <a:prstClr val="black"/>
                </a:solidFill>
                <a:effectLst/>
                <a:highlight>
                  <a:srgbClr val="008000"/>
                </a:highlight>
                <a:uLnTx/>
                <a:uFillTx/>
                <a:latin typeface="Times New Roman" panose="02020603050405020304" pitchFamily="18" charset="0"/>
                <a:ea typeface="+mn-ea"/>
                <a:cs typeface="Times New Roman" panose="02020603050405020304" pitchFamily="18" charset="0"/>
              </a:rPr>
              <a:t> green light </a:t>
            </a:r>
          </a:p>
          <a:p>
            <a:pPr marL="0" marR="0" lvl="0" indent="0" algn="ctr" defTabSz="914400" rtl="0" eaLnBrk="1" fontAlgn="auto" latinLnBrk="0" hangingPunct="1">
              <a:lnSpc>
                <a:spcPct val="115000"/>
              </a:lnSpc>
              <a:spcBef>
                <a:spcPct val="20000"/>
              </a:spcBef>
              <a:spcAft>
                <a:spcPts val="600"/>
              </a:spcAft>
              <a:buClrTx/>
              <a:buSzTx/>
              <a:buFont typeface="Arial" panose="020B0604020202020204" pitchFamily="34" charset="0"/>
              <a:buNone/>
              <a:tabLst/>
              <a:defRPr/>
            </a:pPr>
            <a:r>
              <a:rPr kumimoji="0" lang="en-US" sz="2100" b="0" i="0" u="none" strike="noStrike" kern="100" cap="none" spc="0" normalizeH="0" baseline="0" noProof="0" dirty="0">
                <a:ln>
                  <a:noFill/>
                </a:ln>
                <a:solidFill>
                  <a:srgbClr val="006BA8"/>
                </a:solidFill>
                <a:effectLst/>
                <a:uLnTx/>
                <a:uFillTx/>
                <a:latin typeface="Times New Roman" panose="02020603050405020304" pitchFamily="18" charset="0"/>
                <a:ea typeface="+mn-ea"/>
                <a:cs typeface="Times New Roman" panose="02020603050405020304" pitchFamily="18" charset="0"/>
              </a:rPr>
              <a:t>Situations</a:t>
            </a:r>
          </a:p>
        </p:txBody>
      </p:sp>
      <p:pic>
        <p:nvPicPr>
          <p:cNvPr id="10" name="Picture 9">
            <a:extLst>
              <a:ext uri="{FF2B5EF4-FFF2-40B4-BE49-F238E27FC236}">
                <a16:creationId xmlns:a16="http://schemas.microsoft.com/office/drawing/2014/main" id="{B948F93F-40EB-947B-FF9A-DB60313BB5B4}"/>
              </a:ext>
            </a:extLst>
          </p:cNvPr>
          <p:cNvPicPr>
            <a:picLocks noChangeAspect="1"/>
          </p:cNvPicPr>
          <p:nvPr/>
        </p:nvPicPr>
        <p:blipFill>
          <a:blip r:embed="rId5"/>
          <a:stretch>
            <a:fillRect/>
          </a:stretch>
        </p:blipFill>
        <p:spPr>
          <a:xfrm>
            <a:off x="2286000" y="4705350"/>
            <a:ext cx="4724400" cy="1905000"/>
          </a:xfrm>
          <a:prstGeom prst="rect">
            <a:avLst/>
          </a:prstGeom>
        </p:spPr>
      </p:pic>
    </p:spTree>
    <p:extLst>
      <p:ext uri="{BB962C8B-B14F-4D97-AF65-F5344CB8AC3E}">
        <p14:creationId xmlns:p14="http://schemas.microsoft.com/office/powerpoint/2010/main" val="13910189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1AB97-E978-F653-5BA4-72ABB6CD6B2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6DB265-6329-BB41-2D5E-068A3A94F613}"/>
              </a:ext>
            </a:extLst>
          </p:cNvPr>
          <p:cNvSpPr>
            <a:spLocks noGrp="1"/>
          </p:cNvSpPr>
          <p:nvPr>
            <p:ph idx="1"/>
          </p:nvPr>
        </p:nvSpPr>
        <p:spPr>
          <a:xfrm>
            <a:off x="95250" y="1066800"/>
            <a:ext cx="8953500" cy="3158021"/>
          </a:xfrm>
        </p:spPr>
        <p:txBody>
          <a:bodyPr>
            <a:normAutofit fontScale="70000" lnSpcReduction="20000"/>
          </a:bodyPr>
          <a:lstStyle/>
          <a:p>
            <a:pPr marL="0" indent="0" algn="ctr">
              <a:lnSpc>
                <a:spcPct val="115000"/>
              </a:lnSpc>
              <a:spcAft>
                <a:spcPts val="600"/>
              </a:spcAft>
              <a:buNone/>
            </a:pPr>
            <a:r>
              <a:rPr lang="en-US" sz="3750" kern="100" dirty="0">
                <a:solidFill>
                  <a:srgbClr val="FF0000"/>
                </a:solidFill>
                <a:latin typeface="Times New Roman" panose="02020603050405020304" pitchFamily="18" charset="0"/>
                <a:ea typeface="Aptos" panose="020B0004020202020204" pitchFamily="34" charset="0"/>
                <a:cs typeface="Times New Roman" panose="02020603050405020304" pitchFamily="18" charset="0"/>
              </a:rPr>
              <a:t>Red Light</a:t>
            </a:r>
          </a:p>
          <a:p>
            <a:pPr>
              <a:lnSpc>
                <a:spcPct val="115000"/>
              </a:lnSpc>
              <a:spcAft>
                <a:spcPts val="600"/>
              </a:spcAft>
            </a:pPr>
            <a:r>
              <a:rPr lang="en-US" dirty="0">
                <a:solidFill>
                  <a:srgbClr val="006BA8"/>
                </a:solidFill>
                <a:effectLst/>
                <a:latin typeface="Arial" panose="020B0604020202020204" pitchFamily="34" charset="0"/>
                <a:ea typeface="Times New Roman" panose="02020603050405020304" pitchFamily="18" charset="0"/>
              </a:rPr>
              <a:t>All Home Visits and other interviews are made by two Vincentians</a:t>
            </a:r>
            <a:r>
              <a:rPr lang="en-US" dirty="0">
                <a:solidFill>
                  <a:srgbClr val="006BA8"/>
                </a:solidFill>
                <a:effectLst/>
              </a:rPr>
              <a:t> </a:t>
            </a:r>
          </a:p>
          <a:p>
            <a:pPr>
              <a:lnSpc>
                <a:spcPct val="115000"/>
              </a:lnSpc>
              <a:spcAft>
                <a:spcPts val="600"/>
              </a:spcAft>
            </a:pPr>
            <a:r>
              <a:rPr lang="en-US" dirty="0">
                <a:solidFill>
                  <a:srgbClr val="006BA8"/>
                </a:solidFill>
                <a:effectLst/>
                <a:latin typeface="Arial" panose="020B0604020202020204" pitchFamily="34" charset="0"/>
                <a:ea typeface="Times New Roman" panose="02020603050405020304" pitchFamily="18" charset="0"/>
              </a:rPr>
              <a:t>The Conference maintains a bank account separate from the parish, under the control of the Conference Treasurer</a:t>
            </a:r>
            <a:r>
              <a:rPr lang="en-US" dirty="0">
                <a:solidFill>
                  <a:srgbClr val="006BA8"/>
                </a:solidFill>
                <a:effectLst/>
              </a:rPr>
              <a:t> </a:t>
            </a:r>
          </a:p>
          <a:p>
            <a:pPr>
              <a:lnSpc>
                <a:spcPct val="115000"/>
              </a:lnSpc>
              <a:spcAft>
                <a:spcPts val="600"/>
              </a:spcAft>
            </a:pPr>
            <a:r>
              <a:rPr lang="en-US" dirty="0">
                <a:solidFill>
                  <a:srgbClr val="006BA8"/>
                </a:solidFill>
                <a:effectLst/>
                <a:latin typeface="Arial" panose="020B0604020202020204" pitchFamily="34" charset="0"/>
                <a:ea typeface="Times New Roman" panose="02020603050405020304" pitchFamily="18" charset="0"/>
              </a:rPr>
              <a:t>The Conference has 501(c)(3) tax exemption, either on its own or through its Council; filing a 990 annually</a:t>
            </a:r>
            <a:r>
              <a:rPr lang="en-US" dirty="0">
                <a:solidFill>
                  <a:srgbClr val="006BA8"/>
                </a:solidFill>
                <a:latin typeface="Arial" panose="020B0604020202020204" pitchFamily="34" charset="0"/>
                <a:ea typeface="Times New Roman" panose="02020603050405020304" pitchFamily="18" charset="0"/>
              </a:rPr>
              <a:t> </a:t>
            </a:r>
            <a:r>
              <a:rPr lang="en-US" dirty="0">
                <a:solidFill>
                  <a:srgbClr val="006BA8"/>
                </a:solidFill>
                <a:effectLst/>
                <a:latin typeface="Arial" panose="020B0604020202020204" pitchFamily="34" charset="0"/>
                <a:ea typeface="Times New Roman" panose="02020603050405020304" pitchFamily="18" charset="0"/>
              </a:rPr>
              <a:t>or providing the input required for the Council’s 990</a:t>
            </a:r>
            <a:r>
              <a:rPr lang="en-US" dirty="0">
                <a:solidFill>
                  <a:srgbClr val="006BA8"/>
                </a:solidFill>
                <a:effectLst/>
              </a:rPr>
              <a:t> </a:t>
            </a:r>
            <a:endParaRPr lang="en-US" kern="100" dirty="0">
              <a:solidFill>
                <a:srgbClr val="006BA8"/>
              </a:solidFill>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D44C9E7E-6121-6340-107C-409E8DE6B3E5}"/>
              </a:ext>
            </a:extLst>
          </p:cNvPr>
          <p:cNvSpPr txBox="1"/>
          <p:nvPr/>
        </p:nvSpPr>
        <p:spPr>
          <a:xfrm>
            <a:off x="76200" y="457200"/>
            <a:ext cx="9067800" cy="415498"/>
          </a:xfrm>
          <a:prstGeom prst="rect">
            <a:avLst/>
          </a:prstGeom>
          <a:noFill/>
        </p:spPr>
        <p:txBody>
          <a:bodyPr wrap="square" rtlCol="0">
            <a:spAutoFit/>
          </a:bodyPr>
          <a:lstStyle/>
          <a:p>
            <a:pPr algn="ctr"/>
            <a:r>
              <a:rPr lang="en-US" sz="2100" b="1" dirty="0">
                <a:solidFill>
                  <a:srgbClr val="006BA8"/>
                </a:solidFill>
                <a:latin typeface="Arial" panose="020B0604020202020204" pitchFamily="34" charset="0"/>
                <a:cs typeface="Arial" panose="020B0604020202020204" pitchFamily="34" charset="0"/>
              </a:rPr>
              <a:t>Required Practices</a:t>
            </a:r>
          </a:p>
        </p:txBody>
      </p:sp>
      <p:pic>
        <p:nvPicPr>
          <p:cNvPr id="5" name="Picture 4">
            <a:extLst>
              <a:ext uri="{FF2B5EF4-FFF2-40B4-BE49-F238E27FC236}">
                <a16:creationId xmlns:a16="http://schemas.microsoft.com/office/drawing/2014/main" id="{91D91A54-091E-EE5D-CA70-E4A3108C34DE}"/>
              </a:ext>
            </a:extLst>
          </p:cNvPr>
          <p:cNvPicPr>
            <a:picLocks noChangeAspect="1"/>
          </p:cNvPicPr>
          <p:nvPr/>
        </p:nvPicPr>
        <p:blipFill>
          <a:blip r:embed="rId3"/>
          <a:stretch>
            <a:fillRect/>
          </a:stretch>
        </p:blipFill>
        <p:spPr>
          <a:xfrm>
            <a:off x="3400749" y="3962400"/>
            <a:ext cx="2342502" cy="2755565"/>
          </a:xfrm>
          <a:prstGeom prst="rect">
            <a:avLst/>
          </a:prstGeom>
        </p:spPr>
      </p:pic>
    </p:spTree>
    <p:extLst>
      <p:ext uri="{BB962C8B-B14F-4D97-AF65-F5344CB8AC3E}">
        <p14:creationId xmlns:p14="http://schemas.microsoft.com/office/powerpoint/2010/main" val="17734384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1AB97-E978-F653-5BA4-72ABB6CD6B2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6DB265-6329-BB41-2D5E-068A3A94F613}"/>
              </a:ext>
            </a:extLst>
          </p:cNvPr>
          <p:cNvSpPr>
            <a:spLocks noGrp="1"/>
          </p:cNvSpPr>
          <p:nvPr>
            <p:ph idx="1"/>
          </p:nvPr>
        </p:nvSpPr>
        <p:spPr>
          <a:xfrm>
            <a:off x="1053154" y="457200"/>
            <a:ext cx="7519346" cy="3154787"/>
          </a:xfrm>
        </p:spPr>
        <p:txBody>
          <a:bodyPr>
            <a:normAutofit fontScale="92500"/>
          </a:bodyPr>
          <a:lstStyle/>
          <a:p>
            <a:pPr marL="0" indent="0" algn="ctr">
              <a:lnSpc>
                <a:spcPct val="115000"/>
              </a:lnSpc>
              <a:spcAft>
                <a:spcPts val="600"/>
              </a:spcAft>
              <a:buNone/>
            </a:pPr>
            <a:r>
              <a:rPr lang="en-US" sz="3750" b="1" kern="100" dirty="0">
                <a:solidFill>
                  <a:srgbClr val="FF0000"/>
                </a:solidFill>
                <a:latin typeface="Times New Roman" panose="02020603050405020304" pitchFamily="18" charset="0"/>
                <a:ea typeface="Aptos" panose="020B0004020202020204" pitchFamily="34" charset="0"/>
                <a:cs typeface="Times New Roman" panose="02020603050405020304" pitchFamily="18" charset="0"/>
              </a:rPr>
              <a:t>Red Light</a:t>
            </a:r>
          </a:p>
          <a:p>
            <a:pPr>
              <a:lnSpc>
                <a:spcPct val="115000"/>
              </a:lnSpc>
              <a:spcAft>
                <a:spcPts val="600"/>
              </a:spcAft>
            </a:pPr>
            <a:r>
              <a:rPr lang="en-US" dirty="0">
                <a:solidFill>
                  <a:srgbClr val="006BA8"/>
                </a:solidFill>
                <a:effectLst/>
                <a:latin typeface="Arial" panose="020B0604020202020204" pitchFamily="34" charset="0"/>
                <a:ea typeface="Times New Roman" panose="02020603050405020304" pitchFamily="18" charset="0"/>
              </a:rPr>
              <a:t>The Conference President has served no more than two consecutive 3-year terms</a:t>
            </a:r>
            <a:r>
              <a:rPr lang="en-US" dirty="0">
                <a:solidFill>
                  <a:srgbClr val="006BA8"/>
                </a:solidFill>
                <a:effectLst/>
              </a:rPr>
              <a:t> </a:t>
            </a:r>
          </a:p>
          <a:p>
            <a:pPr>
              <a:lnSpc>
                <a:spcPct val="115000"/>
              </a:lnSpc>
              <a:spcAft>
                <a:spcPts val="600"/>
              </a:spcAft>
            </a:pPr>
            <a:r>
              <a:rPr lang="en-US" dirty="0">
                <a:solidFill>
                  <a:srgbClr val="006BA8"/>
                </a:solidFill>
                <a:effectLst/>
                <a:latin typeface="Arial" panose="020B0604020202020204" pitchFamily="34" charset="0"/>
                <a:ea typeface="Times New Roman" panose="02020603050405020304" pitchFamily="18" charset="0"/>
              </a:rPr>
              <a:t>No donations are used to fund other charities no matter how worthy</a:t>
            </a:r>
            <a:r>
              <a:rPr lang="en-US" dirty="0">
                <a:solidFill>
                  <a:srgbClr val="006BA8"/>
                </a:solidFill>
                <a:effectLst/>
              </a:rPr>
              <a:t> </a:t>
            </a:r>
            <a:endParaRPr lang="en-US" kern="100" dirty="0">
              <a:solidFill>
                <a:srgbClr val="006BA8"/>
              </a:solidFill>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12E4763F-F2C2-F5EA-8F59-AF104F01FD11}"/>
              </a:ext>
            </a:extLst>
          </p:cNvPr>
          <p:cNvPicPr>
            <a:picLocks noChangeAspect="1"/>
          </p:cNvPicPr>
          <p:nvPr/>
        </p:nvPicPr>
        <p:blipFill>
          <a:blip r:embed="rId3"/>
          <a:stretch>
            <a:fillRect/>
          </a:stretch>
        </p:blipFill>
        <p:spPr>
          <a:xfrm>
            <a:off x="3502073" y="3611987"/>
            <a:ext cx="2621507" cy="3078747"/>
          </a:xfrm>
          <a:prstGeom prst="rect">
            <a:avLst/>
          </a:prstGeom>
        </p:spPr>
      </p:pic>
    </p:spTree>
    <p:extLst>
      <p:ext uri="{BB962C8B-B14F-4D97-AF65-F5344CB8AC3E}">
        <p14:creationId xmlns:p14="http://schemas.microsoft.com/office/powerpoint/2010/main" val="8018100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09521-45EC-4C2F-4B87-26A1DC0889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E29C70-4D80-532A-2644-E69708581DF5}"/>
              </a:ext>
            </a:extLst>
          </p:cNvPr>
          <p:cNvSpPr>
            <a:spLocks noGrp="1"/>
          </p:cNvSpPr>
          <p:nvPr>
            <p:ph type="title"/>
          </p:nvPr>
        </p:nvSpPr>
        <p:spPr>
          <a:xfrm>
            <a:off x="2056945" y="705902"/>
            <a:ext cx="6662883" cy="994172"/>
          </a:xfrm>
        </p:spPr>
        <p:txBody>
          <a:bodyPr>
            <a:normAutofit/>
          </a:bodyPr>
          <a:lstStyle/>
          <a:p>
            <a:r>
              <a:rPr lang="en-US" dirty="0"/>
              <a:t>SOE consists of 3 documents</a:t>
            </a:r>
          </a:p>
        </p:txBody>
      </p:sp>
      <p:sp>
        <p:nvSpPr>
          <p:cNvPr id="3" name="Content Placeholder 2">
            <a:extLst>
              <a:ext uri="{FF2B5EF4-FFF2-40B4-BE49-F238E27FC236}">
                <a16:creationId xmlns:a16="http://schemas.microsoft.com/office/drawing/2014/main" id="{23651A56-329E-C266-EA4D-2535C4F3CC1E}"/>
              </a:ext>
            </a:extLst>
          </p:cNvPr>
          <p:cNvSpPr>
            <a:spLocks noGrp="1"/>
          </p:cNvSpPr>
          <p:nvPr>
            <p:ph idx="1"/>
          </p:nvPr>
        </p:nvSpPr>
        <p:spPr>
          <a:xfrm>
            <a:off x="1325550" y="4525726"/>
            <a:ext cx="6840923" cy="994172"/>
          </a:xfrm>
        </p:spPr>
        <p:txBody>
          <a:bodyPr>
            <a:noAutofit/>
          </a:bodyPr>
          <a:lstStyle/>
          <a:p>
            <a:r>
              <a:rPr lang="en-US" sz="1800" dirty="0">
                <a:solidFill>
                  <a:srgbClr val="006BA8"/>
                </a:solidFill>
              </a:rPr>
              <a:t>NOTE: at the Conference level there is a set of minimum requirements</a:t>
            </a:r>
            <a:r>
              <a:rPr lang="en-US" sz="1800" b="1" dirty="0">
                <a:solidFill>
                  <a:srgbClr val="006BA8"/>
                </a:solidFill>
              </a:rPr>
              <a:t> </a:t>
            </a:r>
            <a:r>
              <a:rPr lang="en-US" sz="1800" dirty="0">
                <a:solidFill>
                  <a:srgbClr val="006BA8"/>
                </a:solidFill>
              </a:rPr>
              <a:t>together.</a:t>
            </a:r>
          </a:p>
          <a:p>
            <a:endParaRPr lang="en-US" sz="1800" dirty="0">
              <a:solidFill>
                <a:srgbClr val="006BA8"/>
              </a:solidFill>
            </a:endParaRPr>
          </a:p>
        </p:txBody>
      </p:sp>
      <p:pic>
        <p:nvPicPr>
          <p:cNvPr id="5" name="Graphic 4" descr="Document outline">
            <a:extLst>
              <a:ext uri="{FF2B5EF4-FFF2-40B4-BE49-F238E27FC236}">
                <a16:creationId xmlns:a16="http://schemas.microsoft.com/office/drawing/2014/main" id="{C1DEEF29-BE94-4286-0322-28C70882BF8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59859" y="2050556"/>
            <a:ext cx="994172" cy="994172"/>
          </a:xfrm>
          <a:prstGeom prst="rect">
            <a:avLst/>
          </a:prstGeom>
        </p:spPr>
      </p:pic>
      <p:pic>
        <p:nvPicPr>
          <p:cNvPr id="6" name="Graphic 5" descr="Document outline">
            <a:extLst>
              <a:ext uri="{FF2B5EF4-FFF2-40B4-BE49-F238E27FC236}">
                <a16:creationId xmlns:a16="http://schemas.microsoft.com/office/drawing/2014/main" id="{020083F6-A037-8274-8714-F14DA567F97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32693" y="1953387"/>
            <a:ext cx="994172" cy="994172"/>
          </a:xfrm>
          <a:prstGeom prst="rect">
            <a:avLst/>
          </a:prstGeom>
        </p:spPr>
      </p:pic>
      <p:pic>
        <p:nvPicPr>
          <p:cNvPr id="7" name="Graphic 6" descr="Document outline">
            <a:extLst>
              <a:ext uri="{FF2B5EF4-FFF2-40B4-BE49-F238E27FC236}">
                <a16:creationId xmlns:a16="http://schemas.microsoft.com/office/drawing/2014/main" id="{80CC9B63-ADFF-9C3D-87B4-FDA8BECA044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05971" y="1953387"/>
            <a:ext cx="994172" cy="994172"/>
          </a:xfrm>
          <a:prstGeom prst="rect">
            <a:avLst/>
          </a:prstGeom>
        </p:spPr>
      </p:pic>
      <p:sp>
        <p:nvSpPr>
          <p:cNvPr id="9" name="TextBox 8">
            <a:extLst>
              <a:ext uri="{FF2B5EF4-FFF2-40B4-BE49-F238E27FC236}">
                <a16:creationId xmlns:a16="http://schemas.microsoft.com/office/drawing/2014/main" id="{1E81D66A-CA53-BAB5-E9EC-FC808123C2A3}"/>
              </a:ext>
            </a:extLst>
          </p:cNvPr>
          <p:cNvSpPr txBox="1"/>
          <p:nvPr/>
        </p:nvSpPr>
        <p:spPr>
          <a:xfrm>
            <a:off x="850486" y="3156737"/>
            <a:ext cx="2412918" cy="692497"/>
          </a:xfrm>
          <a:prstGeom prst="rect">
            <a:avLst/>
          </a:prstGeom>
          <a:noFill/>
        </p:spPr>
        <p:txBody>
          <a:bodyPr wrap="square" rtlCol="0">
            <a:spAutoFit/>
          </a:bodyPr>
          <a:lstStyle/>
          <a:p>
            <a:pPr algn="ctr"/>
            <a:r>
              <a:rPr lang="en-US" sz="2100" b="1" dirty="0">
                <a:solidFill>
                  <a:srgbClr val="006BA8"/>
                </a:solidFill>
              </a:rPr>
              <a:t>Questionnaire:</a:t>
            </a:r>
            <a:br>
              <a:rPr lang="en-US" sz="2100" b="1" dirty="0">
                <a:solidFill>
                  <a:srgbClr val="006BA8"/>
                </a:solidFill>
              </a:rPr>
            </a:br>
            <a:r>
              <a:rPr lang="en-US" dirty="0">
                <a:solidFill>
                  <a:srgbClr val="006BA8"/>
                </a:solidFill>
              </a:rPr>
              <a:t>the</a:t>
            </a:r>
            <a:r>
              <a:rPr lang="en-US" b="1" dirty="0">
                <a:solidFill>
                  <a:srgbClr val="006BA8"/>
                </a:solidFill>
              </a:rPr>
              <a:t> </a:t>
            </a:r>
            <a:r>
              <a:rPr lang="en-US" dirty="0">
                <a:solidFill>
                  <a:srgbClr val="006BA8"/>
                </a:solidFill>
              </a:rPr>
              <a:t>review questions</a:t>
            </a:r>
            <a:endParaRPr lang="en-US" sz="2100" dirty="0">
              <a:solidFill>
                <a:srgbClr val="006BA8"/>
              </a:solidFill>
            </a:endParaRPr>
          </a:p>
        </p:txBody>
      </p:sp>
      <p:sp>
        <p:nvSpPr>
          <p:cNvPr id="10" name="TextBox 9">
            <a:extLst>
              <a:ext uri="{FF2B5EF4-FFF2-40B4-BE49-F238E27FC236}">
                <a16:creationId xmlns:a16="http://schemas.microsoft.com/office/drawing/2014/main" id="{D2B3BCA7-2FB0-4BAC-9206-C0301819B1C7}"/>
              </a:ext>
            </a:extLst>
          </p:cNvPr>
          <p:cNvSpPr txBox="1"/>
          <p:nvPr/>
        </p:nvSpPr>
        <p:spPr>
          <a:xfrm>
            <a:off x="3263404" y="3152497"/>
            <a:ext cx="2965217" cy="692497"/>
          </a:xfrm>
          <a:prstGeom prst="rect">
            <a:avLst/>
          </a:prstGeom>
          <a:noFill/>
        </p:spPr>
        <p:txBody>
          <a:bodyPr wrap="square" rtlCol="0">
            <a:spAutoFit/>
          </a:bodyPr>
          <a:lstStyle/>
          <a:p>
            <a:pPr algn="ctr"/>
            <a:r>
              <a:rPr lang="en-US" sz="2100" b="1" dirty="0">
                <a:solidFill>
                  <a:srgbClr val="006BA8"/>
                </a:solidFill>
              </a:rPr>
              <a:t>Notes:</a:t>
            </a:r>
            <a:br>
              <a:rPr lang="en-US" sz="2100" b="1" dirty="0">
                <a:solidFill>
                  <a:srgbClr val="006BA8"/>
                </a:solidFill>
              </a:rPr>
            </a:br>
            <a:r>
              <a:rPr lang="en-US" dirty="0">
                <a:solidFill>
                  <a:srgbClr val="006BA8"/>
                </a:solidFill>
              </a:rPr>
              <a:t>explanations and examples</a:t>
            </a:r>
            <a:endParaRPr lang="en-US" sz="2100" dirty="0">
              <a:solidFill>
                <a:srgbClr val="006BA8"/>
              </a:solidFill>
            </a:endParaRPr>
          </a:p>
        </p:txBody>
      </p:sp>
      <p:sp>
        <p:nvSpPr>
          <p:cNvPr id="11" name="TextBox 10">
            <a:extLst>
              <a:ext uri="{FF2B5EF4-FFF2-40B4-BE49-F238E27FC236}">
                <a16:creationId xmlns:a16="http://schemas.microsoft.com/office/drawing/2014/main" id="{CDAFDDCE-CDE7-39EB-CE5B-64297449EAB4}"/>
              </a:ext>
            </a:extLst>
          </p:cNvPr>
          <p:cNvSpPr txBox="1"/>
          <p:nvPr/>
        </p:nvSpPr>
        <p:spPr>
          <a:xfrm>
            <a:off x="6304838" y="3005759"/>
            <a:ext cx="2196437" cy="969496"/>
          </a:xfrm>
          <a:prstGeom prst="rect">
            <a:avLst/>
          </a:prstGeom>
          <a:noFill/>
        </p:spPr>
        <p:txBody>
          <a:bodyPr wrap="square" rtlCol="0">
            <a:spAutoFit/>
          </a:bodyPr>
          <a:lstStyle/>
          <a:p>
            <a:pPr algn="ctr"/>
            <a:r>
              <a:rPr lang="en-US" sz="2100" b="1" dirty="0">
                <a:solidFill>
                  <a:srgbClr val="006BA8"/>
                </a:solidFill>
              </a:rPr>
              <a:t>Report Sheet:</a:t>
            </a:r>
          </a:p>
          <a:p>
            <a:pPr algn="ctr"/>
            <a:r>
              <a:rPr lang="en-US" dirty="0">
                <a:solidFill>
                  <a:srgbClr val="006BA8"/>
                </a:solidFill>
              </a:rPr>
              <a:t>What you learned and what you will do.</a:t>
            </a:r>
          </a:p>
        </p:txBody>
      </p:sp>
    </p:spTree>
    <p:extLst>
      <p:ext uri="{BB962C8B-B14F-4D97-AF65-F5344CB8AC3E}">
        <p14:creationId xmlns:p14="http://schemas.microsoft.com/office/powerpoint/2010/main" val="10243760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9C5CB-7622-0111-78BC-56859C0D9A5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0EF9B9-68CA-FDEB-9B3F-5403195E20C6}"/>
              </a:ext>
            </a:extLst>
          </p:cNvPr>
          <p:cNvSpPr>
            <a:spLocks noGrp="1"/>
          </p:cNvSpPr>
          <p:nvPr>
            <p:ph idx="1"/>
          </p:nvPr>
        </p:nvSpPr>
        <p:spPr>
          <a:xfrm>
            <a:off x="1159294" y="1241191"/>
            <a:ext cx="7519346" cy="3154787"/>
          </a:xfrm>
        </p:spPr>
        <p:txBody>
          <a:bodyPr>
            <a:normAutofit fontScale="55000" lnSpcReduction="20000"/>
          </a:bodyPr>
          <a:lstStyle/>
          <a:p>
            <a:pPr marL="0" indent="0" algn="ctr">
              <a:lnSpc>
                <a:spcPct val="115000"/>
              </a:lnSpc>
              <a:spcAft>
                <a:spcPts val="600"/>
              </a:spcAft>
              <a:buNone/>
            </a:pPr>
            <a:r>
              <a:rPr lang="en-US" sz="3750" b="1" kern="100" dirty="0">
                <a:highlight>
                  <a:srgbClr val="FFFF00"/>
                </a:highlight>
                <a:latin typeface="Times New Roman" panose="02020603050405020304" pitchFamily="18" charset="0"/>
                <a:ea typeface="Aptos" panose="020B0004020202020204" pitchFamily="34" charset="0"/>
                <a:cs typeface="Times New Roman" panose="02020603050405020304" pitchFamily="18" charset="0"/>
              </a:rPr>
              <a:t>Yellow Light</a:t>
            </a:r>
            <a:endParaRPr lang="en-US" sz="3750" b="1" kern="100" dirty="0">
              <a:solidFill>
                <a:srgbClr val="FF0000"/>
              </a:solidFill>
              <a:highlight>
                <a:srgbClr val="FFFF00"/>
              </a:highligh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600"/>
              </a:spcAft>
            </a:pPr>
            <a:r>
              <a:rPr lang="en-US" dirty="0">
                <a:solidFill>
                  <a:srgbClr val="006BA8"/>
                </a:solidFill>
                <a:latin typeface="Arial" panose="020B0604020202020204" pitchFamily="34" charset="0"/>
                <a:cs typeface="Arial" panose="020B0604020202020204" pitchFamily="34" charset="0"/>
              </a:rPr>
              <a:t>The Conference meets regularly and frequently, and not less often than twice a month. </a:t>
            </a:r>
          </a:p>
          <a:p>
            <a:pPr>
              <a:lnSpc>
                <a:spcPct val="115000"/>
              </a:lnSpc>
              <a:spcAft>
                <a:spcPts val="600"/>
              </a:spcAft>
            </a:pPr>
            <a:r>
              <a:rPr lang="en-US" dirty="0">
                <a:solidFill>
                  <a:srgbClr val="006BA8"/>
                </a:solidFill>
                <a:effectLst/>
                <a:latin typeface="Arial" panose="020B0604020202020204" pitchFamily="34" charset="0"/>
                <a:ea typeface="Times New Roman" panose="02020603050405020304" pitchFamily="18" charset="0"/>
              </a:rPr>
              <a:t>The Conference attends District meetings and takes part in programs and events sponsored by their District/Diocesan Councils. </a:t>
            </a:r>
          </a:p>
          <a:p>
            <a:pPr>
              <a:lnSpc>
                <a:spcPct val="115000"/>
              </a:lnSpc>
              <a:spcAft>
                <a:spcPts val="600"/>
              </a:spcAft>
            </a:pPr>
            <a:r>
              <a:rPr lang="en-US" dirty="0">
                <a:solidFill>
                  <a:srgbClr val="006BA8"/>
                </a:solidFill>
                <a:latin typeface="Arial" panose="020B0604020202020204" pitchFamily="34" charset="0"/>
                <a:cs typeface="Arial" panose="020B0604020202020204" pitchFamily="34" charset="0"/>
              </a:rPr>
              <a:t>What percent of Conference members have attended Ozanam Orientation? What is the plan for those who have not?</a:t>
            </a:r>
          </a:p>
          <a:p>
            <a:pPr>
              <a:lnSpc>
                <a:spcPct val="115000"/>
              </a:lnSpc>
              <a:spcAft>
                <a:spcPts val="600"/>
              </a:spcAft>
            </a:pPr>
            <a:endParaRPr lang="en-US" sz="1500" dirty="0">
              <a:latin typeface="Arial" panose="020B0604020202020204" pitchFamily="34" charset="0"/>
              <a:ea typeface="Times New Roman" panose="02020603050405020304" pitchFamily="18" charset="0"/>
            </a:endParaRPr>
          </a:p>
          <a:p>
            <a:pPr>
              <a:lnSpc>
                <a:spcPct val="115000"/>
              </a:lnSpc>
              <a:spcAft>
                <a:spcPts val="600"/>
              </a:spcAft>
            </a:pPr>
            <a:endParaRPr lang="en-US" sz="1500" kern="100" dirty="0">
              <a:solidFill>
                <a:srgbClr val="FF0000"/>
              </a:solidFill>
              <a:latin typeface="Times New Roman" panose="02020603050405020304" pitchFamily="18" charset="0"/>
              <a:ea typeface="Aptos" panose="020B00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A62D547E-1AFD-82C4-C2B6-68702EAB7CDD}"/>
              </a:ext>
            </a:extLst>
          </p:cNvPr>
          <p:cNvSpPr txBox="1"/>
          <p:nvPr/>
        </p:nvSpPr>
        <p:spPr>
          <a:xfrm>
            <a:off x="2710485" y="685800"/>
            <a:ext cx="4571830" cy="415498"/>
          </a:xfrm>
          <a:prstGeom prst="rect">
            <a:avLst/>
          </a:prstGeom>
          <a:noFill/>
        </p:spPr>
        <p:txBody>
          <a:bodyPr wrap="square" rtlCol="0">
            <a:spAutoFit/>
          </a:bodyPr>
          <a:lstStyle/>
          <a:p>
            <a:pPr algn="ctr"/>
            <a:r>
              <a:rPr lang="en-US" sz="2100" b="1" dirty="0">
                <a:solidFill>
                  <a:srgbClr val="006BA8"/>
                </a:solidFill>
                <a:latin typeface="Arial" panose="020B0604020202020204" pitchFamily="34" charset="0"/>
                <a:cs typeface="Arial" panose="020B0604020202020204" pitchFamily="34" charset="0"/>
              </a:rPr>
              <a:t>Standard Operating Procedures</a:t>
            </a:r>
          </a:p>
        </p:txBody>
      </p:sp>
      <p:pic>
        <p:nvPicPr>
          <p:cNvPr id="5" name="Picture 4">
            <a:extLst>
              <a:ext uri="{FF2B5EF4-FFF2-40B4-BE49-F238E27FC236}">
                <a16:creationId xmlns:a16="http://schemas.microsoft.com/office/drawing/2014/main" id="{CD402F90-19D0-F344-4C83-2D921DCBC801}"/>
              </a:ext>
            </a:extLst>
          </p:cNvPr>
          <p:cNvPicPr>
            <a:picLocks noChangeAspect="1"/>
          </p:cNvPicPr>
          <p:nvPr/>
        </p:nvPicPr>
        <p:blipFill>
          <a:blip r:embed="rId3"/>
          <a:stretch>
            <a:fillRect/>
          </a:stretch>
        </p:blipFill>
        <p:spPr>
          <a:xfrm>
            <a:off x="3389987" y="3697097"/>
            <a:ext cx="2494783" cy="2860297"/>
          </a:xfrm>
          <a:prstGeom prst="rect">
            <a:avLst/>
          </a:prstGeom>
        </p:spPr>
      </p:pic>
    </p:spTree>
    <p:extLst>
      <p:ext uri="{BB962C8B-B14F-4D97-AF65-F5344CB8AC3E}">
        <p14:creationId xmlns:p14="http://schemas.microsoft.com/office/powerpoint/2010/main" val="13436991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BE983-420B-1461-4708-865AD6159E9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E619AD-5A8A-5202-6B16-796C13101410}"/>
              </a:ext>
            </a:extLst>
          </p:cNvPr>
          <p:cNvSpPr>
            <a:spLocks noGrp="1"/>
          </p:cNvSpPr>
          <p:nvPr>
            <p:ph idx="1"/>
          </p:nvPr>
        </p:nvSpPr>
        <p:spPr>
          <a:xfrm>
            <a:off x="364653" y="3429000"/>
            <a:ext cx="8462476" cy="3154787"/>
          </a:xfrm>
        </p:spPr>
        <p:txBody>
          <a:bodyPr>
            <a:normAutofit fontScale="62500" lnSpcReduction="20000"/>
          </a:bodyPr>
          <a:lstStyle/>
          <a:p>
            <a:pPr marL="0" indent="0" algn="ctr">
              <a:lnSpc>
                <a:spcPct val="115000"/>
              </a:lnSpc>
              <a:spcAft>
                <a:spcPts val="600"/>
              </a:spcAft>
              <a:buNone/>
            </a:pPr>
            <a:r>
              <a:rPr lang="en-US" sz="3750" b="1" kern="100" dirty="0">
                <a:solidFill>
                  <a:srgbClr val="00B050"/>
                </a:solidFill>
                <a:latin typeface="Times New Roman" panose="02020603050405020304" pitchFamily="18" charset="0"/>
                <a:ea typeface="Aptos" panose="020B0004020202020204" pitchFamily="34" charset="0"/>
                <a:cs typeface="Times New Roman" panose="02020603050405020304" pitchFamily="18" charset="0"/>
              </a:rPr>
              <a:t>Green Light</a:t>
            </a:r>
          </a:p>
          <a:p>
            <a:pPr>
              <a:lnSpc>
                <a:spcPct val="115000"/>
              </a:lnSpc>
              <a:spcAft>
                <a:spcPts val="600"/>
              </a:spcAft>
            </a:pPr>
            <a:r>
              <a:rPr lang="en-US" dirty="0">
                <a:solidFill>
                  <a:srgbClr val="006BA8"/>
                </a:solidFill>
                <a:latin typeface="Arial" panose="020B0604020202020204" pitchFamily="34" charset="0"/>
                <a:ea typeface="Times New Roman" panose="02020603050405020304" pitchFamily="18" charset="0"/>
              </a:rPr>
              <a:t>Does the Council have a Governance training program? (for Councils)</a:t>
            </a:r>
          </a:p>
          <a:p>
            <a:pPr>
              <a:lnSpc>
                <a:spcPct val="115000"/>
              </a:lnSpc>
              <a:spcAft>
                <a:spcPts val="600"/>
              </a:spcAft>
            </a:pPr>
            <a:r>
              <a:rPr lang="en-US" spc="-26" dirty="0">
                <a:solidFill>
                  <a:srgbClr val="006BA8"/>
                </a:solidFill>
                <a:latin typeface="Arial" panose="020B0604020202020204" pitchFamily="34" charset="0"/>
                <a:ea typeface="Arial" panose="020B0604020202020204" pitchFamily="34" charset="0"/>
                <a:cs typeface="Calibri" panose="020F0502020204030204" pitchFamily="34" charset="0"/>
              </a:rPr>
              <a:t>Does the Conference have a file/list of local resources for the members to share with friends in need?  </a:t>
            </a:r>
            <a:endParaRPr lang="en-US" sz="2400" dirty="0">
              <a:solidFill>
                <a:srgbClr val="006BA8"/>
              </a:solidFill>
              <a:latin typeface="Arial" panose="020B0604020202020204" pitchFamily="34" charset="0"/>
              <a:ea typeface="Times New Roman" panose="02020603050405020304" pitchFamily="18" charset="0"/>
            </a:endParaRPr>
          </a:p>
          <a:p>
            <a:pPr>
              <a:lnSpc>
                <a:spcPct val="115000"/>
              </a:lnSpc>
              <a:spcAft>
                <a:spcPts val="600"/>
              </a:spcAft>
            </a:pPr>
            <a:r>
              <a:rPr lang="en-US" dirty="0">
                <a:solidFill>
                  <a:srgbClr val="006BA8"/>
                </a:solidFill>
                <a:effectLst/>
                <a:latin typeface="Arial" panose="020B0604020202020204" pitchFamily="34" charset="0"/>
                <a:ea typeface="Times New Roman" panose="02020603050405020304" pitchFamily="18" charset="0"/>
              </a:rPr>
              <a:t>Do you have a Voice for the Poor representative?</a:t>
            </a:r>
          </a:p>
          <a:p>
            <a:pPr>
              <a:lnSpc>
                <a:spcPct val="115000"/>
              </a:lnSpc>
              <a:spcAft>
                <a:spcPts val="600"/>
              </a:spcAft>
            </a:pPr>
            <a:r>
              <a:rPr lang="en-US" dirty="0">
                <a:solidFill>
                  <a:srgbClr val="006BA8"/>
                </a:solidFill>
                <a:latin typeface="Arial" panose="020B0604020202020204" pitchFamily="34" charset="0"/>
              </a:rPr>
              <a:t>How many members have attended a National/Regional meeting?</a:t>
            </a:r>
            <a:endParaRPr lang="en-US" dirty="0">
              <a:solidFill>
                <a:srgbClr val="006BA8"/>
              </a:solidFill>
              <a:effectLst/>
            </a:endParaRPr>
          </a:p>
        </p:txBody>
      </p:sp>
      <p:pic>
        <p:nvPicPr>
          <p:cNvPr id="5" name="Picture 4">
            <a:extLst>
              <a:ext uri="{FF2B5EF4-FFF2-40B4-BE49-F238E27FC236}">
                <a16:creationId xmlns:a16="http://schemas.microsoft.com/office/drawing/2014/main" id="{7D22FF78-1EEC-E489-97FE-20B40C3CFBD4}"/>
              </a:ext>
            </a:extLst>
          </p:cNvPr>
          <p:cNvPicPr>
            <a:picLocks noChangeAspect="1"/>
          </p:cNvPicPr>
          <p:nvPr/>
        </p:nvPicPr>
        <p:blipFill>
          <a:blip r:embed="rId3"/>
          <a:stretch>
            <a:fillRect/>
          </a:stretch>
        </p:blipFill>
        <p:spPr>
          <a:xfrm>
            <a:off x="3729337" y="516675"/>
            <a:ext cx="1954228" cy="2552001"/>
          </a:xfrm>
          <a:prstGeom prst="rect">
            <a:avLst/>
          </a:prstGeom>
        </p:spPr>
      </p:pic>
    </p:spTree>
    <p:extLst>
      <p:ext uri="{BB962C8B-B14F-4D97-AF65-F5344CB8AC3E}">
        <p14:creationId xmlns:p14="http://schemas.microsoft.com/office/powerpoint/2010/main" val="5265329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800ED-61DF-1C4C-741D-4194910229B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D96BA1-27AD-1F2E-F81E-5A3957E49FE2}"/>
              </a:ext>
            </a:extLst>
          </p:cNvPr>
          <p:cNvSpPr>
            <a:spLocks noGrp="1"/>
          </p:cNvSpPr>
          <p:nvPr>
            <p:ph idx="1"/>
          </p:nvPr>
        </p:nvSpPr>
        <p:spPr>
          <a:xfrm>
            <a:off x="833584" y="685800"/>
            <a:ext cx="7519346" cy="3154787"/>
          </a:xfrm>
        </p:spPr>
        <p:txBody>
          <a:bodyPr>
            <a:normAutofit/>
          </a:bodyPr>
          <a:lstStyle/>
          <a:p>
            <a:pPr marL="0" indent="0" algn="ctr">
              <a:lnSpc>
                <a:spcPct val="115000"/>
              </a:lnSpc>
              <a:spcAft>
                <a:spcPts val="600"/>
              </a:spcAft>
              <a:buNone/>
            </a:pPr>
            <a:endParaRPr lang="en-US" sz="2400" b="1"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endParaRPr>
          </a:p>
          <a:p>
            <a:pPr marL="0" indent="0" algn="ctr">
              <a:lnSpc>
                <a:spcPct val="115000"/>
              </a:lnSpc>
              <a:spcAft>
                <a:spcPts val="600"/>
              </a:spcAft>
              <a:buNone/>
            </a:pPr>
            <a:r>
              <a:rPr lang="en-US" sz="2400" b="1"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The SOE is not a report card where there are penalties </a:t>
            </a:r>
          </a:p>
          <a:p>
            <a:pPr marL="0" indent="0" algn="ctr">
              <a:lnSpc>
                <a:spcPct val="115000"/>
              </a:lnSpc>
              <a:spcAft>
                <a:spcPts val="600"/>
              </a:spcAft>
              <a:buNone/>
            </a:pPr>
            <a:r>
              <a:rPr lang="en-US" sz="2400"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They are a prioritization tool </a:t>
            </a:r>
          </a:p>
          <a:p>
            <a:pPr marL="0" indent="0" algn="ctr">
              <a:lnSpc>
                <a:spcPct val="115000"/>
              </a:lnSpc>
              <a:spcAft>
                <a:spcPts val="600"/>
              </a:spcAft>
              <a:buNone/>
            </a:pPr>
            <a:r>
              <a:rPr lang="en-US" sz="2400"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rPr>
              <a:t>to identify items that need to get done this year and items that should get done in the next year.</a:t>
            </a:r>
          </a:p>
          <a:p>
            <a:pPr marL="0" indent="0">
              <a:lnSpc>
                <a:spcPct val="115000"/>
              </a:lnSpc>
              <a:spcAft>
                <a:spcPts val="600"/>
              </a:spcAft>
              <a:buNone/>
            </a:pPr>
            <a:endParaRPr lang="en-US" sz="3750" kern="100" dirty="0">
              <a:solidFill>
                <a:srgbClr val="006BA8"/>
              </a:solidFill>
              <a:latin typeface="Times New Roman" panose="02020603050405020304" pitchFamily="18" charset="0"/>
              <a:ea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D31A8DF4-602E-AE8C-F5B6-E81AC6FE6408}"/>
              </a:ext>
            </a:extLst>
          </p:cNvPr>
          <p:cNvPicPr>
            <a:picLocks noChangeAspect="1"/>
          </p:cNvPicPr>
          <p:nvPr/>
        </p:nvPicPr>
        <p:blipFill>
          <a:blip r:embed="rId3"/>
          <a:stretch>
            <a:fillRect/>
          </a:stretch>
        </p:blipFill>
        <p:spPr>
          <a:xfrm>
            <a:off x="3477197" y="3973022"/>
            <a:ext cx="2538593" cy="2538593"/>
          </a:xfrm>
          <a:prstGeom prst="rect">
            <a:avLst/>
          </a:prstGeom>
        </p:spPr>
      </p:pic>
      <p:pic>
        <p:nvPicPr>
          <p:cNvPr id="8" name="Picture 7">
            <a:extLst>
              <a:ext uri="{FF2B5EF4-FFF2-40B4-BE49-F238E27FC236}">
                <a16:creationId xmlns:a16="http://schemas.microsoft.com/office/drawing/2014/main" id="{8E0082C2-CFCF-4EA1-7B67-C73A780CDC0D}"/>
              </a:ext>
            </a:extLst>
          </p:cNvPr>
          <p:cNvPicPr>
            <a:picLocks noChangeAspect="1"/>
          </p:cNvPicPr>
          <p:nvPr/>
        </p:nvPicPr>
        <p:blipFill>
          <a:blip r:embed="rId4"/>
          <a:stretch>
            <a:fillRect/>
          </a:stretch>
        </p:blipFill>
        <p:spPr>
          <a:xfrm>
            <a:off x="4309175" y="5111470"/>
            <a:ext cx="568165" cy="568165"/>
          </a:xfrm>
          <a:prstGeom prst="rect">
            <a:avLst/>
          </a:prstGeom>
        </p:spPr>
      </p:pic>
    </p:spTree>
    <p:extLst>
      <p:ext uri="{BB962C8B-B14F-4D97-AF65-F5344CB8AC3E}">
        <p14:creationId xmlns:p14="http://schemas.microsoft.com/office/powerpoint/2010/main" val="3213882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130E6-B467-FC92-B917-E36550F2D27E}"/>
              </a:ext>
            </a:extLst>
          </p:cNvPr>
          <p:cNvSpPr>
            <a:spLocks noGrp="1"/>
          </p:cNvSpPr>
          <p:nvPr>
            <p:ph type="title"/>
          </p:nvPr>
        </p:nvSpPr>
        <p:spPr>
          <a:xfrm>
            <a:off x="3514081" y="769179"/>
            <a:ext cx="2798533" cy="994172"/>
          </a:xfrm>
        </p:spPr>
        <p:txBody>
          <a:bodyPr>
            <a:normAutofit/>
          </a:bodyPr>
          <a:lstStyle/>
          <a:p>
            <a:r>
              <a:rPr lang="en-US" dirty="0"/>
              <a:t>SOE Process</a:t>
            </a:r>
          </a:p>
        </p:txBody>
      </p:sp>
      <p:sp>
        <p:nvSpPr>
          <p:cNvPr id="3" name="Content Placeholder 2">
            <a:extLst>
              <a:ext uri="{FF2B5EF4-FFF2-40B4-BE49-F238E27FC236}">
                <a16:creationId xmlns:a16="http://schemas.microsoft.com/office/drawing/2014/main" id="{E67D617C-6F68-5823-184B-261D410348FF}"/>
              </a:ext>
            </a:extLst>
          </p:cNvPr>
          <p:cNvSpPr>
            <a:spLocks noGrp="1"/>
          </p:cNvSpPr>
          <p:nvPr>
            <p:ph idx="1"/>
          </p:nvPr>
        </p:nvSpPr>
        <p:spPr>
          <a:xfrm>
            <a:off x="591380" y="4508754"/>
            <a:ext cx="8458200" cy="1537088"/>
          </a:xfrm>
        </p:spPr>
        <p:txBody>
          <a:bodyPr>
            <a:normAutofit fontScale="77500" lnSpcReduction="20000"/>
          </a:bodyPr>
          <a:lstStyle/>
          <a:p>
            <a:r>
              <a:rPr lang="en-US" sz="2550" dirty="0">
                <a:solidFill>
                  <a:srgbClr val="006BA8"/>
                </a:solidFill>
              </a:rPr>
              <a:t>Start by reading the </a:t>
            </a:r>
            <a:r>
              <a:rPr lang="en-US" sz="2550" b="1" dirty="0">
                <a:solidFill>
                  <a:srgbClr val="006BA8"/>
                </a:solidFill>
              </a:rPr>
              <a:t>Questionnaire </a:t>
            </a:r>
            <a:r>
              <a:rPr lang="en-US" sz="2550" dirty="0">
                <a:solidFill>
                  <a:srgbClr val="006BA8"/>
                </a:solidFill>
              </a:rPr>
              <a:t>together.</a:t>
            </a:r>
          </a:p>
          <a:p>
            <a:r>
              <a:rPr lang="en-US" sz="2550" dirty="0">
                <a:solidFill>
                  <a:srgbClr val="006BA8"/>
                </a:solidFill>
              </a:rPr>
              <a:t>If the answer isn’t obviously yes, consult the </a:t>
            </a:r>
            <a:r>
              <a:rPr lang="en-US" sz="2550" b="1" dirty="0">
                <a:solidFill>
                  <a:srgbClr val="006BA8"/>
                </a:solidFill>
              </a:rPr>
              <a:t>Note</a:t>
            </a:r>
            <a:r>
              <a:rPr lang="en-US" sz="2550" dirty="0">
                <a:solidFill>
                  <a:srgbClr val="006BA8"/>
                </a:solidFill>
              </a:rPr>
              <a:t>s file.</a:t>
            </a:r>
          </a:p>
          <a:p>
            <a:r>
              <a:rPr lang="en-US" sz="2550" dirty="0">
                <a:solidFill>
                  <a:srgbClr val="006BA8"/>
                </a:solidFill>
              </a:rPr>
              <a:t>Decide what you’re going to do </a:t>
            </a:r>
            <a:r>
              <a:rPr lang="en-US" sz="2550" i="1" dirty="0">
                <a:solidFill>
                  <a:srgbClr val="006BA8"/>
                </a:solidFill>
              </a:rPr>
              <a:t>this year </a:t>
            </a:r>
            <a:r>
              <a:rPr lang="en-US" sz="2550" dirty="0">
                <a:solidFill>
                  <a:srgbClr val="006BA8"/>
                </a:solidFill>
              </a:rPr>
              <a:t>and add to your own annual plan.</a:t>
            </a:r>
          </a:p>
          <a:p>
            <a:r>
              <a:rPr lang="en-US" sz="2550" dirty="0">
                <a:solidFill>
                  <a:srgbClr val="006BA8"/>
                </a:solidFill>
              </a:rPr>
              <a:t>Provide results and plan to your parent Council in the </a:t>
            </a:r>
            <a:r>
              <a:rPr lang="en-US" sz="2550" b="1" dirty="0">
                <a:solidFill>
                  <a:srgbClr val="006BA8"/>
                </a:solidFill>
              </a:rPr>
              <a:t>Report Sheet</a:t>
            </a:r>
            <a:r>
              <a:rPr lang="en-US" sz="2550" dirty="0">
                <a:solidFill>
                  <a:srgbClr val="006BA8"/>
                </a:solidFill>
              </a:rPr>
              <a:t>.</a:t>
            </a:r>
          </a:p>
          <a:p>
            <a:endParaRPr lang="en-US" dirty="0"/>
          </a:p>
        </p:txBody>
      </p:sp>
      <p:pic>
        <p:nvPicPr>
          <p:cNvPr id="5" name="Graphic 4" descr="Document outline">
            <a:extLst>
              <a:ext uri="{FF2B5EF4-FFF2-40B4-BE49-F238E27FC236}">
                <a16:creationId xmlns:a16="http://schemas.microsoft.com/office/drawing/2014/main" id="{B80979B8-48A1-612F-7029-6C696FAE7B5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41263" y="2041538"/>
            <a:ext cx="994172" cy="994172"/>
          </a:xfrm>
          <a:prstGeom prst="rect">
            <a:avLst/>
          </a:prstGeom>
        </p:spPr>
      </p:pic>
      <p:pic>
        <p:nvPicPr>
          <p:cNvPr id="6" name="Graphic 5" descr="Document outline">
            <a:extLst>
              <a:ext uri="{FF2B5EF4-FFF2-40B4-BE49-F238E27FC236}">
                <a16:creationId xmlns:a16="http://schemas.microsoft.com/office/drawing/2014/main" id="{D2C8D51E-0CF4-6CAB-D70E-0F1A7B73DFB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23395" y="2012305"/>
            <a:ext cx="994172" cy="994172"/>
          </a:xfrm>
          <a:prstGeom prst="rect">
            <a:avLst/>
          </a:prstGeom>
        </p:spPr>
      </p:pic>
      <p:pic>
        <p:nvPicPr>
          <p:cNvPr id="7" name="Graphic 6" descr="Document outline">
            <a:extLst>
              <a:ext uri="{FF2B5EF4-FFF2-40B4-BE49-F238E27FC236}">
                <a16:creationId xmlns:a16="http://schemas.microsoft.com/office/drawing/2014/main" id="{FC72DBB3-55A7-AA3C-0E63-5B3F793D49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05528" y="2018428"/>
            <a:ext cx="994172" cy="994172"/>
          </a:xfrm>
          <a:prstGeom prst="rect">
            <a:avLst/>
          </a:prstGeom>
        </p:spPr>
      </p:pic>
      <p:sp>
        <p:nvSpPr>
          <p:cNvPr id="9" name="TextBox 8">
            <a:extLst>
              <a:ext uri="{FF2B5EF4-FFF2-40B4-BE49-F238E27FC236}">
                <a16:creationId xmlns:a16="http://schemas.microsoft.com/office/drawing/2014/main" id="{CB84F805-B1B8-86A0-B6F6-0693F90B2ED6}"/>
              </a:ext>
            </a:extLst>
          </p:cNvPr>
          <p:cNvSpPr txBox="1"/>
          <p:nvPr/>
        </p:nvSpPr>
        <p:spPr>
          <a:xfrm>
            <a:off x="493883" y="3068178"/>
            <a:ext cx="3262745" cy="692497"/>
          </a:xfrm>
          <a:prstGeom prst="rect">
            <a:avLst/>
          </a:prstGeom>
          <a:noFill/>
        </p:spPr>
        <p:txBody>
          <a:bodyPr wrap="square" rtlCol="0">
            <a:spAutoFit/>
          </a:bodyPr>
          <a:lstStyle/>
          <a:p>
            <a:pPr algn="ctr"/>
            <a:r>
              <a:rPr lang="en-US" sz="2100" b="1" dirty="0">
                <a:solidFill>
                  <a:srgbClr val="006BA8"/>
                </a:solidFill>
              </a:rPr>
              <a:t>Questionnaire:</a:t>
            </a:r>
            <a:br>
              <a:rPr lang="en-US" sz="2100" b="1" dirty="0">
                <a:solidFill>
                  <a:srgbClr val="006BA8"/>
                </a:solidFill>
              </a:rPr>
            </a:br>
            <a:r>
              <a:rPr lang="en-US" dirty="0">
                <a:solidFill>
                  <a:srgbClr val="006BA8"/>
                </a:solidFill>
              </a:rPr>
              <a:t>the</a:t>
            </a:r>
            <a:r>
              <a:rPr lang="en-US" b="1" dirty="0">
                <a:solidFill>
                  <a:srgbClr val="006BA8"/>
                </a:solidFill>
              </a:rPr>
              <a:t> </a:t>
            </a:r>
            <a:r>
              <a:rPr lang="en-US" dirty="0">
                <a:solidFill>
                  <a:srgbClr val="006BA8"/>
                </a:solidFill>
              </a:rPr>
              <a:t>review questions</a:t>
            </a:r>
            <a:endParaRPr lang="en-US" sz="2100" dirty="0">
              <a:solidFill>
                <a:srgbClr val="006BA8"/>
              </a:solidFill>
            </a:endParaRPr>
          </a:p>
        </p:txBody>
      </p:sp>
      <p:sp>
        <p:nvSpPr>
          <p:cNvPr id="10" name="TextBox 9">
            <a:extLst>
              <a:ext uri="{FF2B5EF4-FFF2-40B4-BE49-F238E27FC236}">
                <a16:creationId xmlns:a16="http://schemas.microsoft.com/office/drawing/2014/main" id="{843DF3A2-2B4F-953C-26FA-BCBED228F6B2}"/>
              </a:ext>
            </a:extLst>
          </p:cNvPr>
          <p:cNvSpPr txBox="1"/>
          <p:nvPr/>
        </p:nvSpPr>
        <p:spPr>
          <a:xfrm>
            <a:off x="3337872" y="3052915"/>
            <a:ext cx="2965217" cy="692497"/>
          </a:xfrm>
          <a:prstGeom prst="rect">
            <a:avLst/>
          </a:prstGeom>
          <a:noFill/>
        </p:spPr>
        <p:txBody>
          <a:bodyPr wrap="square" rtlCol="0">
            <a:spAutoFit/>
          </a:bodyPr>
          <a:lstStyle/>
          <a:p>
            <a:pPr algn="ctr"/>
            <a:r>
              <a:rPr lang="en-US" sz="2100" b="1" dirty="0">
                <a:solidFill>
                  <a:srgbClr val="006BA8"/>
                </a:solidFill>
              </a:rPr>
              <a:t>Notes:</a:t>
            </a:r>
            <a:br>
              <a:rPr lang="en-US" sz="2100" b="1" dirty="0">
                <a:solidFill>
                  <a:srgbClr val="006BA8"/>
                </a:solidFill>
              </a:rPr>
            </a:br>
            <a:r>
              <a:rPr lang="en-US" dirty="0">
                <a:solidFill>
                  <a:srgbClr val="006BA8"/>
                </a:solidFill>
              </a:rPr>
              <a:t>explanations and examples</a:t>
            </a:r>
            <a:endParaRPr lang="en-US" sz="2100" dirty="0">
              <a:solidFill>
                <a:srgbClr val="006BA8"/>
              </a:solidFill>
            </a:endParaRPr>
          </a:p>
        </p:txBody>
      </p:sp>
      <p:sp>
        <p:nvSpPr>
          <p:cNvPr id="11" name="TextBox 10">
            <a:extLst>
              <a:ext uri="{FF2B5EF4-FFF2-40B4-BE49-F238E27FC236}">
                <a16:creationId xmlns:a16="http://schemas.microsoft.com/office/drawing/2014/main" id="{79641FBA-1ED7-FCA8-FE2B-B26D8F1B69DE}"/>
              </a:ext>
            </a:extLst>
          </p:cNvPr>
          <p:cNvSpPr txBox="1"/>
          <p:nvPr/>
        </p:nvSpPr>
        <p:spPr>
          <a:xfrm>
            <a:off x="6608567" y="3018238"/>
            <a:ext cx="2369179" cy="969496"/>
          </a:xfrm>
          <a:prstGeom prst="rect">
            <a:avLst/>
          </a:prstGeom>
          <a:noFill/>
        </p:spPr>
        <p:txBody>
          <a:bodyPr wrap="square" rtlCol="0">
            <a:spAutoFit/>
          </a:bodyPr>
          <a:lstStyle/>
          <a:p>
            <a:pPr algn="ctr"/>
            <a:r>
              <a:rPr lang="en-US" sz="2100" b="1" dirty="0">
                <a:solidFill>
                  <a:srgbClr val="006BA8"/>
                </a:solidFill>
              </a:rPr>
              <a:t>Report Sheet:</a:t>
            </a:r>
          </a:p>
          <a:p>
            <a:pPr algn="ctr"/>
            <a:r>
              <a:rPr lang="en-US" dirty="0">
                <a:solidFill>
                  <a:srgbClr val="006BA8"/>
                </a:solidFill>
              </a:rPr>
              <a:t>What you learned and what you will do.</a:t>
            </a:r>
          </a:p>
        </p:txBody>
      </p:sp>
    </p:spTree>
    <p:extLst>
      <p:ext uri="{BB962C8B-B14F-4D97-AF65-F5344CB8AC3E}">
        <p14:creationId xmlns:p14="http://schemas.microsoft.com/office/powerpoint/2010/main" val="32244678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8" name="Google Shape;228;p31"/>
          <p:cNvSpPr txBox="1">
            <a:spLocks noGrp="1"/>
          </p:cNvSpPr>
          <p:nvPr>
            <p:ph type="title"/>
          </p:nvPr>
        </p:nvSpPr>
        <p:spPr>
          <a:xfrm>
            <a:off x="2133600" y="689588"/>
            <a:ext cx="6799187" cy="994172"/>
          </a:xfrm>
          <a:prstGeom prst="rect">
            <a:avLst/>
          </a:prstGeom>
          <a:noFill/>
          <a:ln>
            <a:noFill/>
          </a:ln>
        </p:spPr>
        <p:txBody>
          <a:bodyPr spcFirstLastPara="1" vert="horz" wrap="square" lIns="68569" tIns="34275" rIns="68569" bIns="34275" rtlCol="0" anchor="ctr" anchorCtr="0">
            <a:normAutofit/>
          </a:bodyPr>
          <a:lstStyle/>
          <a:p>
            <a:pPr>
              <a:lnSpc>
                <a:spcPct val="90000"/>
              </a:lnSpc>
              <a:spcBef>
                <a:spcPts val="0"/>
              </a:spcBef>
              <a:buClr>
                <a:srgbClr val="006BA8"/>
              </a:buClr>
              <a:buSzPts val="4400"/>
            </a:pPr>
            <a:r>
              <a:rPr lang="en-US" dirty="0"/>
              <a:t>Terminology: What is a SALE?</a:t>
            </a:r>
            <a:endParaRPr dirty="0"/>
          </a:p>
        </p:txBody>
      </p:sp>
      <p:sp>
        <p:nvSpPr>
          <p:cNvPr id="226" name="Google Shape;226;p31"/>
          <p:cNvSpPr txBox="1">
            <a:spLocks noGrp="1"/>
          </p:cNvSpPr>
          <p:nvPr>
            <p:ph idx="1"/>
          </p:nvPr>
        </p:nvSpPr>
        <p:spPr>
          <a:xfrm>
            <a:off x="484462" y="2139300"/>
            <a:ext cx="5510700" cy="4438649"/>
          </a:xfrm>
          <a:prstGeom prst="rect">
            <a:avLst/>
          </a:prstGeom>
          <a:noFill/>
          <a:ln>
            <a:noFill/>
          </a:ln>
        </p:spPr>
        <p:txBody>
          <a:bodyPr spcFirstLastPara="1" vert="horz" wrap="square" lIns="68569" tIns="34275" rIns="68569" bIns="34275" rtlCol="0" anchor="t" anchorCtr="0">
            <a:normAutofit fontScale="25000" lnSpcReduction="20000"/>
          </a:bodyPr>
          <a:lstStyle/>
          <a:p>
            <a:pPr marL="431006">
              <a:spcBef>
                <a:spcPts val="0"/>
              </a:spcBef>
              <a:buSzPct val="100000"/>
            </a:pPr>
            <a:r>
              <a:rPr lang="en-US" sz="8000" b="1" dirty="0">
                <a:solidFill>
                  <a:srgbClr val="006BA8"/>
                </a:solidFill>
              </a:rPr>
              <a:t>SALE = Stand-alone legal entity.</a:t>
            </a:r>
          </a:p>
          <a:p>
            <a:pPr marL="431006">
              <a:spcBef>
                <a:spcPts val="0"/>
              </a:spcBef>
              <a:buSzPct val="100000"/>
            </a:pPr>
            <a:endParaRPr lang="en-US" sz="8000" dirty="0">
              <a:solidFill>
                <a:srgbClr val="006BA8"/>
              </a:solidFill>
            </a:endParaRPr>
          </a:p>
          <a:p>
            <a:pPr marL="431006">
              <a:spcBef>
                <a:spcPts val="0"/>
              </a:spcBef>
              <a:buSzPct val="100000"/>
            </a:pPr>
            <a:r>
              <a:rPr lang="en-US" sz="8000" dirty="0">
                <a:solidFill>
                  <a:srgbClr val="006BA8"/>
                </a:solidFill>
              </a:rPr>
              <a:t>For example, all District Councils in the Archdiocese of Seattle are SALEs.</a:t>
            </a:r>
          </a:p>
          <a:p>
            <a:pPr marL="431006">
              <a:spcBef>
                <a:spcPts val="0"/>
              </a:spcBef>
              <a:buSzPct val="100000"/>
            </a:pPr>
            <a:endParaRPr lang="en-US" sz="8000" dirty="0">
              <a:solidFill>
                <a:srgbClr val="006BA8"/>
              </a:solidFill>
            </a:endParaRPr>
          </a:p>
          <a:p>
            <a:pPr marL="431006">
              <a:spcBef>
                <a:spcPts val="0"/>
              </a:spcBef>
              <a:buSzPct val="100000"/>
            </a:pPr>
            <a:r>
              <a:rPr lang="en-US" sz="8000" dirty="0">
                <a:solidFill>
                  <a:srgbClr val="006BA8"/>
                </a:solidFill>
              </a:rPr>
              <a:t>Four of the District Councils have </a:t>
            </a:r>
            <a:r>
              <a:rPr lang="en-US" sz="8000" b="1" dirty="0">
                <a:solidFill>
                  <a:srgbClr val="006BA8"/>
                </a:solidFill>
              </a:rPr>
              <a:t>combined </a:t>
            </a:r>
            <a:r>
              <a:rPr lang="en-US" sz="8000" dirty="0">
                <a:solidFill>
                  <a:srgbClr val="006BA8"/>
                </a:solidFill>
              </a:rPr>
              <a:t>their Conferences and the Council</a:t>
            </a:r>
            <a:br>
              <a:rPr lang="en-US" sz="8000" dirty="0">
                <a:solidFill>
                  <a:srgbClr val="006BA8"/>
                </a:solidFill>
              </a:rPr>
            </a:br>
            <a:r>
              <a:rPr lang="en-US" sz="8000" dirty="0">
                <a:solidFill>
                  <a:srgbClr val="006BA8"/>
                </a:solidFill>
              </a:rPr>
              <a:t>into a single corporation.</a:t>
            </a:r>
            <a:endParaRPr sz="8000" dirty="0">
              <a:solidFill>
                <a:srgbClr val="006BA8"/>
              </a:solidFill>
            </a:endParaRPr>
          </a:p>
          <a:p>
            <a:pPr lvl="1">
              <a:lnSpc>
                <a:spcPct val="100000"/>
              </a:lnSpc>
              <a:buClr>
                <a:schemeClr val="dk1"/>
              </a:buClr>
              <a:buSzPts val="2400"/>
            </a:pPr>
            <a:r>
              <a:rPr lang="en-US" sz="8000" dirty="0">
                <a:solidFill>
                  <a:srgbClr val="006BA8"/>
                </a:solidFill>
              </a:rPr>
              <a:t>All Conferences use Council’s EIN.</a:t>
            </a:r>
            <a:endParaRPr sz="8000" dirty="0">
              <a:solidFill>
                <a:srgbClr val="006BA8"/>
              </a:solidFill>
            </a:endParaRPr>
          </a:p>
          <a:p>
            <a:pPr lvl="1">
              <a:lnSpc>
                <a:spcPct val="100000"/>
              </a:lnSpc>
              <a:buClr>
                <a:schemeClr val="dk1"/>
              </a:buClr>
              <a:buSzPts val="2400"/>
            </a:pPr>
            <a:r>
              <a:rPr lang="en-US" sz="8000" dirty="0">
                <a:solidFill>
                  <a:srgbClr val="006BA8"/>
                </a:solidFill>
              </a:rPr>
              <a:t>Council files one 990 for the whole group.</a:t>
            </a:r>
            <a:endParaRPr sz="8000" dirty="0">
              <a:solidFill>
                <a:srgbClr val="006BA8"/>
              </a:solidFill>
            </a:endParaRPr>
          </a:p>
          <a:p>
            <a:pPr lvl="1">
              <a:lnSpc>
                <a:spcPct val="100000"/>
              </a:lnSpc>
              <a:buClr>
                <a:schemeClr val="dk1"/>
              </a:buClr>
              <a:buSzPts val="2400"/>
            </a:pPr>
            <a:r>
              <a:rPr lang="en-US" sz="8000" dirty="0">
                <a:solidFill>
                  <a:srgbClr val="006BA8"/>
                </a:solidFill>
              </a:rPr>
              <a:t>Council directs administration/bookkeeping.</a:t>
            </a:r>
          </a:p>
          <a:p>
            <a:pPr lvl="1">
              <a:lnSpc>
                <a:spcPct val="100000"/>
              </a:lnSpc>
              <a:buClr>
                <a:schemeClr val="dk1"/>
              </a:buClr>
              <a:buSzPts val="2400"/>
            </a:pPr>
            <a:endParaRPr lang="en-US" sz="8000" dirty="0">
              <a:solidFill>
                <a:srgbClr val="006BA8"/>
              </a:solidFill>
            </a:endParaRPr>
          </a:p>
          <a:p>
            <a:pPr lvl="1">
              <a:lnSpc>
                <a:spcPct val="100000"/>
              </a:lnSpc>
              <a:buClr>
                <a:schemeClr val="dk1"/>
              </a:buClr>
              <a:buSzPts val="2400"/>
            </a:pPr>
            <a:endParaRPr lang="en-US" dirty="0">
              <a:solidFill>
                <a:srgbClr val="FF0000"/>
              </a:solidFill>
            </a:endParaRPr>
          </a:p>
          <a:p>
            <a:pPr indent="0">
              <a:spcBef>
                <a:spcPts val="375"/>
              </a:spcBef>
              <a:buNone/>
            </a:pPr>
            <a:endParaRPr dirty="0">
              <a:solidFill>
                <a:srgbClr val="FF0000"/>
              </a:solidFill>
            </a:endParaRPr>
          </a:p>
          <a:p>
            <a:pPr marL="514350" lvl="1" indent="-57150">
              <a:spcBef>
                <a:spcPts val="375"/>
              </a:spcBef>
              <a:buClr>
                <a:schemeClr val="dk1"/>
              </a:buClr>
              <a:buSzPts val="2400"/>
              <a:buNone/>
            </a:pPr>
            <a:endParaRPr dirty="0"/>
          </a:p>
        </p:txBody>
      </p:sp>
      <p:sp>
        <p:nvSpPr>
          <p:cNvPr id="227" name="Google Shape;227;p31"/>
          <p:cNvSpPr/>
          <p:nvPr/>
        </p:nvSpPr>
        <p:spPr>
          <a:xfrm>
            <a:off x="6139886" y="2874904"/>
            <a:ext cx="2515376" cy="2026934"/>
          </a:xfrm>
          <a:prstGeom prst="rect">
            <a:avLst/>
          </a:prstGeom>
          <a:solidFill>
            <a:srgbClr val="DDEAF6"/>
          </a:solidFill>
          <a:ln w="9525" cap="flat" cmpd="sng">
            <a:solidFill>
              <a:srgbClr val="385623"/>
            </a:solidFill>
            <a:prstDash val="solid"/>
            <a:miter lim="800000"/>
            <a:headEnd type="none" w="sm" len="sm"/>
            <a:tailEnd type="none" w="sm" len="sm"/>
          </a:ln>
        </p:spPr>
        <p:txBody>
          <a:bodyPr spcFirstLastPara="1" wrap="square" lIns="68569" tIns="34275" rIns="68569" bIns="34275" anchor="ctr" anchorCtr="0">
            <a:noAutofit/>
          </a:bodyPr>
          <a:lstStyle/>
          <a:p>
            <a:pPr algn="ctr">
              <a:buClr>
                <a:schemeClr val="dk1"/>
              </a:buClr>
              <a:buSzPts val="1600"/>
            </a:pPr>
            <a:endParaRPr sz="1200" b="1" i="1" dirty="0">
              <a:solidFill>
                <a:srgbClr val="1E4E79"/>
              </a:solidFill>
              <a:latin typeface="Arial"/>
              <a:ea typeface="Arial"/>
              <a:cs typeface="Arial"/>
              <a:sym typeface="Arial"/>
            </a:endParaRPr>
          </a:p>
        </p:txBody>
      </p:sp>
      <p:sp>
        <p:nvSpPr>
          <p:cNvPr id="229" name="Google Shape;229;p31"/>
          <p:cNvSpPr/>
          <p:nvPr/>
        </p:nvSpPr>
        <p:spPr>
          <a:xfrm>
            <a:off x="6572250" y="3888375"/>
            <a:ext cx="1395900" cy="483300"/>
          </a:xfrm>
          <a:prstGeom prst="rect">
            <a:avLst/>
          </a:prstGeom>
          <a:gradFill>
            <a:gsLst>
              <a:gs pos="0">
                <a:srgbClr val="FFFFFF"/>
              </a:gs>
              <a:gs pos="100000">
                <a:srgbClr val="EAEAEA"/>
              </a:gs>
            </a:gsLst>
            <a:path path="circle">
              <a:fillToRect l="50000" t="50000" r="50000" b="50000"/>
            </a:path>
            <a:tileRect/>
          </a:gradFill>
          <a:ln w="9525" cap="flat" cmpd="sng">
            <a:solidFill>
              <a:srgbClr val="385623"/>
            </a:solidFill>
            <a:prstDash val="solid"/>
            <a:miter lim="800000"/>
            <a:headEnd type="none" w="sm" len="sm"/>
            <a:tailEnd type="none" w="sm" len="sm"/>
          </a:ln>
        </p:spPr>
        <p:txBody>
          <a:bodyPr spcFirstLastPara="1" wrap="square" lIns="68569" tIns="34275" rIns="68569" bIns="34275" anchor="ctr" anchorCtr="0">
            <a:noAutofit/>
          </a:bodyPr>
          <a:lstStyle/>
          <a:p>
            <a:pPr algn="ctr">
              <a:buClr>
                <a:srgbClr val="1E4E79"/>
              </a:buClr>
              <a:buSzPts val="2400"/>
            </a:pPr>
            <a:r>
              <a:rPr lang="en-US" b="1" i="1" dirty="0">
                <a:solidFill>
                  <a:srgbClr val="1E4E79"/>
                </a:solidFill>
                <a:latin typeface="Arial"/>
                <a:ea typeface="Arial"/>
                <a:cs typeface="Arial"/>
                <a:sym typeface="Arial"/>
              </a:rPr>
              <a:t>Conference</a:t>
            </a:r>
            <a:endParaRPr sz="1200" b="1" i="1" dirty="0">
              <a:solidFill>
                <a:srgbClr val="1E4E79"/>
              </a:solidFill>
              <a:latin typeface="Arial"/>
              <a:ea typeface="Arial"/>
              <a:cs typeface="Arial"/>
              <a:sym typeface="Arial"/>
            </a:endParaRPr>
          </a:p>
        </p:txBody>
      </p:sp>
      <p:sp>
        <p:nvSpPr>
          <p:cNvPr id="230" name="Google Shape;230;p31"/>
          <p:cNvSpPr/>
          <p:nvPr/>
        </p:nvSpPr>
        <p:spPr>
          <a:xfrm>
            <a:off x="6686550" y="4002675"/>
            <a:ext cx="1395900" cy="483300"/>
          </a:xfrm>
          <a:prstGeom prst="rect">
            <a:avLst/>
          </a:prstGeom>
          <a:gradFill>
            <a:gsLst>
              <a:gs pos="0">
                <a:srgbClr val="FFFFFF"/>
              </a:gs>
              <a:gs pos="100000">
                <a:srgbClr val="EAEAEA"/>
              </a:gs>
            </a:gsLst>
            <a:path path="circle">
              <a:fillToRect l="50000" t="50000" r="50000" b="50000"/>
            </a:path>
            <a:tileRect/>
          </a:gradFill>
          <a:ln w="9525" cap="flat" cmpd="sng">
            <a:solidFill>
              <a:srgbClr val="385623"/>
            </a:solidFill>
            <a:prstDash val="solid"/>
            <a:miter lim="800000"/>
            <a:headEnd type="none" w="sm" len="sm"/>
            <a:tailEnd type="none" w="sm" len="sm"/>
          </a:ln>
        </p:spPr>
        <p:txBody>
          <a:bodyPr spcFirstLastPara="1" wrap="square" lIns="68569" tIns="34275" rIns="68569" bIns="34275" anchor="ctr" anchorCtr="0">
            <a:noAutofit/>
          </a:bodyPr>
          <a:lstStyle/>
          <a:p>
            <a:pPr algn="ctr">
              <a:buClr>
                <a:srgbClr val="1E4E79"/>
              </a:buClr>
              <a:buSzPts val="2400"/>
            </a:pPr>
            <a:r>
              <a:rPr lang="en-US" b="1" i="1" dirty="0">
                <a:solidFill>
                  <a:srgbClr val="1E4E79"/>
                </a:solidFill>
                <a:latin typeface="Arial"/>
                <a:ea typeface="Arial"/>
                <a:cs typeface="Arial"/>
                <a:sym typeface="Arial"/>
              </a:rPr>
              <a:t>Conference</a:t>
            </a:r>
            <a:endParaRPr sz="1200" b="1" i="1" dirty="0">
              <a:solidFill>
                <a:srgbClr val="1E4E79"/>
              </a:solidFill>
              <a:latin typeface="Arial"/>
              <a:ea typeface="Arial"/>
              <a:cs typeface="Arial"/>
              <a:sym typeface="Arial"/>
            </a:endParaRPr>
          </a:p>
        </p:txBody>
      </p:sp>
      <p:sp>
        <p:nvSpPr>
          <p:cNvPr id="231" name="Google Shape;231;p31"/>
          <p:cNvSpPr/>
          <p:nvPr/>
        </p:nvSpPr>
        <p:spPr>
          <a:xfrm>
            <a:off x="6800850" y="4116975"/>
            <a:ext cx="1395900" cy="483300"/>
          </a:xfrm>
          <a:prstGeom prst="rect">
            <a:avLst/>
          </a:prstGeom>
          <a:gradFill>
            <a:gsLst>
              <a:gs pos="0">
                <a:srgbClr val="FFFFFF"/>
              </a:gs>
              <a:gs pos="100000">
                <a:srgbClr val="EAEAEA"/>
              </a:gs>
            </a:gsLst>
            <a:path path="circle">
              <a:fillToRect l="50000" t="50000" r="50000" b="50000"/>
            </a:path>
            <a:tileRect/>
          </a:gradFill>
          <a:ln w="9525" cap="flat" cmpd="sng">
            <a:solidFill>
              <a:srgbClr val="385623"/>
            </a:solidFill>
            <a:prstDash val="solid"/>
            <a:miter lim="800000"/>
            <a:headEnd type="none" w="sm" len="sm"/>
            <a:tailEnd type="none" w="sm" len="sm"/>
          </a:ln>
        </p:spPr>
        <p:txBody>
          <a:bodyPr spcFirstLastPara="1" wrap="square" lIns="68569" tIns="34275" rIns="68569" bIns="34275" anchor="ctr" anchorCtr="0">
            <a:noAutofit/>
          </a:bodyPr>
          <a:lstStyle/>
          <a:p>
            <a:pPr algn="ctr">
              <a:buClr>
                <a:srgbClr val="1E4E79"/>
              </a:buClr>
              <a:buSzPts val="2400"/>
            </a:pPr>
            <a:r>
              <a:rPr lang="en-US" b="1" i="1" dirty="0">
                <a:solidFill>
                  <a:srgbClr val="1E4E79"/>
                </a:solidFill>
                <a:latin typeface="Arial"/>
                <a:ea typeface="Arial"/>
                <a:cs typeface="Arial"/>
                <a:sym typeface="Arial"/>
              </a:rPr>
              <a:t>Conference</a:t>
            </a:r>
            <a:endParaRPr sz="1200" b="1" i="1" dirty="0">
              <a:solidFill>
                <a:srgbClr val="1E4E79"/>
              </a:solidFill>
              <a:latin typeface="Arial"/>
              <a:ea typeface="Arial"/>
              <a:cs typeface="Arial"/>
              <a:sym typeface="Arial"/>
            </a:endParaRPr>
          </a:p>
        </p:txBody>
      </p:sp>
      <p:sp>
        <p:nvSpPr>
          <p:cNvPr id="232" name="Google Shape;232;p31"/>
          <p:cNvSpPr/>
          <p:nvPr/>
        </p:nvSpPr>
        <p:spPr>
          <a:xfrm>
            <a:off x="6915150" y="4231275"/>
            <a:ext cx="1395900" cy="483300"/>
          </a:xfrm>
          <a:prstGeom prst="rect">
            <a:avLst/>
          </a:prstGeom>
          <a:gradFill>
            <a:gsLst>
              <a:gs pos="0">
                <a:srgbClr val="FFFFFF"/>
              </a:gs>
              <a:gs pos="100000">
                <a:srgbClr val="EAEAEA"/>
              </a:gs>
            </a:gsLst>
            <a:path path="circle">
              <a:fillToRect l="50000" t="50000" r="50000" b="50000"/>
            </a:path>
            <a:tileRect/>
          </a:gradFill>
          <a:ln w="9525" cap="flat" cmpd="sng">
            <a:solidFill>
              <a:srgbClr val="385623"/>
            </a:solidFill>
            <a:prstDash val="solid"/>
            <a:miter lim="800000"/>
            <a:headEnd type="none" w="sm" len="sm"/>
            <a:tailEnd type="none" w="sm" len="sm"/>
          </a:ln>
        </p:spPr>
        <p:txBody>
          <a:bodyPr spcFirstLastPara="1" wrap="square" lIns="68569" tIns="34275" rIns="68569" bIns="34275" anchor="ctr" anchorCtr="0">
            <a:noAutofit/>
          </a:bodyPr>
          <a:lstStyle/>
          <a:p>
            <a:pPr algn="ctr">
              <a:buClr>
                <a:srgbClr val="1E4E79"/>
              </a:buClr>
              <a:buSzPts val="2400"/>
            </a:pPr>
            <a:r>
              <a:rPr lang="en-US" b="1" i="1" dirty="0">
                <a:solidFill>
                  <a:srgbClr val="1E4E79"/>
                </a:solidFill>
                <a:latin typeface="Arial"/>
                <a:ea typeface="Arial"/>
                <a:cs typeface="Arial"/>
                <a:sym typeface="Arial"/>
              </a:rPr>
              <a:t>Conference</a:t>
            </a:r>
            <a:endParaRPr sz="1200" b="1" i="1" dirty="0">
              <a:solidFill>
                <a:srgbClr val="1E4E79"/>
              </a:solidFill>
              <a:latin typeface="Arial"/>
              <a:ea typeface="Arial"/>
              <a:cs typeface="Arial"/>
              <a:sym typeface="Arial"/>
            </a:endParaRPr>
          </a:p>
        </p:txBody>
      </p:sp>
      <p:sp>
        <p:nvSpPr>
          <p:cNvPr id="233" name="Google Shape;233;p31"/>
          <p:cNvSpPr/>
          <p:nvPr/>
        </p:nvSpPr>
        <p:spPr>
          <a:xfrm>
            <a:off x="6572250" y="3210275"/>
            <a:ext cx="1344458" cy="483278"/>
          </a:xfrm>
          <a:prstGeom prst="rect">
            <a:avLst/>
          </a:prstGeom>
          <a:gradFill>
            <a:gsLst>
              <a:gs pos="0">
                <a:srgbClr val="FFFFFF"/>
              </a:gs>
              <a:gs pos="100000">
                <a:srgbClr val="EAEAEA"/>
              </a:gs>
            </a:gsLst>
            <a:path path="circle">
              <a:fillToRect l="50000" t="50000" r="50000" b="50000"/>
            </a:path>
            <a:tileRect/>
          </a:gradFill>
          <a:ln w="9525" cap="flat" cmpd="sng">
            <a:solidFill>
              <a:srgbClr val="385623"/>
            </a:solidFill>
            <a:prstDash val="solid"/>
            <a:miter lim="800000"/>
            <a:headEnd type="none" w="sm" len="sm"/>
            <a:tailEnd type="none" w="sm" len="sm"/>
          </a:ln>
        </p:spPr>
        <p:txBody>
          <a:bodyPr spcFirstLastPara="1" wrap="square" lIns="68569" tIns="34275" rIns="68569" bIns="34275" anchor="ctr" anchorCtr="0">
            <a:noAutofit/>
          </a:bodyPr>
          <a:lstStyle/>
          <a:p>
            <a:pPr algn="ctr">
              <a:buClr>
                <a:srgbClr val="1E4E79"/>
              </a:buClr>
              <a:buSzPts val="2400"/>
            </a:pPr>
            <a:r>
              <a:rPr lang="en-US" b="1" i="1" dirty="0">
                <a:solidFill>
                  <a:srgbClr val="1E4E79"/>
                </a:solidFill>
                <a:latin typeface="Arial"/>
                <a:ea typeface="Arial"/>
                <a:cs typeface="Arial"/>
                <a:sym typeface="Arial"/>
              </a:rPr>
              <a:t>District </a:t>
            </a:r>
            <a:br>
              <a:rPr lang="en-US" b="1" i="1" dirty="0">
                <a:solidFill>
                  <a:srgbClr val="1E4E79"/>
                </a:solidFill>
                <a:latin typeface="Arial"/>
                <a:ea typeface="Arial"/>
                <a:cs typeface="Arial"/>
                <a:sym typeface="Arial"/>
              </a:rPr>
            </a:br>
            <a:r>
              <a:rPr lang="en-US" b="1" i="1" dirty="0">
                <a:solidFill>
                  <a:srgbClr val="1E4E79"/>
                </a:solidFill>
                <a:latin typeface="Arial"/>
                <a:ea typeface="Arial"/>
                <a:cs typeface="Arial"/>
                <a:sym typeface="Arial"/>
              </a:rPr>
              <a:t>Council</a:t>
            </a:r>
            <a:endParaRPr sz="1200" b="1" i="1" dirty="0">
              <a:solidFill>
                <a:srgbClr val="1E4E79"/>
              </a:solidFill>
              <a:latin typeface="Arial"/>
              <a:ea typeface="Arial"/>
              <a:cs typeface="Arial"/>
              <a:sym typeface="Arial"/>
            </a:endParaRPr>
          </a:p>
        </p:txBody>
      </p:sp>
      <p:sp>
        <p:nvSpPr>
          <p:cNvPr id="234" name="Google Shape;234;p31"/>
          <p:cNvSpPr txBox="1"/>
          <p:nvPr/>
        </p:nvSpPr>
        <p:spPr>
          <a:xfrm>
            <a:off x="6848926" y="2818976"/>
            <a:ext cx="1119224" cy="300052"/>
          </a:xfrm>
          <a:prstGeom prst="rect">
            <a:avLst/>
          </a:prstGeom>
          <a:noFill/>
          <a:ln>
            <a:noFill/>
          </a:ln>
        </p:spPr>
        <p:txBody>
          <a:bodyPr spcFirstLastPara="1" wrap="square" lIns="68569" tIns="34275" rIns="68569" bIns="34275" anchor="t" anchorCtr="0">
            <a:spAutoFit/>
          </a:bodyPr>
          <a:lstStyle/>
          <a:p>
            <a:pPr algn="ctr"/>
            <a:r>
              <a:rPr lang="en-US" sz="1500" b="1" dirty="0">
                <a:solidFill>
                  <a:schemeClr val="dk1"/>
                </a:solidFill>
                <a:latin typeface="Calibri"/>
                <a:ea typeface="Calibri"/>
                <a:cs typeface="Calibri"/>
                <a:sym typeface="Calibri"/>
              </a:rPr>
              <a:t>Corporation</a:t>
            </a:r>
            <a:endParaRPr sz="1500" b="1"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C1AEE-E88D-E555-760C-5C308B07161F}"/>
              </a:ext>
            </a:extLst>
          </p:cNvPr>
          <p:cNvSpPr>
            <a:spLocks noGrp="1"/>
          </p:cNvSpPr>
          <p:nvPr>
            <p:ph type="title"/>
          </p:nvPr>
        </p:nvSpPr>
        <p:spPr>
          <a:xfrm>
            <a:off x="1492623" y="1131094"/>
            <a:ext cx="6730119" cy="994172"/>
          </a:xfrm>
        </p:spPr>
        <p:txBody>
          <a:bodyPr>
            <a:normAutofit/>
          </a:bodyPr>
          <a:lstStyle/>
          <a:p>
            <a:r>
              <a:rPr lang="en-US"/>
              <a:t>See </a:t>
            </a:r>
            <a:r>
              <a:rPr lang="en-US" b="1"/>
              <a:t>Survival Kit Webinar </a:t>
            </a:r>
            <a:r>
              <a:rPr lang="en-US"/>
              <a:t>for:</a:t>
            </a:r>
          </a:p>
        </p:txBody>
      </p:sp>
      <p:sp>
        <p:nvSpPr>
          <p:cNvPr id="3" name="Content Placeholder 2">
            <a:extLst>
              <a:ext uri="{FF2B5EF4-FFF2-40B4-BE49-F238E27FC236}">
                <a16:creationId xmlns:a16="http://schemas.microsoft.com/office/drawing/2014/main" id="{27A450A5-505A-94FC-F493-9C3ADF10A223}"/>
              </a:ext>
            </a:extLst>
          </p:cNvPr>
          <p:cNvSpPr>
            <a:spLocks noGrp="1"/>
          </p:cNvSpPr>
          <p:nvPr>
            <p:ph idx="1"/>
          </p:nvPr>
        </p:nvSpPr>
        <p:spPr>
          <a:xfrm>
            <a:off x="1492624" y="2226469"/>
            <a:ext cx="6730118" cy="3154787"/>
          </a:xfrm>
        </p:spPr>
        <p:txBody>
          <a:bodyPr>
            <a:normAutofit fontScale="92500" lnSpcReduction="10000"/>
          </a:bodyPr>
          <a:lstStyle/>
          <a:p>
            <a:r>
              <a:rPr lang="en-US" sz="2100" dirty="0">
                <a:solidFill>
                  <a:srgbClr val="006BA8"/>
                </a:solidFill>
              </a:rPr>
              <a:t>A tutorial on incorporation status and what it means.  </a:t>
            </a:r>
            <a:br>
              <a:rPr lang="en-US" sz="2100" dirty="0">
                <a:solidFill>
                  <a:srgbClr val="006BA8"/>
                </a:solidFill>
              </a:rPr>
            </a:br>
            <a:r>
              <a:rPr lang="en-US" sz="2100" dirty="0">
                <a:solidFill>
                  <a:srgbClr val="006BA8"/>
                </a:solidFill>
              </a:rPr>
              <a:t>(useful if some Conferences are separately incorporated).</a:t>
            </a:r>
          </a:p>
          <a:p>
            <a:r>
              <a:rPr lang="en-US" sz="2100" dirty="0">
                <a:solidFill>
                  <a:srgbClr val="006BA8"/>
                </a:solidFill>
              </a:rPr>
              <a:t>A template to keep track of your key governance information.</a:t>
            </a:r>
          </a:p>
          <a:p>
            <a:r>
              <a:rPr lang="en-US" sz="2100" dirty="0">
                <a:solidFill>
                  <a:srgbClr val="006BA8"/>
                </a:solidFill>
              </a:rPr>
              <a:t>A practical tutorial on how to lay out your plan for the year </a:t>
            </a:r>
            <a:br>
              <a:rPr lang="en-US" sz="2100" dirty="0">
                <a:solidFill>
                  <a:srgbClr val="006BA8"/>
                </a:solidFill>
              </a:rPr>
            </a:br>
            <a:r>
              <a:rPr lang="en-US" sz="2100" dirty="0">
                <a:solidFill>
                  <a:srgbClr val="006BA8"/>
                </a:solidFill>
              </a:rPr>
              <a:t>without getting overwhelmed.</a:t>
            </a:r>
          </a:p>
          <a:p>
            <a:r>
              <a:rPr lang="en-US" sz="2100" dirty="0">
                <a:solidFill>
                  <a:srgbClr val="006BA8"/>
                </a:solidFill>
              </a:rPr>
              <a:t>Template for an annual plan: track what needs to be done and when.</a:t>
            </a:r>
          </a:p>
          <a:p>
            <a:endParaRPr lang="en-US" sz="2100" dirty="0"/>
          </a:p>
          <a:p>
            <a:r>
              <a:rPr lang="en-US" sz="2100" dirty="0">
                <a:hlinkClick r:id="rId3"/>
              </a:rPr>
              <a:t>https://members.ssvpusa.org/leadership-training/</a:t>
            </a:r>
            <a:r>
              <a:rPr lang="en-US" sz="2100" dirty="0"/>
              <a:t> </a:t>
            </a:r>
            <a:r>
              <a:rPr lang="en-US" sz="2100" dirty="0">
                <a:solidFill>
                  <a:srgbClr val="006BA8"/>
                </a:solidFill>
              </a:rPr>
              <a:t>under “Conference Presidents”</a:t>
            </a:r>
          </a:p>
          <a:p>
            <a:endParaRPr lang="en-US" sz="2100" dirty="0"/>
          </a:p>
        </p:txBody>
      </p:sp>
      <p:pic>
        <p:nvPicPr>
          <p:cNvPr id="4" name="Picture 3">
            <a:extLst>
              <a:ext uri="{FF2B5EF4-FFF2-40B4-BE49-F238E27FC236}">
                <a16:creationId xmlns:a16="http://schemas.microsoft.com/office/drawing/2014/main" id="{25F6F1FB-BEDF-2F64-731A-04DA16DEC4BB}"/>
              </a:ext>
            </a:extLst>
          </p:cNvPr>
          <p:cNvPicPr>
            <a:picLocks noChangeAspect="1"/>
          </p:cNvPicPr>
          <p:nvPr/>
        </p:nvPicPr>
        <p:blipFill>
          <a:blip r:embed="rId4"/>
          <a:stretch>
            <a:fillRect/>
          </a:stretch>
        </p:blipFill>
        <p:spPr>
          <a:xfrm>
            <a:off x="7440898" y="1225951"/>
            <a:ext cx="1448617" cy="1448617"/>
          </a:xfrm>
          <a:prstGeom prst="rect">
            <a:avLst/>
          </a:prstGeom>
        </p:spPr>
      </p:pic>
      <p:pic>
        <p:nvPicPr>
          <p:cNvPr id="5" name="Picture 4">
            <a:extLst>
              <a:ext uri="{FF2B5EF4-FFF2-40B4-BE49-F238E27FC236}">
                <a16:creationId xmlns:a16="http://schemas.microsoft.com/office/drawing/2014/main" id="{3FDB5ABB-1352-D348-7DCE-09E0B1A81DC2}"/>
              </a:ext>
            </a:extLst>
          </p:cNvPr>
          <p:cNvPicPr>
            <a:picLocks noChangeAspect="1"/>
          </p:cNvPicPr>
          <p:nvPr/>
        </p:nvPicPr>
        <p:blipFill>
          <a:blip r:embed="rId5"/>
          <a:stretch>
            <a:fillRect/>
          </a:stretch>
        </p:blipFill>
        <p:spPr>
          <a:xfrm>
            <a:off x="7877904" y="1690516"/>
            <a:ext cx="1011611" cy="1071905"/>
          </a:xfrm>
          <a:prstGeom prst="rect">
            <a:avLst/>
          </a:prstGeom>
        </p:spPr>
      </p:pic>
    </p:spTree>
    <p:extLst>
      <p:ext uri="{BB962C8B-B14F-4D97-AF65-F5344CB8AC3E}">
        <p14:creationId xmlns:p14="http://schemas.microsoft.com/office/powerpoint/2010/main" val="31363131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D04C1-4224-26CF-3755-2CA508DF853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A28A84-4331-8642-FEE7-AD5AD2F9C6DD}"/>
              </a:ext>
            </a:extLst>
          </p:cNvPr>
          <p:cNvSpPr>
            <a:spLocks noGrp="1"/>
          </p:cNvSpPr>
          <p:nvPr>
            <p:ph idx="1"/>
          </p:nvPr>
        </p:nvSpPr>
        <p:spPr>
          <a:xfrm>
            <a:off x="76200" y="1333500"/>
            <a:ext cx="8991600" cy="4191000"/>
          </a:xfrm>
        </p:spPr>
        <p:txBody>
          <a:bodyPr>
            <a:normAutofit lnSpcReduction="10000"/>
          </a:bodyPr>
          <a:lstStyle/>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r>
              <a:rPr lang="en-US" sz="3600" b="1" dirty="0">
                <a:solidFill>
                  <a:srgbClr val="006BA8"/>
                </a:solidFill>
                <a:latin typeface="Times New Roman" panose="02020603050405020304" pitchFamily="18" charset="0"/>
                <a:cs typeface="Times New Roman" panose="02020603050405020304" pitchFamily="18" charset="0"/>
              </a:rPr>
              <a:t>To Contact the</a:t>
            </a:r>
          </a:p>
          <a:p>
            <a:pPr marL="0" indent="0" algn="ctr">
              <a:buNone/>
            </a:pPr>
            <a:r>
              <a:rPr lang="en-US" sz="3600" b="1" dirty="0">
                <a:solidFill>
                  <a:srgbClr val="006BA8"/>
                </a:solidFill>
                <a:latin typeface="Times New Roman" panose="02020603050405020304" pitchFamily="18" charset="0"/>
                <a:cs typeface="Times New Roman" panose="02020603050405020304" pitchFamily="18" charset="0"/>
              </a:rPr>
              <a:t>National Governance Committee: </a:t>
            </a:r>
          </a:p>
          <a:p>
            <a:pPr marL="0" indent="0" algn="ctr">
              <a:buNone/>
            </a:pPr>
            <a:endParaRPr lang="en-US" sz="3600" b="1" dirty="0">
              <a:solidFill>
                <a:srgbClr val="006BA8"/>
              </a:solidFill>
              <a:latin typeface="Times New Roman" panose="02020603050405020304" pitchFamily="18" charset="0"/>
              <a:cs typeface="Times New Roman" panose="02020603050405020304" pitchFamily="18" charset="0"/>
            </a:endParaRPr>
          </a:p>
          <a:p>
            <a:pPr marL="0" indent="0" algn="ctr">
              <a:buNone/>
            </a:pPr>
            <a:r>
              <a:rPr lang="en-US" sz="3600" b="1" dirty="0">
                <a:solidFill>
                  <a:srgbClr val="006BA8"/>
                </a:solidFill>
                <a:latin typeface="Times New Roman" panose="02020603050405020304" pitchFamily="18" charset="0"/>
                <a:cs typeface="Times New Roman" panose="02020603050405020304" pitchFamily="18" charset="0"/>
              </a:rPr>
              <a:t>Pam Hudson Johnson</a:t>
            </a:r>
          </a:p>
          <a:p>
            <a:pPr marL="0" indent="0" algn="ctr">
              <a:buNone/>
            </a:pPr>
            <a:endParaRPr lang="en-US" sz="2700" dirty="0">
              <a:latin typeface="Times New Roman" panose="02020603050405020304" pitchFamily="18" charset="0"/>
              <a:cs typeface="Times New Roman" panose="02020603050405020304" pitchFamily="18" charset="0"/>
            </a:endParaRPr>
          </a:p>
          <a:p>
            <a:pPr marL="0" indent="0" algn="ctr">
              <a:buNone/>
            </a:pPr>
            <a:r>
              <a:rPr lang="en-US" sz="2700" b="1" dirty="0">
                <a:solidFill>
                  <a:srgbClr val="C00000"/>
                </a:solidFill>
                <a:latin typeface="Times New Roman" panose="02020603050405020304" pitchFamily="18" charset="0"/>
                <a:cs typeface="Times New Roman" panose="02020603050405020304" pitchFamily="18" charset="0"/>
              </a:rPr>
              <a:t>314-576-3993 Ext. 214 |  phudson@svdpusa.org</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53550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8DD9-F1AF-B61D-8E5B-3EDF81113396}"/>
            </a:ext>
          </a:extLst>
        </p:cNvPr>
        <p:cNvGrpSpPr/>
        <p:nvPr/>
      </p:nvGrpSpPr>
      <p:grpSpPr>
        <a:xfrm>
          <a:off x="0" y="0"/>
          <a:ext cx="0" cy="0"/>
          <a:chOff x="0" y="0"/>
          <a:chExt cx="0" cy="0"/>
        </a:xfrm>
      </p:grpSpPr>
      <p:sp>
        <p:nvSpPr>
          <p:cNvPr id="592901" name="Rectangle 5">
            <a:extLst>
              <a:ext uri="{FF2B5EF4-FFF2-40B4-BE49-F238E27FC236}">
                <a16:creationId xmlns:a16="http://schemas.microsoft.com/office/drawing/2014/main" id="{3EA2B8F0-0621-5F7D-38EF-71686B770735}"/>
              </a:ext>
            </a:extLst>
          </p:cNvPr>
          <p:cNvSpPr>
            <a:spLocks noChangeArrowheads="1"/>
          </p:cNvSpPr>
          <p:nvPr/>
        </p:nvSpPr>
        <p:spPr bwMode="auto">
          <a:xfrm>
            <a:off x="19050" y="-23117"/>
            <a:ext cx="8947487" cy="1480932"/>
          </a:xfrm>
          <a:prstGeom prst="rect">
            <a:avLst/>
          </a:prstGeom>
          <a:noFill/>
          <a:ln w="9525">
            <a:noFill/>
            <a:miter lim="800000"/>
            <a:headEnd/>
            <a:tailEnd/>
          </a:ln>
          <a:effectLst/>
        </p:spPr>
        <p:txBody>
          <a:bodyPr/>
          <a:lstStyle/>
          <a:p>
            <a:pPr marL="0" marR="0" lvl="0" indent="0" algn="ctr" defTabSz="893677" rtl="0" eaLnBrk="1" fontAlgn="auto" latinLnBrk="0" hangingPunct="1">
              <a:lnSpc>
                <a:spcPts val="2460"/>
              </a:lnSpc>
              <a:spcBef>
                <a:spcPts val="0"/>
              </a:spcBef>
              <a:spcAft>
                <a:spcPts val="0"/>
              </a:spcAft>
              <a:buClrTx/>
              <a:buSzTx/>
              <a:buFontTx/>
              <a:buNone/>
              <a:tabLst/>
              <a:defRPr/>
            </a:pPr>
            <a:endParaRPr kumimoji="0" lang="en-US" altLang="en-US" sz="1893" b="0" i="0" u="none" strike="noStrike" kern="1200" cap="none" spc="0" normalizeH="0" baseline="0" noProof="0" dirty="0">
              <a:ln>
                <a:noFill/>
              </a:ln>
              <a:solidFill>
                <a:srgbClr val="CC0066"/>
              </a:solidFill>
              <a:effectLst>
                <a:outerShdw blurRad="38100" dist="38100" dir="2700000" algn="tl">
                  <a:srgbClr val="000000"/>
                </a:outerShdw>
              </a:effectLst>
              <a:uLnTx/>
              <a:uFillTx/>
              <a:latin typeface="Arial" charset="0"/>
              <a:ea typeface="+mn-ea"/>
              <a:cs typeface="+mn-cs"/>
            </a:endParaRPr>
          </a:p>
          <a:p>
            <a:pPr marL="0" marR="0" lvl="0" indent="0" algn="ctr" defTabSz="893677" rtl="0" eaLnBrk="1" fontAlgn="auto" latinLnBrk="0" hangingPunct="1">
              <a:lnSpc>
                <a:spcPct val="100000"/>
              </a:lnSpc>
              <a:spcBef>
                <a:spcPts val="0"/>
              </a:spcBef>
              <a:spcAft>
                <a:spcPts val="0"/>
              </a:spcAft>
              <a:buClrTx/>
              <a:buSzTx/>
              <a:buFontTx/>
              <a:buNone/>
              <a:tabLst/>
              <a:defRPr/>
            </a:pPr>
            <a:r>
              <a:rPr kumimoji="0" lang="en-US" altLang="en-US" sz="3198" b="0" i="0" u="none" strike="noStrike" kern="1200" cap="none" spc="0" normalizeH="0" baseline="0" noProof="0" dirty="0">
                <a:ln>
                  <a:noFill/>
                </a:ln>
                <a:solidFill>
                  <a:srgbClr val="006BA8"/>
                </a:solidFill>
                <a:effectLst>
                  <a:outerShdw blurRad="38100" dist="38100" dir="2700000" algn="tl">
                    <a:srgbClr val="000000"/>
                  </a:outerShdw>
                </a:effectLst>
                <a:uLnTx/>
                <a:uFillTx/>
                <a:latin typeface="Arial" charset="0"/>
                <a:ea typeface="+mn-ea"/>
                <a:cs typeface="+mn-cs"/>
              </a:rPr>
              <a:t>To be an Effective and Responsible </a:t>
            </a:r>
          </a:p>
          <a:p>
            <a:pPr marL="0" marR="0" lvl="0" indent="0" algn="ctr" defTabSz="893677" rtl="0" eaLnBrk="1" fontAlgn="auto" latinLnBrk="0" hangingPunct="1">
              <a:lnSpc>
                <a:spcPct val="100000"/>
              </a:lnSpc>
              <a:spcBef>
                <a:spcPts val="0"/>
              </a:spcBef>
              <a:spcAft>
                <a:spcPts val="0"/>
              </a:spcAft>
              <a:buClrTx/>
              <a:buSzTx/>
              <a:buFontTx/>
              <a:buNone/>
              <a:tabLst/>
              <a:defRPr/>
            </a:pPr>
            <a:r>
              <a:rPr kumimoji="0" lang="en-US" altLang="en-US" sz="3198" b="0" i="0" u="none" strike="noStrike" kern="1200" cap="none" spc="0" normalizeH="0" baseline="0" noProof="0" dirty="0">
                <a:ln>
                  <a:noFill/>
                </a:ln>
                <a:solidFill>
                  <a:srgbClr val="006BA8"/>
                </a:solidFill>
                <a:effectLst>
                  <a:outerShdw blurRad="38100" dist="38100" dir="2700000" algn="tl">
                    <a:srgbClr val="000000"/>
                  </a:outerShdw>
                </a:effectLst>
                <a:uLnTx/>
                <a:uFillTx/>
                <a:latin typeface="Arial" charset="0"/>
                <a:ea typeface="+mn-ea"/>
                <a:cs typeface="+mn-cs"/>
              </a:rPr>
              <a:t>Servant Leader: </a:t>
            </a:r>
          </a:p>
          <a:p>
            <a:pPr marL="0" marR="0" lvl="0" indent="0" algn="ctr" defTabSz="893677" rtl="0" eaLnBrk="1" fontAlgn="auto" latinLnBrk="0" hangingPunct="1">
              <a:lnSpc>
                <a:spcPct val="100000"/>
              </a:lnSpc>
              <a:spcBef>
                <a:spcPts val="0"/>
              </a:spcBef>
              <a:spcAft>
                <a:spcPts val="0"/>
              </a:spcAft>
              <a:buClrTx/>
              <a:buSzTx/>
              <a:buFontTx/>
              <a:buNone/>
              <a:tabLst/>
              <a:defRPr/>
            </a:pPr>
            <a:r>
              <a:rPr lang="en-US" altLang="en-US" sz="3198" dirty="0">
                <a:solidFill>
                  <a:srgbClr val="006BA8"/>
                </a:solidFill>
                <a:effectLst>
                  <a:outerShdw blurRad="38100" dist="38100" dir="2700000" algn="tl">
                    <a:srgbClr val="000000"/>
                  </a:outerShdw>
                </a:effectLst>
                <a:latin typeface="Arial" charset="0"/>
              </a:rPr>
              <a:t>The Importance of </a:t>
            </a:r>
            <a:r>
              <a:rPr kumimoji="0" lang="en-US" altLang="en-US" sz="3198" b="0" i="0" u="none" strike="noStrike" kern="1200" cap="none" spc="0" normalizeH="0" baseline="0" noProof="0" dirty="0">
                <a:ln>
                  <a:noFill/>
                </a:ln>
                <a:solidFill>
                  <a:srgbClr val="006BA8"/>
                </a:solidFill>
                <a:effectLst>
                  <a:outerShdw blurRad="38100" dist="38100" dir="2700000" algn="tl">
                    <a:srgbClr val="000000"/>
                  </a:outerShdw>
                </a:effectLst>
                <a:uLnTx/>
                <a:uFillTx/>
                <a:latin typeface="Arial" charset="0"/>
                <a:ea typeface="+mn-ea"/>
                <a:cs typeface="+mn-cs"/>
              </a:rPr>
              <a:t>Good Governance</a:t>
            </a:r>
          </a:p>
          <a:p>
            <a:pPr marL="0" marR="0" lvl="0" indent="0" algn="ctr" defTabSz="893677" rtl="0" eaLnBrk="1" fontAlgn="auto" latinLnBrk="0" hangingPunct="1">
              <a:lnSpc>
                <a:spcPct val="100000"/>
              </a:lnSpc>
              <a:spcBef>
                <a:spcPts val="0"/>
              </a:spcBef>
              <a:spcAft>
                <a:spcPts val="0"/>
              </a:spcAft>
              <a:buClrTx/>
              <a:buSzTx/>
              <a:buFontTx/>
              <a:buNone/>
              <a:tabLst/>
              <a:defRPr/>
            </a:pPr>
            <a:endParaRPr kumimoji="0" lang="en-US" altLang="en-US" sz="3198" b="0" i="0" u="none" strike="noStrike" kern="1200" cap="none" spc="0" normalizeH="0" baseline="0" noProof="0" dirty="0">
              <a:ln>
                <a:noFill/>
              </a:ln>
              <a:solidFill>
                <a:srgbClr val="006BA8"/>
              </a:solidFill>
              <a:effectLst>
                <a:outerShdw blurRad="38100" dist="38100" dir="2700000" algn="tl">
                  <a:srgbClr val="000000"/>
                </a:outerShdw>
              </a:effectLst>
              <a:uLnTx/>
              <a:uFillTx/>
              <a:latin typeface="Arial" charset="0"/>
              <a:ea typeface="+mn-ea"/>
              <a:cs typeface="+mn-cs"/>
            </a:endParaRPr>
          </a:p>
          <a:p>
            <a:pPr marL="0" marR="0" lvl="0" indent="0" algn="ctr" defTabSz="893677" rtl="0" eaLnBrk="1" fontAlgn="auto" latinLnBrk="0" hangingPunct="1">
              <a:lnSpc>
                <a:spcPct val="100000"/>
              </a:lnSpc>
              <a:spcBef>
                <a:spcPts val="0"/>
              </a:spcBef>
              <a:spcAft>
                <a:spcPts val="0"/>
              </a:spcAft>
              <a:buClrTx/>
              <a:buSzTx/>
              <a:buFontTx/>
              <a:buNone/>
              <a:tabLst/>
              <a:defRPr/>
            </a:pPr>
            <a:r>
              <a:rPr lang="en-US" altLang="en-US" sz="3198" dirty="0">
                <a:solidFill>
                  <a:srgbClr val="006BA8"/>
                </a:solidFill>
                <a:effectLst>
                  <a:outerShdw blurRad="38100" dist="38100" dir="2700000" algn="tl">
                    <a:srgbClr val="000000"/>
                  </a:outerShdw>
                </a:effectLst>
                <a:latin typeface="Arial" charset="0"/>
              </a:rPr>
              <a:t>Thank You for attending!</a:t>
            </a:r>
            <a:endParaRPr kumimoji="0" lang="en-US" altLang="en-US" sz="3198" b="0" i="0" u="none" strike="noStrike" kern="1200" cap="none" spc="0" normalizeH="0" baseline="0" noProof="0" dirty="0">
              <a:ln>
                <a:noFill/>
              </a:ln>
              <a:solidFill>
                <a:srgbClr val="006BA8"/>
              </a:solidFill>
              <a:effectLst>
                <a:outerShdw blurRad="38100" dist="38100" dir="2700000" algn="tl">
                  <a:srgbClr val="000000"/>
                </a:outerShdw>
              </a:effectLst>
              <a:uLnTx/>
              <a:uFillTx/>
              <a:latin typeface="Arial" charset="0"/>
              <a:ea typeface="+mn-ea"/>
              <a:cs typeface="+mn-cs"/>
            </a:endParaRPr>
          </a:p>
          <a:p>
            <a:pPr marL="0" marR="0" lvl="0" indent="0" algn="ctr" defTabSz="893677" rtl="0" eaLnBrk="1" fontAlgn="auto" latinLnBrk="0" hangingPunct="1">
              <a:lnSpc>
                <a:spcPct val="100000"/>
              </a:lnSpc>
              <a:spcBef>
                <a:spcPts val="0"/>
              </a:spcBef>
              <a:spcAft>
                <a:spcPts val="0"/>
              </a:spcAft>
              <a:buClrTx/>
              <a:buSzTx/>
              <a:buFontTx/>
              <a:buNone/>
              <a:tabLst/>
              <a:defRPr/>
            </a:pPr>
            <a:br>
              <a:rPr kumimoji="0" lang="en-US" altLang="en-US" sz="1893" b="0" i="0" u="none" strike="noStrike" kern="1200" cap="none" spc="0" normalizeH="0" baseline="0" noProof="0" dirty="0">
                <a:ln>
                  <a:noFill/>
                </a:ln>
                <a:solidFill>
                  <a:srgbClr val="CC0066"/>
                </a:solidFill>
                <a:effectLst>
                  <a:outerShdw blurRad="38100" dist="38100" dir="2700000" algn="tl">
                    <a:srgbClr val="000000"/>
                  </a:outerShdw>
                </a:effectLst>
                <a:uLnTx/>
                <a:uFillTx/>
                <a:latin typeface="Arial" charset="0"/>
                <a:ea typeface="+mn-ea"/>
                <a:cs typeface="+mn-cs"/>
              </a:rPr>
            </a:br>
            <a:endParaRPr kumimoji="0" lang="en-US" altLang="en-US" sz="1893" b="0" i="0" u="none" strike="noStrike" kern="1200" cap="none" spc="0" normalizeH="0" baseline="0" noProof="0" dirty="0">
              <a:ln>
                <a:noFill/>
              </a:ln>
              <a:solidFill>
                <a:srgbClr val="CC0066"/>
              </a:solidFill>
              <a:effectLst>
                <a:outerShdw blurRad="38100" dist="38100" dir="2700000" algn="tl">
                  <a:srgbClr val="000000"/>
                </a:outerShdw>
              </a:effectLst>
              <a:uLnTx/>
              <a:uFillTx/>
              <a:latin typeface="Arial" charset="0"/>
              <a:ea typeface="+mn-ea"/>
              <a:cs typeface="+mn-cs"/>
            </a:endParaRPr>
          </a:p>
        </p:txBody>
      </p:sp>
      <p:sp>
        <p:nvSpPr>
          <p:cNvPr id="6" name="Slide Number Placeholder 5">
            <a:extLst>
              <a:ext uri="{FF2B5EF4-FFF2-40B4-BE49-F238E27FC236}">
                <a16:creationId xmlns:a16="http://schemas.microsoft.com/office/drawing/2014/main" id="{B1153FDF-8F61-717B-61B2-24D9A37544B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57A7A4-EED7-48CB-8D06-6A8D7795F92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880233B7-B9BF-B420-2942-D86A9740F1DD}"/>
              </a:ext>
            </a:extLst>
          </p:cNvPr>
          <p:cNvPicPr>
            <a:picLocks noChangeAspect="1"/>
          </p:cNvPicPr>
          <p:nvPr/>
        </p:nvPicPr>
        <p:blipFill>
          <a:blip r:embed="rId3"/>
          <a:stretch>
            <a:fillRect/>
          </a:stretch>
        </p:blipFill>
        <p:spPr>
          <a:xfrm>
            <a:off x="5260498" y="3429000"/>
            <a:ext cx="3426302" cy="1920178"/>
          </a:xfrm>
          <a:prstGeom prst="rect">
            <a:avLst/>
          </a:prstGeom>
          <a:ln w="88900" cap="sq" cmpd="thickThin">
            <a:solidFill>
              <a:srgbClr val="000000"/>
            </a:solidFill>
            <a:prstDash val="solid"/>
            <a:miter lim="800000"/>
          </a:ln>
          <a:effectLst>
            <a:innerShdw blurRad="76200">
              <a:srgbClr val="000000"/>
            </a:innerShdw>
          </a:effectLst>
        </p:spPr>
      </p:pic>
      <p:pic>
        <p:nvPicPr>
          <p:cNvPr id="7" name="Picture 6">
            <a:extLst>
              <a:ext uri="{FF2B5EF4-FFF2-40B4-BE49-F238E27FC236}">
                <a16:creationId xmlns:a16="http://schemas.microsoft.com/office/drawing/2014/main" id="{324C41E2-D23F-9AE1-7BA8-6B1F19A94F72}"/>
              </a:ext>
            </a:extLst>
          </p:cNvPr>
          <p:cNvPicPr>
            <a:picLocks noChangeAspect="1"/>
          </p:cNvPicPr>
          <p:nvPr/>
        </p:nvPicPr>
        <p:blipFill>
          <a:blip r:embed="rId4"/>
          <a:stretch>
            <a:fillRect/>
          </a:stretch>
        </p:blipFill>
        <p:spPr>
          <a:xfrm>
            <a:off x="876300" y="2767012"/>
            <a:ext cx="3733800" cy="3733800"/>
          </a:xfrm>
          <a:prstGeom prst="rect">
            <a:avLst/>
          </a:prstGeom>
        </p:spPr>
      </p:pic>
    </p:spTree>
    <p:extLst>
      <p:ext uri="{BB962C8B-B14F-4D97-AF65-F5344CB8AC3E}">
        <p14:creationId xmlns:p14="http://schemas.microsoft.com/office/powerpoint/2010/main" val="37144923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62188C9E-BE64-4866-AA35-2E2D43E80856}"/>
              </a:ext>
            </a:extLst>
          </p:cNvPr>
          <p:cNvSpPr>
            <a:spLocks noGrp="1"/>
          </p:cNvSpPr>
          <p:nvPr>
            <p:ph type="title"/>
          </p:nvPr>
        </p:nvSpPr>
        <p:spPr>
          <a:xfrm>
            <a:off x="533400" y="358676"/>
            <a:ext cx="2635397" cy="3918543"/>
          </a:xfrm>
        </p:spPr>
        <p:txBody>
          <a:bodyPr anchor="ctr">
            <a:normAutofit/>
          </a:bodyPr>
          <a:lstStyle/>
          <a:p>
            <a:r>
              <a:rPr lang="en-US" altLang="en-US" dirty="0"/>
              <a:t>Questions?</a:t>
            </a:r>
          </a:p>
        </p:txBody>
      </p:sp>
      <p:pic>
        <p:nvPicPr>
          <p:cNvPr id="3" name="Content Placeholder 2" descr="Questions">
            <a:extLst>
              <a:ext uri="{FF2B5EF4-FFF2-40B4-BE49-F238E27FC236}">
                <a16:creationId xmlns:a16="http://schemas.microsoft.com/office/drawing/2014/main" id="{152644C3-96FD-4103-9BE6-7725DA65A5D7}"/>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4679805" y="990600"/>
            <a:ext cx="2743200" cy="2743200"/>
          </a:xfrm>
        </p:spPr>
      </p:pic>
      <p:cxnSp>
        <p:nvCxnSpPr>
          <p:cNvPr id="5" name="Straight Connector 4">
            <a:extLst>
              <a:ext uri="{FF2B5EF4-FFF2-40B4-BE49-F238E27FC236}">
                <a16:creationId xmlns:a16="http://schemas.microsoft.com/office/drawing/2014/main" id="{530A2AE5-A24B-4651-93BB-065DE385E4CA}"/>
              </a:ext>
            </a:extLst>
          </p:cNvPr>
          <p:cNvCxnSpPr/>
          <p:nvPr/>
        </p:nvCxnSpPr>
        <p:spPr>
          <a:xfrm>
            <a:off x="3581400" y="990600"/>
            <a:ext cx="0" cy="2952750"/>
          </a:xfrm>
          <a:prstGeom prst="line">
            <a:avLst/>
          </a:prstGeom>
          <a:ln w="57150">
            <a:solidFill>
              <a:srgbClr val="A86CA7"/>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A7ED1E8B-BF89-7B04-BBB7-BE5E3692F643}"/>
              </a:ext>
            </a:extLst>
          </p:cNvPr>
          <p:cNvSpPr txBox="1"/>
          <p:nvPr/>
        </p:nvSpPr>
        <p:spPr>
          <a:xfrm>
            <a:off x="0" y="4252555"/>
            <a:ext cx="9144000" cy="2246769"/>
          </a:xfrm>
          <a:prstGeom prst="rect">
            <a:avLst/>
          </a:prstGeom>
          <a:noFill/>
        </p:spPr>
        <p:txBody>
          <a:bodyPr wrap="square">
            <a:spAutoFit/>
          </a:bodyPr>
          <a:lstStyle/>
          <a:p>
            <a:pPr algn="ctr">
              <a:buNone/>
            </a:pPr>
            <a:r>
              <a:rPr lang="en-US" sz="3600" dirty="0">
                <a:solidFill>
                  <a:srgbClr val="006BA8"/>
                </a:solidFill>
                <a:effectLst/>
                <a:latin typeface="Times New Roman" panose="02020603050405020304" pitchFamily="18" charset="0"/>
                <a:cs typeface="Times New Roman" panose="02020603050405020304" pitchFamily="18" charset="0"/>
              </a:rPr>
              <a:t>You can also email </a:t>
            </a:r>
          </a:p>
          <a:p>
            <a:pPr algn="ctr">
              <a:buNone/>
            </a:pPr>
            <a:r>
              <a:rPr lang="en-US" sz="3600" b="1" dirty="0">
                <a:solidFill>
                  <a:srgbClr val="006BA8"/>
                </a:solidFill>
                <a:effectLst/>
                <a:latin typeface="Times New Roman" panose="02020603050405020304" pitchFamily="18" charset="0"/>
                <a:cs typeface="Times New Roman" panose="02020603050405020304" pitchFamily="18" charset="0"/>
              </a:rPr>
              <a:t>Tim Williams</a:t>
            </a:r>
            <a:r>
              <a:rPr lang="en-US" sz="3600" b="1" dirty="0">
                <a:solidFill>
                  <a:srgbClr val="006BA8"/>
                </a:solidFill>
                <a:latin typeface="Times New Roman" panose="02020603050405020304" pitchFamily="18" charset="0"/>
                <a:cs typeface="Times New Roman" panose="02020603050405020304" pitchFamily="18" charset="0"/>
              </a:rPr>
              <a:t> </a:t>
            </a:r>
          </a:p>
          <a:p>
            <a:pPr algn="ctr">
              <a:buNone/>
            </a:pPr>
            <a:r>
              <a:rPr lang="en-US" sz="2800" b="1" dirty="0">
                <a:solidFill>
                  <a:srgbClr val="006BA8"/>
                </a:solidFill>
                <a:latin typeface="Times New Roman" panose="02020603050405020304" pitchFamily="18" charset="0"/>
                <a:cs typeface="Times New Roman" panose="02020603050405020304" pitchFamily="18" charset="0"/>
              </a:rPr>
              <a:t>Sr. Director, Formation &amp; Leadership Development</a:t>
            </a:r>
            <a:r>
              <a:rPr lang="en-US" sz="2800" b="1" dirty="0">
                <a:solidFill>
                  <a:srgbClr val="006BA8"/>
                </a:solidFill>
                <a:effectLst/>
                <a:latin typeface="Times New Roman" panose="02020603050405020304" pitchFamily="18" charset="0"/>
                <a:cs typeface="Times New Roman" panose="02020603050405020304" pitchFamily="18" charset="0"/>
              </a:rPr>
              <a:t> </a:t>
            </a:r>
          </a:p>
          <a:p>
            <a:pPr algn="ctr">
              <a:buNone/>
            </a:pPr>
            <a:r>
              <a:rPr lang="en-US" sz="3600" dirty="0">
                <a:solidFill>
                  <a:srgbClr val="006BA8"/>
                </a:solidFill>
                <a:effectLst/>
                <a:latin typeface="Times New Roman" panose="02020603050405020304" pitchFamily="18" charset="0"/>
                <a:cs typeface="Times New Roman" panose="02020603050405020304" pitchFamily="18" charset="0"/>
              </a:rPr>
              <a:t>twilliams@svdpusa.org</a:t>
            </a:r>
          </a:p>
        </p:txBody>
      </p:sp>
    </p:spTree>
    <p:extLst>
      <p:ext uri="{BB962C8B-B14F-4D97-AF65-F5344CB8AC3E}">
        <p14:creationId xmlns:p14="http://schemas.microsoft.com/office/powerpoint/2010/main" val="20259899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6.6"/>
</p:tagLst>
</file>

<file path=ppt/theme/_rels/theme1.xml.rels><?xml version="1.0" encoding="UTF-8" standalone="yes"?>
<Relationships xmlns="http://schemas.openxmlformats.org/package/2006/relationships"><Relationship Id="rId2" Type="http://schemas.microsoft.com/office/2007/relationships/hdphoto" Target="../media/hdphoto1.wdp"/><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dpi="0" rotWithShape="1">
          <a:blip xmlns:r="http://schemas.openxmlformats.org/officeDocument/2006/relationships" r:embed="rId1">
            <a:alphaModFix amt="5000"/>
            <a:extLst>
              <a:ext uri="{BEBA8EAE-BF5A-486C-A8C5-ECC9F3942E4B}">
                <a14:imgProps xmlns:a14="http://schemas.microsoft.com/office/drawing/2010/main">
                  <a14:imgLayer r:embed="rId2"/>
                </a14:imgProps>
              </a:ext>
            </a:extLst>
          </a:blip>
          <a:srcRect/>
          <a:stretch>
            <a:fillRect/>
          </a:stretch>
        </a:blip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29196f36-1d5e-4d26-8945-3be41ba81178}" enabled="0" method="" siteId="{29196f36-1d5e-4d26-8945-3be41ba81178}" removed="1"/>
</clbl:labelList>
</file>

<file path=docProps/app.xml><?xml version="1.0" encoding="utf-8"?>
<Properties xmlns="http://schemas.openxmlformats.org/officeDocument/2006/extended-properties" xmlns:vt="http://schemas.openxmlformats.org/officeDocument/2006/docPropsVTypes">
  <TotalTime>4330</TotalTime>
  <Words>7097</Words>
  <Application>Microsoft Office PowerPoint</Application>
  <PresentationFormat>On-screen Show (4:3)</PresentationFormat>
  <Paragraphs>554</Paragraphs>
  <Slides>39</Slides>
  <Notes>39</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Aptos</vt:lpstr>
      <vt:lpstr>Arial</vt:lpstr>
      <vt:lpstr>Calibri</vt:lpstr>
      <vt:lpstr>Google Sans</vt:lpstr>
      <vt:lpstr>Times New Roman</vt:lpstr>
      <vt:lpstr>UICTFontTextStyleBody</vt:lpstr>
      <vt:lpstr>UICTFontTextStyleEmphasizedBody</vt:lpstr>
      <vt:lpstr>Office Theme</vt:lpstr>
      <vt:lpstr>PowerPoint Presentation</vt:lpstr>
      <vt:lpstr>PowerPoint Presentation</vt:lpstr>
      <vt:lpstr>To be an Effective and Responsible  Servant Leader: Good Governance</vt:lpstr>
      <vt:lpstr>To be an Effective and Responsible  Servant Leader: Good Governance</vt:lpstr>
      <vt:lpstr>Why is Good Governance Important?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SOE consists of 3 documents</vt:lpstr>
      <vt:lpstr>PowerPoint Presentation</vt:lpstr>
      <vt:lpstr>PowerPoint Presentation</vt:lpstr>
      <vt:lpstr>PowerPoint Presentation</vt:lpstr>
      <vt:lpstr>SOE Process</vt:lpstr>
      <vt:lpstr>Terminology: What is a SALE?</vt:lpstr>
      <vt:lpstr>See Survival Kit Webinar for:</vt:lpstr>
      <vt:lpstr>PowerPoint Presentation</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Here to Enter Title of Presentation</dc:title>
  <dc:creator>Nabzdk, Anna</dc:creator>
  <cp:lastModifiedBy>Tim Williams</cp:lastModifiedBy>
  <cp:revision>405</cp:revision>
  <cp:lastPrinted>2025-09-22T20:54:54Z</cp:lastPrinted>
  <dcterms:created xsi:type="dcterms:W3CDTF">2014-05-09T19:00:42Z</dcterms:created>
  <dcterms:modified xsi:type="dcterms:W3CDTF">2025-09-23T19:25:01Z</dcterms:modified>
</cp:coreProperties>
</file>