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8" r:id="rId2"/>
    <p:sldId id="259" r:id="rId3"/>
    <p:sldId id="260" r:id="rId4"/>
    <p:sldId id="261" r:id="rId5"/>
    <p:sldId id="262" r:id="rId6"/>
    <p:sldId id="263" r:id="rId7"/>
    <p:sldId id="264" r:id="rId8"/>
    <p:sldId id="265" r:id="rId9"/>
    <p:sldId id="266" r:id="rId10"/>
    <p:sldId id="308" r:id="rId11"/>
    <p:sldId id="268" r:id="rId12"/>
    <p:sldId id="303" r:id="rId13"/>
    <p:sldId id="269" r:id="rId14"/>
    <p:sldId id="270" r:id="rId15"/>
    <p:sldId id="307" r:id="rId16"/>
    <p:sldId id="271" r:id="rId17"/>
    <p:sldId id="272" r:id="rId18"/>
    <p:sldId id="273" r:id="rId19"/>
    <p:sldId id="304" r:id="rId20"/>
    <p:sldId id="305" r:id="rId21"/>
    <p:sldId id="306" r:id="rId22"/>
    <p:sldId id="300" r:id="rId23"/>
    <p:sldId id="276" r:id="rId24"/>
    <p:sldId id="277" r:id="rId25"/>
    <p:sldId id="278" r:id="rId26"/>
    <p:sldId id="279" r:id="rId27"/>
    <p:sldId id="302" r:id="rId28"/>
    <p:sldId id="280" r:id="rId29"/>
    <p:sldId id="281" r:id="rId30"/>
    <p:sldId id="282" r:id="rId31"/>
    <p:sldId id="283" r:id="rId32"/>
    <p:sldId id="284" r:id="rId33"/>
    <p:sldId id="285" r:id="rId34"/>
    <p:sldId id="286" r:id="rId35"/>
    <p:sldId id="287" r:id="rId36"/>
    <p:sldId id="288" r:id="rId37"/>
    <p:sldId id="289" r:id="rId38"/>
    <p:sldId id="290" r:id="rId39"/>
    <p:sldId id="301" r:id="rId40"/>
    <p:sldId id="299" r:id="rId41"/>
    <p:sldId id="29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and Reflection (7:00)" id="{AE5B7B74-6D5F-4942-9F48-F5B6709E80E5}">
          <p14:sldIdLst>
            <p14:sldId id="258"/>
            <p14:sldId id="259"/>
            <p14:sldId id="260"/>
            <p14:sldId id="261"/>
          </p14:sldIdLst>
        </p14:section>
        <p14:section name="Expectations &amp; Role Play (30:00)" id="{F2C00E5E-F0A9-4BD1-9DAA-410CB965CBD6}">
          <p14:sldIdLst>
            <p14:sldId id="262"/>
            <p14:sldId id="263"/>
            <p14:sldId id="264"/>
            <p14:sldId id="265"/>
          </p14:sldIdLst>
        </p14:section>
        <p14:section name="Spirituality of the Home Visit (30:00)" id="{8FA63FC7-55A9-4E50-B7B2-F6CCFEDFCC1B}">
          <p14:sldIdLst>
            <p14:sldId id="266"/>
            <p14:sldId id="308"/>
            <p14:sldId id="268"/>
            <p14:sldId id="303"/>
            <p14:sldId id="269"/>
            <p14:sldId id="270"/>
            <p14:sldId id="307"/>
            <p14:sldId id="271"/>
          </p14:sldIdLst>
        </p14:section>
        <p14:section name="Relationships &amp; Mutuality (30:00)" id="{0A6C55E4-F0AB-4337-BA68-B7F9A737F623}">
          <p14:sldIdLst>
            <p14:sldId id="272"/>
            <p14:sldId id="273"/>
            <p14:sldId id="304"/>
            <p14:sldId id="305"/>
            <p14:sldId id="306"/>
            <p14:sldId id="300"/>
            <p14:sldId id="276"/>
            <p14:sldId id="277"/>
            <p14:sldId id="278"/>
            <p14:sldId id="279"/>
            <p14:sldId id="302"/>
            <p14:sldId id="280"/>
          </p14:sldIdLst>
        </p14:section>
        <p14:section name="How We Help (30:00)" id="{6662F582-A623-47B3-BC24-AE1D9390156F}">
          <p14:sldIdLst>
            <p14:sldId id="281"/>
            <p14:sldId id="282"/>
            <p14:sldId id="283"/>
            <p14:sldId id="284"/>
            <p14:sldId id="285"/>
            <p14:sldId id="286"/>
            <p14:sldId id="287"/>
            <p14:sldId id="288"/>
            <p14:sldId id="289"/>
            <p14:sldId id="290"/>
            <p14:sldId id="301"/>
          </p14:sldIdLst>
        </p14:section>
        <p14:section name="Closing (5:00)" id="{842CE9AF-AD4D-4C8E-948A-01C1848A0862}">
          <p14:sldIdLst>
            <p14:sldId id="299"/>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16FAC"/>
    <a:srgbClr val="00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6"/>
    <p:restoredTop sz="92676" autoAdjust="0"/>
  </p:normalViewPr>
  <p:slideViewPr>
    <p:cSldViewPr snapToGrid="0" snapToObjects="1">
      <p:cViewPr varScale="1">
        <p:scale>
          <a:sx n="72" d="100"/>
          <a:sy n="72" d="100"/>
        </p:scale>
        <p:origin x="288" y="66"/>
      </p:cViewPr>
      <p:guideLst/>
    </p:cSldViewPr>
  </p:slideViewPr>
  <p:notesTextViewPr>
    <p:cViewPr>
      <p:scale>
        <a:sx n="125" d="100"/>
        <a:sy n="125" d="100"/>
      </p:scale>
      <p:origin x="0" y="0"/>
    </p:cViewPr>
  </p:notesTextViewPr>
  <p:sorterViewPr>
    <p:cViewPr>
      <p:scale>
        <a:sx n="100" d="100"/>
        <a:sy n="100" d="100"/>
      </p:scale>
      <p:origin x="0" y="-49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F233FF-31E4-B346-A705-A7EBAC1199F0}" type="datetimeFigureOut">
              <a:rPr lang="en-US" smtClean="0"/>
              <a:t>6/27/2024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Haga clic para editar los estilos de texto maestro</a:t>
            </a:r>
          </a:p>
          <a:p>
            <a:pPr lvl="1"/>
            <a:r>
              <a:rPr lang="en-US"/>
              <a:t>Segundo nivel</a:t>
            </a:r>
          </a:p>
          <a:p>
            <a:pPr lvl="2"/>
            <a:r>
              <a:rPr lang="en-US"/>
              <a:t>Tercer nivel</a:t>
            </a:r>
          </a:p>
          <a:p>
            <a:pPr lvl="3"/>
            <a:r>
              <a:rPr lang="en-US"/>
              <a:t>Cuarto nivel</a:t>
            </a:r>
          </a:p>
          <a:p>
            <a:pPr lvl="4"/>
            <a:r>
              <a:rPr lang="en-US"/>
              <a:t>Quinto nivel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CE451-CD28-A647-9A43-CD12E431D9F9}" type="slidenum">
              <a:rPr lang="en-US" smtClean="0"/>
              <a:t>‹#›</a:t>
            </a:fld>
            <a:endParaRPr lang="en-US"/>
          </a:p>
        </p:txBody>
      </p:sp>
    </p:spTree>
    <p:extLst>
      <p:ext uri="{BB962C8B-B14F-4D97-AF65-F5344CB8AC3E}">
        <p14:creationId xmlns:p14="http://schemas.microsoft.com/office/powerpoint/2010/main" val="1351056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"En la primera Carta Circular de este mandato, no podía dejar de mencionar el tema fundamental de las visitas a domicilio a las familias necesitadas, que es la actividad central de las Conferencias Vicencianas. Rosalie Rendu enseñó a los fundadores la manera correcta de encontrarse con las familias necesitadas y alentó estas visitas con espíritu evangélico; deben ser la oportunidad para que los vicentinos se hagan amigos de las personas necesitadas, involucrándose en sus desafortunadas circunstancias, compadeciéndose de los dramas personales de cada uno, con una actitud afectuosa y transformadora. Este espíritu debe prevalecer en nuestras visitas vicentinas, aliviando toda forma de pobreza que encontremos en el ejercicio de nuestro servicio misionero."</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Circular de enero </a:t>
            </a:r>
            <a:r>
              <a:rPr lang="en-US" sz="1200" kern="1200" baseline="0" dirty="0">
                <a:solidFill>
                  <a:schemeClr val="tx1"/>
                </a:solidFill>
                <a:effectLst/>
                <a:latin typeface="+mn-lt"/>
                <a:ea typeface="+mn-ea"/>
                <a:cs typeface="+mn-cs"/>
              </a:rPr>
              <a:t>de 2017</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Renato LIMA DE OLIVEIRA 16º Presidente General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mr-IN" dirty="0"/>
              <a:t>"...</a:t>
            </a:r>
            <a:r>
              <a:rPr lang="en-US" sz="1200" kern="1200" dirty="0">
                <a:solidFill>
                  <a:schemeClr val="tx1"/>
                </a:solidFill>
                <a:effectLst/>
                <a:latin typeface="+mn-lt"/>
                <a:ea typeface="+mn-ea"/>
                <a:cs typeface="+mn-cs"/>
              </a:rPr>
              <a:t>visitar a las familias no es tan fácil como parece; las instrucciones a este respecto son extremadamente útiles, y sería bueno repetirlas".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Frédéric Ozanam a François </a:t>
            </a:r>
            <a:r>
              <a:rPr lang="en-US" sz="1200" kern="1200" dirty="0" err="1">
                <a:solidFill>
                  <a:schemeClr val="tx1"/>
                </a:solidFill>
                <a:effectLst/>
                <a:latin typeface="+mn-lt"/>
                <a:ea typeface="+mn-ea"/>
                <a:cs typeface="+mn-cs"/>
              </a:rPr>
              <a:t>Lallier </a:t>
            </a:r>
            <a:r>
              <a:rPr lang="en-US" sz="1200" kern="1200" dirty="0">
                <a:solidFill>
                  <a:schemeClr val="tx1"/>
                </a:solidFill>
                <a:effectLst/>
                <a:latin typeface="+mn-lt"/>
                <a:ea typeface="+mn-ea"/>
                <a:cs typeface="+mn-cs"/>
              </a:rPr>
              <a:t>(entonces Presidente General)</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5 de octubre de 1837 </a:t>
            </a:r>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a:t>
            </a:fld>
            <a:endParaRPr lang="en-US"/>
          </a:p>
        </p:txBody>
      </p:sp>
    </p:spTree>
    <p:extLst>
      <p:ext uri="{BB962C8B-B14F-4D97-AF65-F5344CB8AC3E}">
        <p14:creationId xmlns:p14="http://schemas.microsoft.com/office/powerpoint/2010/main" val="1855071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5650" y="311150"/>
            <a:ext cx="5449888" cy="3065463"/>
          </a:xfrm>
        </p:spPr>
      </p:sp>
      <p:sp>
        <p:nvSpPr>
          <p:cNvPr id="3" name="Notes Placeholder 2"/>
          <p:cNvSpPr>
            <a:spLocks noGrp="1"/>
          </p:cNvSpPr>
          <p:nvPr>
            <p:ph type="body" idx="1"/>
          </p:nvPr>
        </p:nvSpPr>
        <p:spPr>
          <a:xfrm>
            <a:off x="381000" y="3492709"/>
            <a:ext cx="6096000" cy="5306518"/>
          </a:xfrm>
        </p:spPr>
        <p:txBody>
          <a:bodyPr/>
          <a:lstStyle/>
          <a:p>
            <a:r>
              <a:rPr lang="en-US" sz="1000" dirty="0"/>
              <a:t>Pida a los participantes que mediten sobre la imagen mientras usted lee lo siguiente.</a:t>
            </a:r>
          </a:p>
          <a:p>
            <a:endParaRPr lang="en-US" sz="1000" dirty="0"/>
          </a:p>
          <a:p>
            <a:r>
              <a:rPr lang="en-US" sz="1000" dirty="0"/>
              <a:t>UNA MEDITACIÓN SOBRE EL ICONO DE FREDERIC OZANAM EN UNA VISITA A CASA (Por Sor Kieran Kneaves, DC)</a:t>
            </a:r>
          </a:p>
          <a:p>
            <a:pPr marL="0">
              <a:spcBef>
                <a:spcPts val="600"/>
              </a:spcBef>
            </a:pPr>
            <a:r>
              <a:rPr lang="en-US" sz="1000" dirty="0"/>
              <a:t>Así pues, meditemos sobre el icono "La visita a domicilio".  Es importante saber que no rezamos ante un icono, sino a través de un icono. Los iconos muestran un camino, guían nuestros ojos en un viaje alrededor de la imagen y nos conducen a la contemplación. Y así, mirando el icono, primero vemos:</a:t>
            </a:r>
          </a:p>
          <a:p>
            <a:pPr marL="0">
              <a:spcBef>
                <a:spcPts val="600"/>
              </a:spcBef>
            </a:pPr>
            <a:r>
              <a:rPr lang="en-US" sz="1000" dirty="0"/>
              <a:t>En la puerta vemos a Federico, vestido con su toga académica, realizando una visita domiciliaria en el barrio </a:t>
            </a:r>
            <a:r>
              <a:rPr lang="en-US" sz="1000" b="0" dirty="0">
                <a:solidFill>
                  <a:srgbClr val="FF0000"/>
                </a:solidFill>
              </a:rPr>
              <a:t>parisino </a:t>
            </a:r>
            <a:r>
              <a:rPr lang="en-US" sz="1000" dirty="0"/>
              <a:t>de Mouffetard</a:t>
            </a:r>
            <a:r>
              <a:rPr lang="en-US" sz="1000" dirty="0">
                <a:solidFill>
                  <a:srgbClr val="FF0000"/>
                </a:solidFill>
              </a:rPr>
              <a:t>, en </a:t>
            </a:r>
            <a:r>
              <a:rPr lang="en-US" sz="1000" dirty="0"/>
              <a:t>un frío y húmedo día de invierno. Federico no habría llevado su toga de profesor a una visita domiciliaria, pero el icono capta la verdad de que era un maestro y un mentor.</a:t>
            </a:r>
          </a:p>
          <a:p>
            <a:pPr marL="0">
              <a:spcBef>
                <a:spcPts val="600"/>
              </a:spcBef>
            </a:pPr>
            <a:r>
              <a:rPr lang="en-US" sz="1000" dirty="0"/>
              <a:t>Dentro de la casa oscura y con suelo de tierra vemos un:</a:t>
            </a:r>
          </a:p>
          <a:p>
            <a:pPr marL="171450" indent="-171450">
              <a:buFont typeface="Arial" charset="0"/>
              <a:buChar char="•"/>
            </a:pPr>
            <a:r>
              <a:rPr lang="en-US" sz="1000" dirty="0"/>
              <a:t>Madre, con un bebé en brazos, que ofrece su mano en señal de bienvenida a Frédéric y éste la agarra suavemente en señal de compasión.</a:t>
            </a:r>
          </a:p>
          <a:p>
            <a:pPr marL="171450" indent="-171450">
              <a:buFont typeface="Arial" charset="0"/>
              <a:buChar char="•"/>
            </a:pPr>
            <a:r>
              <a:rPr lang="en-US" sz="1000" dirty="0"/>
              <a:t>Mirando atentamente delante de la madre, vemos a una niña pequeña que abraza a Frederic en señal de amistad, porque le reconoce y confía en él. Frederic ya ha estado allí muchas veces.</a:t>
            </a:r>
          </a:p>
          <a:p>
            <a:pPr marL="171450" indent="-171450">
              <a:buFont typeface="Arial" charset="0"/>
              <a:buChar char="•"/>
            </a:pPr>
            <a:r>
              <a:rPr lang="en-US" sz="1000" dirty="0"/>
              <a:t>Nuestros ojos se mueven hacia la izquierda, donde vemos a una abuela que sostiene su bastón con una mano y extiende la mano en señal de gratitud.</a:t>
            </a:r>
          </a:p>
          <a:p>
            <a:pPr marL="171450" indent="-171450">
              <a:buFont typeface="Arial" charset="0"/>
              <a:buChar char="•"/>
            </a:pPr>
            <a:r>
              <a:rPr lang="en-US" sz="1000" dirty="0"/>
              <a:t>En la esquina junto a la abuela, vemos una pequeña estufa con una vela apagada encima, lo que indica que no hay fuego en la estufa.  La abuela y la madre llevan chales, lo que indica que en su casa hace mucho frío.</a:t>
            </a:r>
          </a:p>
          <a:p>
            <a:pPr>
              <a:spcBef>
                <a:spcPts val="600"/>
              </a:spcBef>
            </a:pPr>
            <a:r>
              <a:rPr lang="en-US" sz="1000" dirty="0"/>
              <a:t>Observando más detenidamente el icono, vemos que Frédéric trae consigo a dos estudiantes:</a:t>
            </a:r>
          </a:p>
          <a:p>
            <a:pPr marL="171450" indent="-171450">
              <a:buFont typeface="Arial" charset="0"/>
              <a:buChar char="•"/>
            </a:pPr>
            <a:r>
              <a:rPr lang="en-US" sz="1000" dirty="0"/>
              <a:t>El primer alumno sostiene un libro y una tableta.  Ha venido a dar clases al chico tímido y cauteloso que ve de pie detrás de su madre.  </a:t>
            </a:r>
          </a:p>
          <a:p>
            <a:pPr marL="171450" indent="-171450">
              <a:buFont typeface="Arial" charset="0"/>
              <a:buChar char="•"/>
            </a:pPr>
            <a:r>
              <a:rPr lang="en-US" sz="1000" dirty="0"/>
              <a:t>Al mirar, podemos ver que el joven está mirando directamente al alumno, y podemos sentir la expectación y la esperanza que hay en su corazón. </a:t>
            </a:r>
          </a:p>
          <a:p>
            <a:pPr marL="171450" indent="-171450">
              <a:buFont typeface="Arial" charset="0"/>
              <a:buChar char="•"/>
            </a:pPr>
            <a:r>
              <a:rPr lang="en-US" sz="1000" dirty="0"/>
              <a:t>El otro estudiante lleva una cesta con pan y comida para dársela a la familia. Le vemos mirando hacia fuera, viendo a tantas otras familias que pasan hambre y sufren.  Desearía tener más para dar.</a:t>
            </a:r>
          </a:p>
          <a:p>
            <a:pPr marL="171450" indent="-171450">
              <a:buFont typeface="Arial" charset="0"/>
              <a:buChar char="•"/>
            </a:pPr>
            <a:r>
              <a:rPr lang="en-US" sz="1000" dirty="0"/>
              <a:t>Juntos, estos dos estudiantes captan la llamada de Federico a la justicia y la caridad... la misma llamada que escuchamos hoy para servir a los que viven en la pobreza a través de un cambio sistémico.</a:t>
            </a:r>
          </a:p>
          <a:p>
            <a:pPr>
              <a:spcBef>
                <a:spcPts val="600"/>
              </a:spcBef>
            </a:pPr>
            <a:r>
              <a:rPr lang="en-US" sz="1000" dirty="0"/>
              <a:t>Sabiendo cómo Federico se apoyaba en los hombros de gigantes que habían amado la vida en él y le habían enseñado cómo vivir su vocación vicenciana, mirando más profundamente en el fondo central del icono, vemos:</a:t>
            </a:r>
          </a:p>
          <a:p>
            <a:pPr marL="171450" indent="-171450">
              <a:buFont typeface="Arial" charset="0"/>
              <a:buChar char="•"/>
            </a:pPr>
            <a:r>
              <a:rPr lang="en-US" sz="1000" dirty="0"/>
              <a:t>Sor Rosalie Rendu con las alas blancas de la Hija de la Caridad. Como ella fue mentora de Frederic, él es ahora mentor de otros para amar y servir con un corazón vicenciano.</a:t>
            </a:r>
          </a:p>
          <a:p>
            <a:pPr marL="171450" indent="-171450">
              <a:buFont typeface="Arial" charset="0"/>
              <a:buChar char="•"/>
            </a:pPr>
            <a:r>
              <a:rPr lang="en-US" sz="1000" dirty="0"/>
              <a:t>Detrás de Rosalie, podemos ver el sombrero de copa de Emmanuel </a:t>
            </a:r>
            <a:r>
              <a:rPr lang="en-US" sz="1000" dirty="0" err="1"/>
              <a:t>Bailly, </a:t>
            </a:r>
            <a:r>
              <a:rPr lang="en-US" sz="1000" dirty="0"/>
              <a:t>que también guió y tuteló a Frédéric y a los miembros fundadores para "Ir a los pobres".</a:t>
            </a:r>
          </a:p>
          <a:p>
            <a:pPr>
              <a:spcBef>
                <a:spcPts val="600"/>
              </a:spcBef>
            </a:pPr>
            <a:r>
              <a:rPr lang="en-US" sz="1000" dirty="0"/>
              <a:t>Tómate un momento para contemplar la Providencia de Dios en tu propia vida:</a:t>
            </a:r>
          </a:p>
          <a:p>
            <a:pPr marL="171450" indent="-171450">
              <a:buFont typeface="Arial" charset="0"/>
              <a:buChar char="•"/>
            </a:pPr>
            <a:r>
              <a:rPr lang="en-US" sz="1000" dirty="0"/>
              <a:t>¿Cuándo escuchaste el reto de "Ir a los pobres"?</a:t>
            </a:r>
          </a:p>
          <a:p>
            <a:pPr marL="171450" indent="-171450">
              <a:buFont typeface="Arial" charset="0"/>
              <a:buChar char="•"/>
            </a:pPr>
            <a:r>
              <a:rPr lang="en-US" sz="1000" dirty="0"/>
              <a:t>¿Cómo descubrió que tenía un corazón vicenciano?</a:t>
            </a:r>
          </a:p>
          <a:p>
            <a:pPr marL="171450" indent="-171450">
              <a:buFont typeface="Arial" charset="0"/>
              <a:buChar char="•"/>
            </a:pPr>
            <a:r>
              <a:rPr lang="en-US" sz="1000" dirty="0"/>
              <a:t>¿Quiénes han sido sus maestros y mentores?</a:t>
            </a:r>
          </a:p>
          <a:p>
            <a:pPr marL="171450" indent="-171450">
              <a:buFont typeface="Arial" charset="0"/>
              <a:buChar char="•"/>
            </a:pPr>
            <a:r>
              <a:rPr lang="en-US" sz="1000" dirty="0"/>
              <a:t>¿A quién invitas y orientas?</a:t>
            </a:r>
          </a:p>
          <a:p>
            <a:pPr marL="171450" indent="-171450">
              <a:buFont typeface="Arial" charset="0"/>
              <a:buChar char="•"/>
            </a:pPr>
            <a:r>
              <a:rPr lang="en-US" sz="1000" dirty="0"/>
              <a:t>¿A qué le llama la justicia y la caridad en el cambio sistémico?</a:t>
            </a:r>
          </a:p>
        </p:txBody>
      </p:sp>
      <p:sp>
        <p:nvSpPr>
          <p:cNvPr id="4" name="Slide Number Placeholder 3"/>
          <p:cNvSpPr>
            <a:spLocks noGrp="1"/>
          </p:cNvSpPr>
          <p:nvPr>
            <p:ph type="sldNum" sz="quarter" idx="10"/>
          </p:nvPr>
        </p:nvSpPr>
        <p:spPr/>
        <p:txBody>
          <a:bodyPr/>
          <a:lstStyle/>
          <a:p>
            <a:fld id="{38AF86A6-5EC2-7147-B89B-AAB09FD1817C}" type="slidenum">
              <a:rPr lang="en-US" smtClean="0"/>
              <a:t>2</a:t>
            </a:fld>
            <a:endParaRPr lang="en-US"/>
          </a:p>
        </p:txBody>
      </p:sp>
    </p:spTree>
    <p:extLst>
      <p:ext uri="{BB962C8B-B14F-4D97-AF65-F5344CB8AC3E}">
        <p14:creationId xmlns:p14="http://schemas.microsoft.com/office/powerpoint/2010/main" val="145341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taller:</a:t>
            </a:r>
          </a:p>
          <a:p>
            <a:endParaRPr lang="en-US" dirty="0"/>
          </a:p>
          <a:p>
            <a:pPr marL="171450" indent="-171450">
              <a:buFontTx/>
              <a:buChar char="-"/>
            </a:pPr>
            <a:r>
              <a:rPr lang="en-US" dirty="0"/>
              <a:t>Hablaremos sobre el "qué" y el "cómo" de las visitas a domicilio, pero no sustituye a la formación y experiencia mucho más específicas que recibirás dentro de tu conferencia. Este taller también se centra en el "por qué", el propósito espiritual y la naturaleza de nuestra Visita a Domicilio.</a:t>
            </a:r>
          </a:p>
          <a:p>
            <a:pPr marL="171450" indent="-171450">
              <a:buFontTx/>
              <a:buChar char="-"/>
            </a:pPr>
            <a:endParaRPr lang="en-US" dirty="0"/>
          </a:p>
          <a:p>
            <a:pPr marL="171450" indent="-171450">
              <a:buFontTx/>
              <a:buChar char="-"/>
            </a:pPr>
            <a:r>
              <a:rPr lang="en-US" dirty="0"/>
              <a:t>Lo que aquí se presenta se basa en nuestras tradiciones, directrices y la Regla. Puede haber cosas que su Conferencia haga de forma diferente o adicional.</a:t>
            </a:r>
          </a:p>
          <a:p>
            <a:pPr marL="171450" indent="-171450">
              <a:buFontTx/>
              <a:buChar char="-"/>
            </a:pPr>
            <a:endParaRPr lang="en-US" dirty="0"/>
          </a:p>
          <a:p>
            <a:pPr marL="171450" indent="-171450">
              <a:buFontTx/>
              <a:buChar char="-"/>
            </a:pPr>
            <a:r>
              <a:rPr lang="en-US" dirty="0"/>
              <a:t>Este es su momento: ¡asegúrese de participar plenamente!</a:t>
            </a:r>
          </a:p>
        </p:txBody>
      </p:sp>
      <p:sp>
        <p:nvSpPr>
          <p:cNvPr id="4" name="Slide Number Placeholder 3"/>
          <p:cNvSpPr>
            <a:spLocks noGrp="1"/>
          </p:cNvSpPr>
          <p:nvPr>
            <p:ph type="sldNum" sz="quarter" idx="10"/>
          </p:nvPr>
        </p:nvSpPr>
        <p:spPr/>
        <p:txBody>
          <a:bodyPr/>
          <a:lstStyle/>
          <a:p>
            <a:fld id="{38AF86A6-5EC2-7147-B89B-AAB09FD1817C}" type="slidenum">
              <a:rPr lang="en-US" smtClean="0"/>
              <a:t>3</a:t>
            </a:fld>
            <a:endParaRPr lang="en-US"/>
          </a:p>
        </p:txBody>
      </p:sp>
    </p:spTree>
    <p:extLst>
      <p:ext uri="{BB962C8B-B14F-4D97-AF65-F5344CB8AC3E}">
        <p14:creationId xmlns:p14="http://schemas.microsoft.com/office/powerpoint/2010/main" val="127271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regla estricta para nosotros hoy aquí: ¡no usamos la palabra con "C"!</a:t>
            </a:r>
          </a:p>
          <a:p>
            <a:endParaRPr lang="en-US" dirty="0"/>
          </a:p>
          <a:p>
            <a:r>
              <a:rPr lang="en-US" dirty="0"/>
              <a:t>Hay muchas alternativas: hablaremos de ello más adelante.</a:t>
            </a:r>
          </a:p>
        </p:txBody>
      </p:sp>
      <p:sp>
        <p:nvSpPr>
          <p:cNvPr id="4" name="Slide Number Placeholder 3"/>
          <p:cNvSpPr>
            <a:spLocks noGrp="1"/>
          </p:cNvSpPr>
          <p:nvPr>
            <p:ph type="sldNum" sz="quarter" idx="10"/>
          </p:nvPr>
        </p:nvSpPr>
        <p:spPr/>
        <p:txBody>
          <a:bodyPr/>
          <a:lstStyle/>
          <a:p>
            <a:fld id="{38AF86A6-5EC2-7147-B89B-AAB09FD1817C}" type="slidenum">
              <a:rPr lang="en-US" smtClean="0"/>
              <a:t>4</a:t>
            </a:fld>
            <a:endParaRPr lang="en-US"/>
          </a:p>
        </p:txBody>
      </p:sp>
    </p:spTree>
    <p:extLst>
      <p:ext uri="{BB962C8B-B14F-4D97-AF65-F5344CB8AC3E}">
        <p14:creationId xmlns:p14="http://schemas.microsoft.com/office/powerpoint/2010/main" val="309677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Nuestra Regla no dice muchas cosas muy específicas sobre nuestras Visitas a Domicilio, pero sí dice que las realizamos "</a:t>
            </a:r>
            <a:r>
              <a:rPr lang="en-US" i="1" dirty="0"/>
              <a:t>en el espíritu vicenciano</a:t>
            </a:r>
            <a:r>
              <a:rPr lang="en-US" dirty="0"/>
              <a:t>". (Regla, Parte III, Estatuto 8)</a:t>
            </a:r>
          </a:p>
          <a:p>
            <a:endParaRPr lang="en-US" dirty="0"/>
          </a:p>
          <a:p>
            <a:r>
              <a:rPr lang="en-US" dirty="0"/>
              <a:t>Así que hoy, en lugar de centrarnos en un conjunto específico de instrucciones, vamos a intentar mantenernos centrados en "el </a:t>
            </a:r>
            <a:r>
              <a:rPr lang="en-US" b="0" dirty="0"/>
              <a:t>espíritu </a:t>
            </a:r>
            <a:r>
              <a:rPr lang="en-US" dirty="0"/>
              <a:t>vicenciano</a:t>
            </a:r>
            <a:r>
              <a:rPr lang="en-US" b="1" dirty="0"/>
              <a:t>"</a:t>
            </a:r>
            <a:r>
              <a:rPr lang="en-US" b="0" dirty="0"/>
              <a:t>.</a:t>
            </a:r>
          </a:p>
          <a:p>
            <a:endParaRPr lang="en-US" dirty="0"/>
          </a:p>
          <a:p>
            <a:r>
              <a:rPr lang="en-US" dirty="0"/>
              <a:t>(Oportunidad para el debate aquí, o simplemente volver a este tema en todo momento).</a:t>
            </a:r>
          </a:p>
        </p:txBody>
      </p:sp>
      <p:sp>
        <p:nvSpPr>
          <p:cNvPr id="4" name="Slide Number Placeholder 3"/>
          <p:cNvSpPr>
            <a:spLocks noGrp="1"/>
          </p:cNvSpPr>
          <p:nvPr>
            <p:ph type="sldNum" sz="quarter" idx="10"/>
          </p:nvPr>
        </p:nvSpPr>
        <p:spPr/>
        <p:txBody>
          <a:bodyPr/>
          <a:lstStyle/>
          <a:p>
            <a:fld id="{38AF86A6-5EC2-7147-B89B-AAB09FD1817C}" type="slidenum">
              <a:rPr lang="en-US" smtClean="0"/>
              <a:t>5</a:t>
            </a:fld>
            <a:endParaRPr lang="en-US"/>
          </a:p>
        </p:txBody>
      </p:sp>
    </p:spTree>
    <p:extLst>
      <p:ext uri="{BB962C8B-B14F-4D97-AF65-F5344CB8AC3E}">
        <p14:creationId xmlns:p14="http://schemas.microsoft.com/office/powerpoint/2010/main" val="1421792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ejercicio le ayudará a recoger la experiencia de la gente y sus expectativas. A lo largo del resto del taller, intente volver a referirse a los elementos propuestos para estas dos listas, bien para ilustrar lo acertados que eran, bien para contrastarlos con lo que se discuta más adelante.</a:t>
            </a:r>
          </a:p>
          <a:p>
            <a:endParaRPr lang="en-US" dirty="0"/>
          </a:p>
          <a:p>
            <a:r>
              <a:rPr lang="en-US" dirty="0"/>
              <a:t>Ejercicio de pizarra:</a:t>
            </a:r>
          </a:p>
          <a:p>
            <a:endParaRPr lang="en-US" dirty="0"/>
          </a:p>
          <a:p>
            <a:r>
              <a:rPr lang="en-US" dirty="0"/>
              <a:t>Pida a un voluntario que transcriba las respuestas ofrecidas por los participantes a cada una de estas preguntas:</a:t>
            </a:r>
          </a:p>
          <a:p>
            <a:endParaRPr lang="en-US" dirty="0"/>
          </a:p>
          <a:p>
            <a:r>
              <a:rPr lang="en-US" dirty="0"/>
              <a:t>¿Qué necesitamos saber antes de abandonar la visita?</a:t>
            </a:r>
          </a:p>
          <a:p>
            <a:endParaRPr lang="en-US" dirty="0"/>
          </a:p>
          <a:p>
            <a:r>
              <a:rPr lang="en-US" dirty="0"/>
              <a:t>¿Qué necesita saber el vecino cuando terminemos la visita?</a:t>
            </a:r>
          </a:p>
        </p:txBody>
      </p:sp>
      <p:sp>
        <p:nvSpPr>
          <p:cNvPr id="4" name="Slide Number Placeholder 3"/>
          <p:cNvSpPr>
            <a:spLocks noGrp="1"/>
          </p:cNvSpPr>
          <p:nvPr>
            <p:ph type="sldNum" sz="quarter" idx="10"/>
          </p:nvPr>
        </p:nvSpPr>
        <p:spPr/>
        <p:txBody>
          <a:bodyPr/>
          <a:lstStyle/>
          <a:p>
            <a:fld id="{38AF86A6-5EC2-7147-B89B-AAB09FD1817C}" type="slidenum">
              <a:rPr lang="en-US" smtClean="0"/>
              <a:t>6</a:t>
            </a:fld>
            <a:endParaRPr lang="en-US"/>
          </a:p>
        </p:txBody>
      </p:sp>
    </p:spTree>
    <p:extLst>
      <p:ext uri="{BB962C8B-B14F-4D97-AF65-F5344CB8AC3E}">
        <p14:creationId xmlns:p14="http://schemas.microsoft.com/office/powerpoint/2010/main" val="1188250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Pida dos voluntarios para formar el equipo de visita domiciliaria, preferiblemente un hombre y una mujer.</a:t>
            </a:r>
          </a:p>
          <a:p>
            <a:endParaRPr lang="en-US" dirty="0"/>
          </a:p>
          <a:p>
            <a:r>
              <a:rPr lang="en-US" dirty="0"/>
              <a:t>Coloca tres sillas delante (o en el centro) de la sala.</a:t>
            </a:r>
          </a:p>
          <a:p>
            <a:endParaRPr lang="en-US" dirty="0"/>
          </a:p>
          <a:p>
            <a:r>
              <a:rPr lang="en-US" dirty="0"/>
              <a:t>Pídales a todos que se sienten - estamos comenzando esta visita después de que ya hayan entrado por la puerta. Nuestro propósito aquí es simplemente mantener una conversación. Utilice las "notas del perfil de Dave" como ayuda para responder a las preguntas del equipo. Esto no es una prueba para ver si pueden averiguar todo lo que hay en esa hoja. Es sólo para ayudarle a dar respuestas coherentes a las preguntas que se le hagan.</a:t>
            </a:r>
          </a:p>
          <a:p>
            <a:endParaRPr lang="en-US" dirty="0"/>
          </a:p>
          <a:p>
            <a:r>
              <a:rPr lang="en-US" dirty="0"/>
              <a:t>Después, con la ayuda del resto del grupo, averigua si los </a:t>
            </a:r>
            <a:r>
              <a:rPr lang="en-US" b="0" dirty="0"/>
              <a:t>visitantes</a:t>
            </a:r>
            <a:r>
              <a:rPr lang="en-US" dirty="0"/>
              <a:t>, y el vecino, han aprendido lo que creemos que tenían que aprender. No olvides dar las gracias a los voluntarios que se atrevieron a actuar para el grupo.</a:t>
            </a:r>
          </a:p>
          <a:p>
            <a:endParaRPr lang="en-US" dirty="0"/>
          </a:p>
          <a:p>
            <a:r>
              <a:rPr lang="en-US" dirty="0"/>
              <a:t>Asegúrate de orientar los comentarios para que sean lo más constructivos posible. No "lo han hecho mal...", sino "yo podría haberlo enfocado así...".</a:t>
            </a:r>
          </a:p>
          <a:p>
            <a:endParaRPr lang="en-US" dirty="0"/>
          </a:p>
          <a:p>
            <a:r>
              <a:rPr lang="en-US" dirty="0"/>
              <a:t>Haga hincapié en que el juego de rol es un entorno muy artificial, y que todos nos comportaríamos de manera un poco diferente en una visita real a domicilio.</a:t>
            </a:r>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7</a:t>
            </a:fld>
            <a:endParaRPr lang="en-US"/>
          </a:p>
        </p:txBody>
      </p:sp>
    </p:spTree>
    <p:extLst>
      <p:ext uri="{BB962C8B-B14F-4D97-AF65-F5344CB8AC3E}">
        <p14:creationId xmlns:p14="http://schemas.microsoft.com/office/powerpoint/2010/main" val="167962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442913"/>
            <a:ext cx="6096000" cy="3429000"/>
          </a:xfrm>
        </p:spPr>
      </p:sp>
      <p:sp>
        <p:nvSpPr>
          <p:cNvPr id="3" name="Notes Placeholder 2"/>
          <p:cNvSpPr>
            <a:spLocks noGrp="1"/>
          </p:cNvSpPr>
          <p:nvPr>
            <p:ph type="body" idx="1"/>
          </p:nvPr>
        </p:nvSpPr>
        <p:spPr/>
        <p:txBody>
          <a:bodyPr/>
          <a:lstStyle/>
          <a:p>
            <a:r>
              <a:rPr lang="en-US" dirty="0"/>
              <a:t>Diez minutos de descanso</a:t>
            </a:r>
          </a:p>
        </p:txBody>
      </p:sp>
      <p:sp>
        <p:nvSpPr>
          <p:cNvPr id="4" name="Slide Number Placeholder 3"/>
          <p:cNvSpPr>
            <a:spLocks noGrp="1"/>
          </p:cNvSpPr>
          <p:nvPr>
            <p:ph type="sldNum" sz="quarter" idx="10"/>
          </p:nvPr>
        </p:nvSpPr>
        <p:spPr/>
        <p:txBody>
          <a:bodyPr/>
          <a:lstStyle/>
          <a:p>
            <a:fld id="{38AF86A6-5EC2-7147-B89B-AAB09FD1817C}" type="slidenum">
              <a:rPr lang="en-US" smtClean="0"/>
              <a:t>8</a:t>
            </a:fld>
            <a:endParaRPr lang="en-US"/>
          </a:p>
        </p:txBody>
      </p:sp>
    </p:spTree>
    <p:extLst>
      <p:ext uri="{BB962C8B-B14F-4D97-AF65-F5344CB8AC3E}">
        <p14:creationId xmlns:p14="http://schemas.microsoft.com/office/powerpoint/2010/main" val="1076619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visita a domicilio, como nos recuerdan a menudo las palabras de Frédéric, es nuestro medio para crecer en santidad. A primera vista, esto puede parecer egoísta, pero la "ironía central" de nuestra vocación es que servimos mejor a nuestras propias almas cuando servimos sólo por amor a Dios; cuando anteponemos las necesidades del otro a las nuestras.</a:t>
            </a:r>
          </a:p>
        </p:txBody>
      </p:sp>
      <p:sp>
        <p:nvSpPr>
          <p:cNvPr id="4" name="Slide Number Placeholder 3"/>
          <p:cNvSpPr>
            <a:spLocks noGrp="1"/>
          </p:cNvSpPr>
          <p:nvPr>
            <p:ph type="sldNum" sz="quarter" idx="10"/>
          </p:nvPr>
        </p:nvSpPr>
        <p:spPr/>
        <p:txBody>
          <a:bodyPr/>
          <a:lstStyle/>
          <a:p>
            <a:fld id="{38AF86A6-5EC2-7147-B89B-AAB09FD1817C}" type="slidenum">
              <a:rPr lang="en-US" smtClean="0"/>
              <a:t>9</a:t>
            </a:fld>
            <a:endParaRPr lang="en-US"/>
          </a:p>
        </p:txBody>
      </p:sp>
    </p:spTree>
    <p:extLst>
      <p:ext uri="{BB962C8B-B14F-4D97-AF65-F5344CB8AC3E}">
        <p14:creationId xmlns:p14="http://schemas.microsoft.com/office/powerpoint/2010/main" val="676475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t>
            </a:r>
            <a:r>
              <a:rPr lang="en-US" sz="1200" i="1" kern="1200" dirty="0">
                <a:solidFill>
                  <a:schemeClr val="tx1"/>
                </a:solidFill>
                <a:latin typeface="+mn-lt"/>
                <a:ea typeface="+mn-ea"/>
                <a:cs typeface="+mn-cs"/>
              </a:rPr>
              <a:t>¡Esto es para ayudar a tranquilizar a los nuevos vicentinos que puedan tener poca o ninguna experiencia con las visitas a domicilio</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Asegúrese de ensayar para poder hacer clic para avanzar las animaciones en el momento adecuado</a:t>
            </a:r>
            <a:r>
              <a:rPr lang="en-US" sz="1200" kern="1200" dirty="0">
                <a:solidFill>
                  <a:schemeClr val="tx1"/>
                </a:solidFill>
                <a:latin typeface="+mn-lt"/>
                <a:ea typeface="+mn-ea"/>
                <a:cs typeface="+mn-cs"/>
              </a:rPr>
              <a: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Si eres nuevo en esto, puede que estés un poco nervioso y te preguntes si tienes lo que hay que tener: las habilidades, los conocimientos, etc. Estas palabras de JD Douglas pueden tranquilizarle:</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"Todos nosotros tenemos también una elección en cuanto a cómo seguiremos la exhortación de Jesús de cuidar de "los más pequeños". Una de las mayores revelaciones que he tenido, que realmente ha sido fundamental para todo lo que he hecho en la vida..., es que Dios está mucho más interesado en nuestra disponibilidad que en nuestra capacidad. Hay mucha libertad cuando te das cuenta de que no importa si crees que tienes muchos dones y capacidad o ninguno, porque Dios está buscando que vengamos a Él igual que nosotros para ser el cambio en la vida de los demás.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"Yo no tengo que ser el mejor cantante del mundo para ser un líder de alabanza; y tú no tienes que ser el mejor para cambiar la vida de otros sirviendo en el ministerio al que Él te ha llamado. Cuando nos presentamos, Él se presenta - y cosas increíbles suceden a través de nosotros y para nosotros".</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DIOS VALORA NUESTRA DISPONIBILIDAD EN EL MINISTERIO POR ENCIMA DE NUESTRA CAPACIDAD</a:t>
            </a:r>
          </a:p>
          <a:p>
            <a:endParaRPr lang="en-US" sz="1200" b="1" kern="1200" dirty="0">
              <a:solidFill>
                <a:schemeClr val="tx1"/>
              </a:solidFill>
              <a:latin typeface="+mn-lt"/>
              <a:ea typeface="+mn-ea"/>
              <a:cs typeface="+mn-cs"/>
            </a:endParaRPr>
          </a:p>
          <a:p>
            <a:r>
              <a:rPr lang="en-US" sz="1200" b="0" i="1" kern="1200" dirty="0">
                <a:solidFill>
                  <a:schemeClr val="tx1"/>
                </a:solidFill>
                <a:latin typeface="+mn-lt"/>
                <a:ea typeface="+mn-ea"/>
                <a:cs typeface="+mn-cs"/>
              </a:rPr>
              <a:t>JONATHON "JD" DOUGLASS</a:t>
            </a:r>
            <a:endParaRPr lang="en-US" b="0" i="1" dirty="0"/>
          </a:p>
        </p:txBody>
      </p:sp>
      <p:sp>
        <p:nvSpPr>
          <p:cNvPr id="4" name="Slide Number Placeholder 3"/>
          <p:cNvSpPr>
            <a:spLocks noGrp="1"/>
          </p:cNvSpPr>
          <p:nvPr>
            <p:ph type="sldNum" sz="quarter" idx="10"/>
          </p:nvPr>
        </p:nvSpPr>
        <p:spPr/>
        <p:txBody>
          <a:bodyPr/>
          <a:lstStyle/>
          <a:p>
            <a:fld id="{38AF86A6-5EC2-7147-B89B-AAB09FD1817C}" type="slidenum">
              <a:rPr lang="en-US" smtClean="0"/>
              <a:t>10</a:t>
            </a:fld>
            <a:endParaRPr lang="en-US"/>
          </a:p>
        </p:txBody>
      </p:sp>
    </p:spTree>
    <p:extLst>
      <p:ext uri="{BB962C8B-B14F-4D97-AF65-F5344CB8AC3E}">
        <p14:creationId xmlns:p14="http://schemas.microsoft.com/office/powerpoint/2010/main" val="401327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0" i="1" dirty="0">
                <a:effectLst/>
                <a:latin typeface="Calibri" panose="020F0502020204030204" pitchFamily="34" charset="0"/>
                <a:ea typeface="Calibri" panose="020F0502020204030204" pitchFamily="34" charset="0"/>
                <a:cs typeface="Times New Roman" panose="02020603050405020304" pitchFamily="18" charset="0"/>
              </a:rPr>
              <a:t>(Resuma estos conceptos con sus propias palabras)</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Estamos llamados a ver el rostro de Cristo en aquellos a quienes servimos. Tanto Vicente como Frédéric enseñaron esto.</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San Vicente enseñaba: </a:t>
            </a: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"Puesto que Cristo quiso nacer pobre... se hizo servidor de los pobres y compartió su pobreza. Llegó a decir que consideraría toda obra que ayudara o perjudicara a los pobres como hecha a favor o en contra de sí mismo."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"El Espíritu religioso debe tener como punto de referencia el de Nuestro Señor, que quiso practicar la pobreza radical en la tierra".</a:t>
            </a:r>
          </a:p>
          <a:p>
            <a:pPr marL="0" marR="0">
              <a:spcBef>
                <a:spcPts val="0"/>
              </a:spcBef>
              <a:spcAft>
                <a:spcPts val="0"/>
              </a:spcAft>
            </a:pPr>
            <a:endPar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Por eso, a Vicente le resultaba fácil ver a Cristo en la persona del pobre.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Mientras san Vicente de Paúl ve al Jesús histórico en las personas de los pobres y de los que sufren, el beato Frédéric Ozanam ve en ellos al Jesús resucitado y lleno de cicatrices.</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Federico escribió: </a:t>
            </a: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"Tanto a los hombres como a los pobres los vemos con los ojos de la carne; están ahí y podemos meter el dedo y la mano en sus heridas, y las cicatrices de la corona de espinas son visibles en sus frentes; y en este punto la incredulidad ya no tiene lugar y deberíamos caer a sus pies y decir con el Apóstol: '</a:t>
            </a:r>
            <a:r>
              <a:rPr lang="en-US" sz="18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Tu </a:t>
            </a:r>
            <a:r>
              <a:rPr lang="en-US" sz="18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est </a:t>
            </a:r>
            <a:r>
              <a:rPr lang="en-US" sz="18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Dominus et Deus meus</a:t>
            </a: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Vosotros sois nuestros amos y nosotros seremos vuestros siervos". Vosotros sois para nosotros las imágenes sagradas de ese Dios a quien no vemos, y no sabiendo amarle de otro modo ¿no le amaremos en vuestras personas?  </a:t>
            </a:r>
            <a:r>
              <a:rPr lang="en-US" sz="1800" dirty="0">
                <a:effectLst/>
                <a:latin typeface="Calibri" panose="020F0502020204030204" pitchFamily="34" charset="0"/>
                <a:ea typeface="Calibri" panose="020F0502020204030204" pitchFamily="34" charset="0"/>
                <a:cs typeface="Times New Roman" panose="02020603050405020304" pitchFamily="18" charset="0"/>
              </a:rPr>
              <a:t>(Carta nº 137, 13 de noviembre de 1836).</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El Misterio de la Encarnación, tan amado por San Vicente de Paúl y el Beato Federico Ozanam, es, por tanto, una doctrina no sólo para ser creída, sino para ser puesta en práctica por los actos corporales y espirituales de misericordia. Los vicentinos que atienden a los más pequeños de sus hermanos y hermanas encuentran en ellos a la persona de Jesús, el Jesús encarnado. Y este encuentro con Jesús, esta interacción, nos transforma. Los Vicentinos crecen espiritualmente a través de su servicio de persona a persona. Hacemos lo que hacemos por la persona de Jesús, que es, en verdad, el pobre de carne y hueso que tenemos delante. Cada ser humano es una palabra de Dios hecha carne.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Los vicentinos esperan a Dios en lo inesperado: en personas, tiempos, formas y lugares inesperados. Dios tiene rostro humano. Cuando vemos a Jesús en los demás y tratamos de ser Jesús para los demás, el Misterio de la Encarnación cobra vida para nosotros.</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11</a:t>
            </a:fld>
            <a:endParaRPr lang="en-US"/>
          </a:p>
        </p:txBody>
      </p:sp>
    </p:spTree>
    <p:extLst>
      <p:ext uri="{BB962C8B-B14F-4D97-AF65-F5344CB8AC3E}">
        <p14:creationId xmlns:p14="http://schemas.microsoft.com/office/powerpoint/2010/main" val="95741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formación humana es la base de toda formación. Mientras que la formación humana se centra más en nuestras acciones, dentro de cada persona hay una "dinámica de trascendencia" que nos llama a realizar nuestra dimensión espiritual. Esta realización es obra de la gracia, una gracia que esperamos recibir en nuestras visitas a domicilio, realizadas sólo por amor.</a:t>
            </a:r>
          </a:p>
          <a:p>
            <a:endParaRPr lang="en-US" sz="1300" dirty="0"/>
          </a:p>
          <a:p>
            <a:r>
              <a:rPr lang="en-US" sz="1300" dirty="0"/>
              <a:t>En los años 90, había una canción llamada "¿Y si Dios fuera uno de nosotros?". </a:t>
            </a:r>
            <a:r>
              <a:rPr lang="en-US" dirty="0"/>
              <a:t>La letra incluye:</a:t>
            </a:r>
          </a:p>
          <a:p>
            <a:pPr lvl="1"/>
            <a:r>
              <a:rPr lang="en-US" b="0" i="1" kern="1200" dirty="0">
                <a:solidFill>
                  <a:schemeClr val="tx1"/>
                </a:solidFill>
                <a:effectLst/>
                <a:latin typeface="+mn-lt"/>
                <a:ea typeface="+mn-ea"/>
                <a:cs typeface="+mn-cs"/>
              </a:rPr>
              <a:t>Y si Dios fuera uno de nosotros</a:t>
            </a:r>
            <a:br>
              <a:rPr lang="en-US" i="1" dirty="0"/>
            </a:br>
            <a:r>
              <a:rPr lang="en-US" b="0" i="1" kern="1200" dirty="0">
                <a:solidFill>
                  <a:schemeClr val="tx1"/>
                </a:solidFill>
                <a:effectLst/>
                <a:latin typeface="+mn-lt"/>
                <a:ea typeface="+mn-ea"/>
                <a:cs typeface="+mn-cs"/>
              </a:rPr>
              <a:t>Sólo un vago como uno de nosotros</a:t>
            </a:r>
            <a:br>
              <a:rPr lang="en-US" i="1" dirty="0"/>
            </a:br>
            <a:r>
              <a:rPr lang="en-US" b="0" i="1" kern="1200" dirty="0">
                <a:solidFill>
                  <a:schemeClr val="tx1"/>
                </a:solidFill>
                <a:effectLst/>
                <a:latin typeface="+mn-lt"/>
                <a:ea typeface="+mn-ea"/>
                <a:cs typeface="+mn-cs"/>
              </a:rPr>
              <a:t>Sólo un extraño en el autobús</a:t>
            </a:r>
            <a:br>
              <a:rPr lang="en-US" i="1" dirty="0"/>
            </a:br>
            <a:r>
              <a:rPr lang="en-US" b="0" i="1" kern="1200" dirty="0">
                <a:solidFill>
                  <a:schemeClr val="tx1"/>
                </a:solidFill>
                <a:effectLst/>
                <a:latin typeface="+mn-lt"/>
                <a:ea typeface="+mn-ea"/>
                <a:cs typeface="+mn-cs"/>
              </a:rPr>
              <a:t>Tratando de hacer su camino a casa?</a:t>
            </a:r>
            <a:endParaRPr lang="en-US" sz="1300" dirty="0"/>
          </a:p>
          <a:p>
            <a:endParaRPr lang="en-US" sz="1300" dirty="0"/>
          </a:p>
          <a:p>
            <a:r>
              <a:rPr lang="en-US" dirty="0"/>
              <a:t>En </a:t>
            </a:r>
            <a:r>
              <a:rPr lang="en-US" i="1" dirty="0" err="1"/>
              <a:t>Redemptor </a:t>
            </a:r>
            <a:r>
              <a:rPr lang="en-US" i="1" dirty="0"/>
              <a:t>Hominis</a:t>
            </a:r>
            <a:r>
              <a:rPr lang="en-US" dirty="0"/>
              <a:t>, el Papa Juan Pablo II aborda precisamente este tema:</a:t>
            </a:r>
          </a:p>
          <a:p>
            <a:pPr lvl="1"/>
            <a:endParaRPr lang="en-US" i="1" dirty="0"/>
          </a:p>
          <a:p>
            <a:pPr lvl="1"/>
            <a:r>
              <a:rPr lang="en-US" i="1" dirty="0"/>
              <a:t>El hombre no puede vivir sin amor. Sigue siendo un ser incomprensible para sí mismo, su vida carece de sentido, si no se le revela el amor, si no encuentra el amor, si no lo experimenta y lo hace suyo, si no participa íntimamente de él. Por eso, como ya se ha dicho, Cristo Redentor "revela plenamente el hombre a sí mismo"</a:t>
            </a:r>
            <a:r>
              <a:rPr lang="en-US" dirty="0"/>
              <a:t>. </a:t>
            </a:r>
          </a:p>
          <a:p>
            <a:endParaRPr lang="en-US" dirty="0"/>
          </a:p>
          <a:p>
            <a:r>
              <a:rPr lang="en-US" dirty="0"/>
              <a:t>¡Qué visión tan extraordinaria! Sólo ha habido una persona perfecta, y es Cristo. Cristo encarnado podría haber venido a nosotros como un guerrero, un rey, un hombre rico, pero no lo hizo. Podría haberlo hecho parecer fácil, pero no lo hizo.</a:t>
            </a:r>
          </a:p>
          <a:p>
            <a:endParaRPr lang="en-US" dirty="0"/>
          </a:p>
          <a:p>
            <a:r>
              <a:rPr lang="en-US" dirty="0"/>
              <a:t>Nos llama a Sí haciéndose "un vago como uno de nosotros, un extraño en un autobús"; nos enseña que ser </a:t>
            </a:r>
            <a:r>
              <a:rPr lang="en-US" i="1" dirty="0"/>
              <a:t>auténticamente </a:t>
            </a:r>
            <a:r>
              <a:rPr lang="en-US" dirty="0"/>
              <a:t>humano no es sólo sentarse en un autobús, sino que por el amor somos creados de nuevo. </a:t>
            </a:r>
          </a:p>
        </p:txBody>
      </p:sp>
      <p:sp>
        <p:nvSpPr>
          <p:cNvPr id="4" name="Slide Number Placeholder 3"/>
          <p:cNvSpPr>
            <a:spLocks noGrp="1"/>
          </p:cNvSpPr>
          <p:nvPr>
            <p:ph type="sldNum" sz="quarter" idx="10"/>
          </p:nvPr>
        </p:nvSpPr>
        <p:spPr/>
        <p:txBody>
          <a:bodyPr/>
          <a:lstStyle/>
          <a:p>
            <a:fld id="{277BC03F-3CDC-0143-9641-3501BC751061}" type="slidenum">
              <a:rPr lang="en-US" smtClean="0"/>
              <a:t>12</a:t>
            </a:fld>
            <a:endParaRPr lang="en-US"/>
          </a:p>
        </p:txBody>
      </p:sp>
    </p:spTree>
    <p:extLst>
      <p:ext uri="{BB962C8B-B14F-4D97-AF65-F5344CB8AC3E}">
        <p14:creationId xmlns:p14="http://schemas.microsoft.com/office/powerpoint/2010/main" val="2134070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través de las visitas, recibimos la gracia de Dios en dos dimensiones importantes:</a:t>
            </a:r>
          </a:p>
          <a:p>
            <a:endParaRPr lang="en-US" dirty="0"/>
          </a:p>
          <a:p>
            <a:r>
              <a:rPr lang="en-US" dirty="0"/>
              <a:t>¡Alegre!</a:t>
            </a:r>
          </a:p>
          <a:p>
            <a:r>
              <a:rPr lang="en-US" dirty="0"/>
              <a:t>Como un niño que ha limpiado su habitación sin que nadie se lo pida y corre a decírselo a sus padres.</a:t>
            </a:r>
          </a:p>
          <a:p>
            <a:endParaRPr lang="en-US" dirty="0"/>
          </a:p>
          <a:p>
            <a:r>
              <a:rPr lang="en-US" dirty="0"/>
              <a:t>Le estamos sirviendo exactamente como nos pidió, ¡y estamos llenos de la alegría del espíritu!</a:t>
            </a:r>
          </a:p>
          <a:p>
            <a:endParaRPr lang="en-US" dirty="0"/>
          </a:p>
          <a:p>
            <a:r>
              <a:rPr lang="en-US" dirty="0"/>
              <a:t>Id a los pobres diez veces al día, decía San Vicente, y diez veces al día encontraréis allí a Dios. ¡Qué gran razón tenemos para estar alegres!</a:t>
            </a:r>
          </a:p>
          <a:p>
            <a:endParaRPr lang="en-US" dirty="0"/>
          </a:p>
          <a:p>
            <a:r>
              <a:rPr lang="en-US" dirty="0"/>
              <a:t>Transformadora.</a:t>
            </a:r>
          </a:p>
          <a:p>
            <a:r>
              <a:rPr lang="en-US" dirty="0"/>
              <a:t>Buscamos crecer más cerca de Cristo a través de nuestro servicio. En nuestras visitas habrá momentos en los que sintamos profundamente esta transformación; estamos cambiados. Crecemos en santidad.</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13</a:t>
            </a:fld>
            <a:endParaRPr lang="en-US"/>
          </a:p>
        </p:txBody>
      </p:sp>
    </p:spTree>
    <p:extLst>
      <p:ext uri="{BB962C8B-B14F-4D97-AF65-F5344CB8AC3E}">
        <p14:creationId xmlns:p14="http://schemas.microsoft.com/office/powerpoint/2010/main" val="46215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"Los vicentinos se preocupan sinceramente por las necesidades más profundas y el bienestar espiritual de aquellos a quienes ayudan, observando siempre un profundo respeto por su conciencia y la fe en la que creen, escuchando y comprendiendo con el corazón, más allá de las palabras y las apariencias."</a:t>
            </a:r>
          </a:p>
          <a:p>
            <a:endParaRPr lang="en-US" i="1" dirty="0"/>
          </a:p>
          <a:p>
            <a:endParaRPr lang="en-US" dirty="0"/>
          </a:p>
          <a:p>
            <a:r>
              <a:rPr lang="en-US" dirty="0"/>
              <a:t>No tengas reparos en rezar. Es la parte más importante de la visita, y verás que la gente lo aprecia mucho. Puede que lloren mientras rezas, pero no lágrimas de tristeza, sino de alivio, de saber que nuestro Dios amoroso no se ha olvidado de ellos. Tú eres la prueba. "</a:t>
            </a:r>
            <a:r>
              <a:rPr lang="en-US" i="1" dirty="0"/>
              <a:t>Donde están dos o tres reunidos en mi nombre...</a:t>
            </a:r>
            <a:r>
              <a:rPr lang="en-US" dirty="0"/>
              <a:t>"</a:t>
            </a:r>
          </a:p>
          <a:p>
            <a:endParaRPr lang="en-US" b="0" dirty="0"/>
          </a:p>
          <a:p>
            <a:r>
              <a:rPr lang="en-US" b="0" dirty="0"/>
              <a:t>Una invitación a la oración puede sonar así  Podemos oír las cargas que llevas y nos resulta útil rezar sobre nuestras cargas, ¿te gustaría unirte a nosotros en oración o prefieres que recemos por ti durante nuestra reunión de la Conferencia?  De este modo, el amigo necesitado puede optar dignamente por no participar en la oración, pero tras una visita domiciliaria llena de preocupación por él y su situación, lo más frecuente es que el vecino se muestre agradecido por unirse a ti en la oración.</a:t>
            </a:r>
          </a:p>
          <a:p>
            <a:endParaRPr lang="en-US" dirty="0"/>
          </a:p>
          <a:p>
            <a:r>
              <a:rPr lang="en-US" dirty="0"/>
              <a:t>Puede rezar de la forma que le resulte más cómoda: una oración espontánea, una de las oraciones especiales para visitas domiciliarias que figuran en el sitio web del Consejo Nacional, o tal vez el Padre Nuestro. Asegúrese de ser respetuoso con las distintas religiones.</a:t>
            </a:r>
          </a:p>
          <a:p>
            <a:endParaRPr lang="en-US" dirty="0"/>
          </a:p>
          <a:p>
            <a:r>
              <a:rPr lang="en-US" dirty="0"/>
              <a:t>También es importante que incluyas en tu oración una petición específica por las necesidades que acabas de escuchar.</a:t>
            </a:r>
          </a:p>
          <a:p>
            <a:endParaRPr lang="en-US" dirty="0"/>
          </a:p>
          <a:p>
            <a:r>
              <a:rPr lang="en-US" dirty="0"/>
              <a:t>Por último, si el vecino realmente no quiere rezar, no lo haga. Esto rara vez ocurre, pero siempre respetamos los deseos del vecino.</a:t>
            </a:r>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14</a:t>
            </a:fld>
            <a:endParaRPr lang="en-US"/>
          </a:p>
        </p:txBody>
      </p:sp>
    </p:spTree>
    <p:extLst>
      <p:ext uri="{BB962C8B-B14F-4D97-AF65-F5344CB8AC3E}">
        <p14:creationId xmlns:p14="http://schemas.microsoft.com/office/powerpoint/2010/main" val="1901890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nuestro es un ministerio de presencia. Estamos presentes como signo de que Dios no se ha olvidado del prójimo; de que nos ha enviado para escuchar y estar presentes. No dejes que tus pensamientos sobre los próximos pasos, o la preocupación por el tiempo te distraigan de la persona pobre que tienes delante.</a:t>
            </a:r>
          </a:p>
          <a:p>
            <a:endParaRPr lang="en-US" dirty="0"/>
          </a:p>
          <a:p>
            <a:r>
              <a:rPr lang="en-US" dirty="0"/>
              <a:t>Los pobres, enseñó Bl Rosalie, apreciarán nuestro amor más que todo lo que les llevemos.</a:t>
            </a:r>
          </a:p>
        </p:txBody>
      </p:sp>
      <p:sp>
        <p:nvSpPr>
          <p:cNvPr id="4" name="Slide Number Placeholder 3"/>
          <p:cNvSpPr>
            <a:spLocks noGrp="1"/>
          </p:cNvSpPr>
          <p:nvPr>
            <p:ph type="sldNum" sz="quarter" idx="5"/>
          </p:nvPr>
        </p:nvSpPr>
        <p:spPr/>
        <p:txBody>
          <a:bodyPr/>
          <a:lstStyle/>
          <a:p>
            <a:fld id="{DBECE451-CD28-A647-9A43-CD12E431D9F9}" type="slidenum">
              <a:rPr lang="en-US" smtClean="0"/>
              <a:t>15</a:t>
            </a:fld>
            <a:endParaRPr lang="en-US"/>
          </a:p>
        </p:txBody>
      </p:sp>
    </p:spTree>
    <p:extLst>
      <p:ext uri="{BB962C8B-B14F-4D97-AF65-F5344CB8AC3E}">
        <p14:creationId xmlns:p14="http://schemas.microsoft.com/office/powerpoint/2010/main" val="491949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En realidad, no podemos controlar cómo les irán las cosas a los vecinos que visitamos. Como dijo St Vincent: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a:t>
            </a:r>
            <a:r>
              <a:rPr lang="en-US" b="1" dirty="0"/>
              <a:t>Dios no considera el resultado de la buena obra emprendida, sino la caridad que la acompañó</a:t>
            </a:r>
            <a:r>
              <a:rPr lang="en-US" dirty="0"/>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lvl="1" fontAlgn="base"/>
            <a:r>
              <a:rPr lang="en-US" sz="1200" b="1" i="0" kern="1200" dirty="0">
                <a:solidFill>
                  <a:schemeClr val="tx1"/>
                </a:solidFill>
                <a:effectLst/>
                <a:latin typeface="+mn-lt"/>
                <a:ea typeface="+mn-ea"/>
                <a:cs typeface="+mn-cs"/>
              </a:rPr>
              <a:t>Catecismo:1822</a:t>
            </a:r>
            <a:endParaRPr lang="en-US" sz="1200" b="0" i="0" kern="1200" dirty="0">
              <a:solidFill>
                <a:schemeClr val="tx1"/>
              </a:solidFill>
              <a:effectLst/>
              <a:latin typeface="+mn-lt"/>
              <a:ea typeface="+mn-ea"/>
              <a:cs typeface="+mn-cs"/>
            </a:endParaRPr>
          </a:p>
          <a:p>
            <a:pPr lvl="1" fontAlgn="base"/>
            <a:r>
              <a:rPr lang="en-US" sz="1200" b="0" i="0" kern="1200" dirty="0">
                <a:solidFill>
                  <a:schemeClr val="tx1"/>
                </a:solidFill>
                <a:effectLst/>
                <a:latin typeface="+mn-lt"/>
                <a:ea typeface="+mn-ea"/>
                <a:cs typeface="+mn-cs"/>
              </a:rPr>
              <a:t>La caridad es la virtud teologal por la que amamos a Dios</a:t>
            </a:r>
          </a:p>
          <a:p>
            <a:pPr lvl="1" fontAlgn="base"/>
            <a:r>
              <a:rPr lang="en-US" sz="1200" b="0" i="0" kern="1200" dirty="0">
                <a:solidFill>
                  <a:schemeClr val="tx1"/>
                </a:solidFill>
                <a:effectLst/>
                <a:latin typeface="+mn-lt"/>
                <a:ea typeface="+mn-ea"/>
                <a:cs typeface="+mn-cs"/>
              </a:rPr>
              <a:t>sobre todas las cosas por amor a él, y a nuestro prójimo como a nosotros mismos</a:t>
            </a:r>
          </a:p>
          <a:p>
            <a:pPr lvl="1" fontAlgn="base"/>
            <a:r>
              <a:rPr lang="en-US" sz="1200" b="0" i="0" kern="1200" dirty="0">
                <a:solidFill>
                  <a:schemeClr val="tx1"/>
                </a:solidFill>
                <a:effectLst/>
                <a:latin typeface="+mn-lt"/>
                <a:ea typeface="+mn-ea"/>
                <a:cs typeface="+mn-cs"/>
              </a:rPr>
              <a:t>por amor a Dios.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Recuerda que nuestro principal objetivo es nuestro propio crecimiento en santidad. Hazte esta pregunta después de cada visita: "¿Soy mejor cristiano por haberlo hecho?".</a:t>
            </a:r>
          </a:p>
          <a:p>
            <a:endParaRPr lang="en-US" dirty="0"/>
          </a:p>
          <a:p>
            <a:r>
              <a:rPr lang="en-US" dirty="0"/>
              <a:t>Resulta útil, pues, hacer explícita la conexión entre este trabajo y nuestro crecimiento reflexionando sobre él. El Diario de la visita a domicilio es una herramienta que te ayudará a hacerlo.  </a:t>
            </a:r>
            <a:r>
              <a:rPr lang="en-US" b="0" dirty="0"/>
              <a:t>¿Dónde has visto el "rostro de Cristo" en tu visita?</a:t>
            </a:r>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16</a:t>
            </a:fld>
            <a:endParaRPr lang="en-US"/>
          </a:p>
        </p:txBody>
      </p:sp>
    </p:spTree>
    <p:extLst>
      <p:ext uri="{BB962C8B-B14F-4D97-AF65-F5344CB8AC3E}">
        <p14:creationId xmlns:p14="http://schemas.microsoft.com/office/powerpoint/2010/main" val="1160189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Nuestros pobres son fríos y desesperadamente indiferentes. Tienen naturalezas acostumbradas a la civilización material, que ya no están dispuestas a la religión, que ya no tienen sentido de las cosas invisibles, que extienden las manos para recibir el pan, pero cuyos oídos permanecen siempre cerrados a la palabra que les anunciamos. ¡Oh, cuántas veces hablamos amablemente a gente que nos echa con palos, aunque pudiéramos ir a otros que nos escucharan y comprendieran! Pero no; éstas son almas golpeadas, que nos reciben siempre de la misma manera, siempre con la misma reserva al final de un año como el primer día, que se cuidan mucho de no contradecir ni una sola cosa de lo que decimos, pero que por todo eso no cambian nada de sus costumbres. El bien hecho es entre nosotros, que nos apoyamos y animamos mutuamente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Frédéric Ozanam</a:t>
            </a:r>
          </a:p>
          <a:p>
            <a:r>
              <a:rPr lang="en-US" sz="1200" kern="1200" dirty="0">
                <a:solidFill>
                  <a:schemeClr val="tx1"/>
                </a:solidFill>
                <a:effectLst/>
                <a:latin typeface="+mn-lt"/>
                <a:ea typeface="+mn-ea"/>
                <a:cs typeface="+mn-cs"/>
              </a:rPr>
              <a:t>Carta a Léonce </a:t>
            </a:r>
            <a:r>
              <a:rPr lang="en-US" sz="1200" kern="1200" dirty="0" err="1">
                <a:solidFill>
                  <a:schemeClr val="tx1"/>
                </a:solidFill>
                <a:effectLst/>
                <a:latin typeface="+mn-lt"/>
                <a:ea typeface="+mn-ea"/>
                <a:cs typeface="+mn-cs"/>
              </a:rPr>
              <a:t>Curnier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Lyon, 29 de octubre de 1835</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 creo que nos ahuyenten a menudo con palos. Pero es cierto que los vecinos a veces desconfían de nosotros. ¿Cómo mantenemos nuestras conversaciones como servidores... en el espíritu vicenciano?</a:t>
            </a:r>
          </a:p>
        </p:txBody>
      </p:sp>
      <p:sp>
        <p:nvSpPr>
          <p:cNvPr id="4" name="Slide Number Placeholder 3"/>
          <p:cNvSpPr>
            <a:spLocks noGrp="1"/>
          </p:cNvSpPr>
          <p:nvPr>
            <p:ph type="sldNum" sz="quarter" idx="10"/>
          </p:nvPr>
        </p:nvSpPr>
        <p:spPr/>
        <p:txBody>
          <a:bodyPr/>
          <a:lstStyle/>
          <a:p>
            <a:fld id="{38AF86A6-5EC2-7147-B89B-AAB09FD1817C}" type="slidenum">
              <a:rPr lang="en-US" smtClean="0"/>
              <a:t>17</a:t>
            </a:fld>
            <a:endParaRPr lang="en-US"/>
          </a:p>
        </p:txBody>
      </p:sp>
    </p:spTree>
    <p:extLst>
      <p:ext uri="{BB962C8B-B14F-4D97-AF65-F5344CB8AC3E}">
        <p14:creationId xmlns:p14="http://schemas.microsoft.com/office/powerpoint/2010/main" val="1455141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Hay un eufemismo utilizado por las fuerzas de seguridad para los interrogatorios; los llaman "entrevistas".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Es muy importante que nunca empecemos a tratar nuestras visitas como interrogatorios.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sz="1600" b="0" dirty="0"/>
              <a:t>Una forma de caer en esta trampa es ponernos como objetivo aprender "</a:t>
            </a:r>
            <a:r>
              <a:rPr lang="en-US" sz="1600" b="0" i="1" dirty="0"/>
              <a:t>Toda la </a:t>
            </a:r>
            <a:r>
              <a:rPr lang="en-US" sz="1600" b="0" dirty="0"/>
              <a:t>Historia".</a:t>
            </a:r>
          </a:p>
          <a:p>
            <a:endParaRPr lang="en-US" sz="1600" b="0" dirty="0"/>
          </a:p>
          <a:p>
            <a:r>
              <a:rPr lang="en-US" sz="1600" b="0" dirty="0"/>
              <a:t>El reto de este enfoque es que </a:t>
            </a:r>
            <a:r>
              <a:rPr lang="en-US" sz="1600" b="0" i="1" dirty="0"/>
              <a:t>nunca podemos </a:t>
            </a:r>
            <a:r>
              <a:rPr lang="en-US" sz="1600" b="0" dirty="0"/>
              <a:t>conocer toda la historia. </a:t>
            </a:r>
          </a:p>
          <a:p>
            <a:endParaRPr lang="en-US" sz="1600" b="0" dirty="0"/>
          </a:p>
          <a:p>
            <a:r>
              <a:rPr lang="en-US" sz="1600" b="0" dirty="0"/>
              <a:t>Carl Sagan dijo una vez "si quieres hacer una tarta de manzana desde cero, primero debes crear el universo".</a:t>
            </a:r>
          </a:p>
          <a:p>
            <a:endParaRPr lang="en-US" sz="1600" b="0" dirty="0"/>
          </a:p>
          <a:p>
            <a:r>
              <a:rPr lang="en-US" sz="1600" b="0" dirty="0"/>
              <a:t>Del mismo modo, si queremos conocer toda la historia, debemos comprender toda la educación del vecino, su familia, su barrio, su carrera, </a:t>
            </a:r>
            <a:r>
              <a:rPr lang="en-US" sz="1600" b="0" dirty="0" err="1"/>
              <a:t>etc</a:t>
            </a:r>
            <a:r>
              <a:rPr lang="en-US" sz="1600" b="0" dirty="0"/>
              <a:t>, etc. En general, eso no se consigue en una sola visita.</a:t>
            </a:r>
          </a:p>
          <a:p>
            <a:endParaRPr lang="en-US" sz="1600" b="0" dirty="0"/>
          </a:p>
          <a:p>
            <a:r>
              <a:rPr lang="en-US" sz="1600" b="0" dirty="0"/>
              <a:t>Por el contrario, tenemos que estar dispuestos a conceder el beneficio de la duda; tenemos que establecer una relación basada en la confianza y la amistad. (Regla, Parte I, 1.9)</a:t>
            </a:r>
          </a:p>
          <a:p>
            <a:endParaRPr lang="en-US" b="1"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Como dijo una vez San Vicente: "No creemos a las personas porque sean muy cultas, sino porque las consideramos buenas y las amamos".</a:t>
            </a:r>
            <a:endParaRPr lang="en-US" b="1" dirty="0"/>
          </a:p>
          <a:p>
            <a:endParaRPr lang="en-US" dirty="0"/>
          </a:p>
          <a:p>
            <a:r>
              <a:rPr lang="en-US" dirty="0"/>
              <a:t>También dijo: "Las sospechas suelen ser engañosas".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Cuando "interrogamos", a veces podemos hacer que el vecino se sienta presionado para intentar decirnos lo que cree que queremos oír, en lugar de contarnos su historia.</a:t>
            </a:r>
          </a:p>
          <a:p>
            <a:endParaRPr lang="en-US" dirty="0"/>
          </a:p>
          <a:p>
            <a:r>
              <a:rPr lang="en-US" dirty="0"/>
              <a:t>Tú decides cuándo y hasta dónde conceder el beneficio de la duda. Recuerda que estás ahí para ayudar.</a:t>
            </a:r>
          </a:p>
        </p:txBody>
      </p:sp>
      <p:sp>
        <p:nvSpPr>
          <p:cNvPr id="4" name="Slide Number Placeholder 3"/>
          <p:cNvSpPr>
            <a:spLocks noGrp="1"/>
          </p:cNvSpPr>
          <p:nvPr>
            <p:ph type="sldNum" sz="quarter" idx="10"/>
          </p:nvPr>
        </p:nvSpPr>
        <p:spPr/>
        <p:txBody>
          <a:bodyPr/>
          <a:lstStyle/>
          <a:p>
            <a:fld id="{38AF86A6-5EC2-7147-B89B-AAB09FD1817C}" type="slidenum">
              <a:rPr lang="en-US" smtClean="0"/>
              <a:t>18</a:t>
            </a:fld>
            <a:endParaRPr lang="en-US"/>
          </a:p>
        </p:txBody>
      </p:sp>
    </p:spTree>
    <p:extLst>
      <p:ext uri="{BB962C8B-B14F-4D97-AF65-F5344CB8AC3E}">
        <p14:creationId xmlns:p14="http://schemas.microsoft.com/office/powerpoint/2010/main" val="1734846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tablas con sujetapapeles son una buena manera de mantener los papeles en orden y de tomar notas cuando no hay mesa...., ¡pero una tabla con sujetapapeles no es una visita a domicilio!  </a:t>
            </a:r>
          </a:p>
          <a:p>
            <a:endParaRPr lang="en-US" dirty="0"/>
          </a:p>
          <a:p>
            <a:r>
              <a:rPr lang="en-US" dirty="0"/>
              <a:t>El formulario recortado en el portapapeles tampoco es la visita. Cuando confiamos demasiado en las notas que hemos traído, en lugar de en la persona que tenemos delante, podemos empezar a caer en el problema del "martillo y el clavo".</a:t>
            </a:r>
          </a:p>
          <a:p>
            <a:endParaRPr lang="en-US" dirty="0"/>
          </a:p>
          <a:p>
            <a:r>
              <a:rPr lang="en-US" dirty="0"/>
              <a:t>Ya sabes: "Si todo lo que tienes es un martillo, todo parece un clavo".</a:t>
            </a:r>
          </a:p>
          <a:p>
            <a:endParaRPr lang="en-US" dirty="0"/>
          </a:p>
          <a:p>
            <a:r>
              <a:rPr lang="en-US" dirty="0"/>
              <a:t>Un ejemplo común de esto es rellenar una hoja de presupuesto en cada visita. Ciertamente, algunos vecinos a los que visitamos necesitan ayuda con esto, pero todos los vecinos a los que visitamos se han quedado cortos, ¡para eso nos han llamado! Si nos encerramos en nuestro marco presupuestario, en lugar de escuchar al vecino, casi siempre nos encontraremos con que hay un "¡problema presupuestario!". Pero a menudo hay algo mucho más profundo - o algo mucho más simple.  </a:t>
            </a:r>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19</a:t>
            </a:fld>
            <a:endParaRPr lang="en-US"/>
          </a:p>
        </p:txBody>
      </p:sp>
    </p:spTree>
    <p:extLst>
      <p:ext uri="{BB962C8B-B14F-4D97-AF65-F5344CB8AC3E}">
        <p14:creationId xmlns:p14="http://schemas.microsoft.com/office/powerpoint/2010/main" val="2607537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Recuerda que nuestra Regla enseña que debemos construir "relaciones basadas en la confianza y la amistad". Debemos tratar de comprender los problemas del prójimo "como lo haríamos con un hermano o una hermana".</a:t>
            </a:r>
          </a:p>
          <a:p>
            <a:endParaRPr lang="en-US" dirty="0"/>
          </a:p>
          <a:p>
            <a:r>
              <a:rPr lang="en-US" dirty="0"/>
              <a:t>Todas las personas que visitamos tienen algo que contarnos.</a:t>
            </a:r>
          </a:p>
          <a:p>
            <a:endParaRPr lang="en-US" dirty="0"/>
          </a:p>
          <a:p>
            <a:r>
              <a:rPr lang="en-US" i="1" baseline="0" dirty="0"/>
              <a:t>Quieren </a:t>
            </a:r>
            <a:r>
              <a:rPr lang="en-US" baseline="0" dirty="0"/>
              <a:t>contarnos sus problemas, sus necesidades.</a:t>
            </a:r>
          </a:p>
          <a:p>
            <a:endParaRPr lang="en-US" baseline="0" dirty="0"/>
          </a:p>
          <a:p>
            <a:r>
              <a:rPr lang="en-US" baseline="0" dirty="0"/>
              <a:t>Nuestro papel no es </a:t>
            </a:r>
            <a:r>
              <a:rPr lang="en-US" i="1" baseline="0" dirty="0"/>
              <a:t>hacer </a:t>
            </a:r>
            <a:r>
              <a:rPr lang="en-US" baseline="0" dirty="0"/>
              <a:t>que nos lo cuenten, sino </a:t>
            </a:r>
            <a:r>
              <a:rPr lang="en-US" i="1" baseline="0" dirty="0"/>
              <a:t>dejar que </a:t>
            </a:r>
            <a:r>
              <a:rPr lang="en-US" baseline="0" dirty="0"/>
              <a:t>nos lo cuenten; hacer que se sientan lo suficientemente cómodos en nuestra presencia como para compartir lo que el Beato Federico llamaba "</a:t>
            </a:r>
            <a:r>
              <a:rPr lang="en-US" sz="1200" dirty="0"/>
              <a:t>el secreto de [su] mente[s] solitaria[s] y atribulada[s]".  </a:t>
            </a:r>
          </a:p>
          <a:p>
            <a:endParaRPr lang="en-US" sz="1200" b="0" dirty="0"/>
          </a:p>
          <a:p>
            <a:r>
              <a:rPr lang="en-US" sz="1200" b="0" dirty="0"/>
              <a:t>A través de nuestro amor y escucha, comienza la curación.</a:t>
            </a:r>
            <a:endParaRPr lang="en-US" b="0" dirty="0"/>
          </a:p>
        </p:txBody>
      </p:sp>
      <p:sp>
        <p:nvSpPr>
          <p:cNvPr id="4" name="Slide Number Placeholder 3"/>
          <p:cNvSpPr>
            <a:spLocks noGrp="1"/>
          </p:cNvSpPr>
          <p:nvPr>
            <p:ph type="sldNum" sz="quarter" idx="10"/>
          </p:nvPr>
        </p:nvSpPr>
        <p:spPr/>
        <p:txBody>
          <a:bodyPr/>
          <a:lstStyle/>
          <a:p>
            <a:fld id="{38AF86A6-5EC2-7147-B89B-AAB09FD1817C}" type="slidenum">
              <a:rPr lang="en-US" smtClean="0"/>
              <a:t>20</a:t>
            </a:fld>
            <a:endParaRPr lang="en-US"/>
          </a:p>
        </p:txBody>
      </p:sp>
    </p:spTree>
    <p:extLst>
      <p:ext uri="{BB962C8B-B14F-4D97-AF65-F5344CB8AC3E}">
        <p14:creationId xmlns:p14="http://schemas.microsoft.com/office/powerpoint/2010/main" val="3724443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Discuta cada una de las viñetas</a:t>
            </a:r>
          </a:p>
          <a:p>
            <a:endParaRPr lang="en-US" dirty="0"/>
          </a:p>
          <a:p>
            <a:r>
              <a:rPr lang="en-US" dirty="0"/>
              <a:t>Revela a Johnny Carson: ¡el visitante a domicilio ideal! Johnny nunca obligaba a sus invitados a contar sus historias: ¡les dejaba compartirlas!</a:t>
            </a:r>
          </a:p>
        </p:txBody>
      </p:sp>
      <p:sp>
        <p:nvSpPr>
          <p:cNvPr id="4" name="Slide Number Placeholder 3"/>
          <p:cNvSpPr>
            <a:spLocks noGrp="1"/>
          </p:cNvSpPr>
          <p:nvPr>
            <p:ph type="sldNum" sz="quarter" idx="5"/>
          </p:nvPr>
        </p:nvSpPr>
        <p:spPr/>
        <p:txBody>
          <a:bodyPr/>
          <a:lstStyle/>
          <a:p>
            <a:fld id="{DBECE451-CD28-A647-9A43-CD12E431D9F9}" type="slidenum">
              <a:rPr lang="en-US" smtClean="0"/>
              <a:t>21</a:t>
            </a:fld>
            <a:endParaRPr lang="en-US"/>
          </a:p>
        </p:txBody>
      </p:sp>
    </p:spTree>
    <p:extLst>
      <p:ext uri="{BB962C8B-B14F-4D97-AF65-F5344CB8AC3E}">
        <p14:creationId xmlns:p14="http://schemas.microsoft.com/office/powerpoint/2010/main" val="219631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El beato Frédéric escribió un famoso ensayo titulado "Ayuda que honra"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En él explicaba que la ayuda honra cuando puede llegar a ser mutua. Los pobres nunca nos devolverán la ayuda material que les ofrecemos, pero es natural que la gente se sienta obligada en ese sentido.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Sin embargo, pueden corresponder a nuestra amistad, nuestro amor y nuestras oraciones.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Recuerde: &lt;presentador</a:t>
            </a:r>
            <a:r>
              <a:rPr lang="en-US" b="1" i="1" baseline="0" dirty="0"/>
              <a:t>: haga clic aquí para iniciar la </a:t>
            </a:r>
            <a:r>
              <a:rPr lang="en-US" baseline="0" dirty="0"/>
              <a:t>animación&gt;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Para tener un vecino, hay que ser vecino.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Para tener un amigo hay que ser amigo.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Para tener un hermano o una hermana, hay que ser hermano o hermana.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Los clientes </a:t>
            </a:r>
            <a:r>
              <a:rPr lang="en-US" baseline="0" dirty="0"/>
              <a:t>no tienen clientes.</a:t>
            </a:r>
          </a:p>
          <a:p>
            <a:endParaRPr lang="en-US" baseline="0" dirty="0"/>
          </a:p>
        </p:txBody>
      </p:sp>
      <p:sp>
        <p:nvSpPr>
          <p:cNvPr id="4" name="Slide Number Placeholder 3"/>
          <p:cNvSpPr>
            <a:spLocks noGrp="1"/>
          </p:cNvSpPr>
          <p:nvPr>
            <p:ph type="sldNum" sz="quarter" idx="10"/>
          </p:nvPr>
        </p:nvSpPr>
        <p:spPr/>
        <p:txBody>
          <a:bodyPr/>
          <a:lstStyle/>
          <a:p>
            <a:fld id="{277BC03F-3CDC-0143-9641-3501BC751061}" type="slidenum">
              <a:rPr lang="en-US" smtClean="0"/>
              <a:t>22</a:t>
            </a:fld>
            <a:endParaRPr lang="en-US"/>
          </a:p>
        </p:txBody>
      </p:sp>
    </p:spTree>
    <p:extLst>
      <p:ext uri="{BB962C8B-B14F-4D97-AF65-F5344CB8AC3E}">
        <p14:creationId xmlns:p14="http://schemas.microsoft.com/office/powerpoint/2010/main" val="986065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Donna Beegle es una investigadora de la pobreza y profesora que creció siendo muy pobre.</a:t>
            </a:r>
          </a:p>
          <a:p>
            <a:endParaRPr lang="en-US" dirty="0"/>
          </a:p>
          <a:p>
            <a:r>
              <a:rPr lang="en-US" dirty="0"/>
              <a:t>Su material "Comunicación sin barreras" es una herramienta útil para establecer relaciones.</a:t>
            </a:r>
          </a:p>
        </p:txBody>
      </p:sp>
      <p:sp>
        <p:nvSpPr>
          <p:cNvPr id="4" name="Slide Number Placeholder 3"/>
          <p:cNvSpPr>
            <a:spLocks noGrp="1"/>
          </p:cNvSpPr>
          <p:nvPr>
            <p:ph type="sldNum" sz="quarter" idx="10"/>
          </p:nvPr>
        </p:nvSpPr>
        <p:spPr/>
        <p:txBody>
          <a:bodyPr/>
          <a:lstStyle/>
          <a:p>
            <a:fld id="{38AF86A6-5EC2-7147-B89B-AAB09FD1817C}" type="slidenum">
              <a:rPr lang="en-US" smtClean="0"/>
              <a:t>23</a:t>
            </a:fld>
            <a:endParaRPr lang="en-US"/>
          </a:p>
        </p:txBody>
      </p:sp>
    </p:spTree>
    <p:extLst>
      <p:ext uri="{BB962C8B-B14F-4D97-AF65-F5344CB8AC3E}">
        <p14:creationId xmlns:p14="http://schemas.microsoft.com/office/powerpoint/2010/main" val="1391714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Diferencias entre la comunicación de la "clase media" y la cultura de la pobreza.</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24</a:t>
            </a:fld>
            <a:endParaRPr lang="en-US"/>
          </a:p>
        </p:txBody>
      </p:sp>
    </p:spTree>
    <p:extLst>
      <p:ext uri="{BB962C8B-B14F-4D97-AF65-F5344CB8AC3E}">
        <p14:creationId xmlns:p14="http://schemas.microsoft.com/office/powerpoint/2010/main" val="346554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(Intenta dar algunos ejemplos de tu propia experiencia; no es necesario que repases cada uno de ellos).</a:t>
            </a:r>
          </a:p>
          <a:p>
            <a:endParaRPr lang="en-US" dirty="0"/>
          </a:p>
          <a:p>
            <a:r>
              <a:rPr lang="en-US" dirty="0"/>
              <a:t>Relaciones basadas en la identificación: Aprende de personas con las que hay puntos en común y respeto. </a:t>
            </a:r>
          </a:p>
          <a:p>
            <a:endParaRPr lang="en-US" dirty="0"/>
          </a:p>
          <a:p>
            <a:r>
              <a:rPr lang="en-US" dirty="0"/>
              <a:t>Espontáneo: Se comunica y aprende mejor cuando la información se presenta de diversas formas. </a:t>
            </a:r>
          </a:p>
          <a:p>
            <a:endParaRPr lang="en-US" dirty="0"/>
          </a:p>
          <a:p>
            <a:r>
              <a:rPr lang="en-US" dirty="0"/>
              <a:t>Repetitivo: Contar y repetir historias es importante para aprender y mantener los conocimientos. </a:t>
            </a:r>
          </a:p>
          <a:p>
            <a:endParaRPr lang="en-US" dirty="0"/>
          </a:p>
          <a:p>
            <a:r>
              <a:rPr lang="en-US" dirty="0"/>
              <a:t>Holístico: Centrado en la "GRAN imagen". Tendencia a asimilar todo lo que ocurre a su alrededor y a no prestar atención a los detalles a menos que se haga hincapié en ellos y se repitan. </a:t>
            </a:r>
          </a:p>
          <a:p>
            <a:endParaRPr lang="en-US" dirty="0"/>
          </a:p>
          <a:p>
            <a:r>
              <a:rPr lang="en-US" dirty="0"/>
              <a:t>Mostrar emociones: Comodidad con las emociones. Confía en los sentimientos y busca la emoción, la expresión facial y los gestos. </a:t>
            </a:r>
          </a:p>
          <a:p>
            <a:endParaRPr lang="en-US" dirty="0"/>
          </a:p>
          <a:p>
            <a:r>
              <a:rPr lang="en-US" dirty="0"/>
              <a:t>Orientado al presente: Muy en sintonía con el aquí y ahora. Su comportamiento depende de lo que se modele a su alrededor y de lo que ocurra en su vida familiar. </a:t>
            </a:r>
          </a:p>
          <a:p>
            <a:endParaRPr lang="en-US" dirty="0"/>
          </a:p>
          <a:p>
            <a:r>
              <a:rPr lang="en-US" dirty="0"/>
              <a:t>Autorrevelación: Tomar información de personas con las que se identifican... utilizar la autorrevelación para obtener identificación. </a:t>
            </a:r>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25</a:t>
            </a:fld>
            <a:endParaRPr lang="en-US"/>
          </a:p>
        </p:txBody>
      </p:sp>
    </p:spTree>
    <p:extLst>
      <p:ext uri="{BB962C8B-B14F-4D97-AF65-F5344CB8AC3E}">
        <p14:creationId xmlns:p14="http://schemas.microsoft.com/office/powerpoint/2010/main" val="779921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Dé ejemplos de su propia experiencia. Tal vez viste una foto de un equipo de béisbol en una visita a domicilio y contaste que solías entrenar en las ligas menores. Tal vez compartió que tiene el mismo tipo de perro.</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Consejos para contar historias: una vez más, ponga ejemplos de su propia experiencia. Si a un vecino le pone nervioso hablar con el casero, háblale de otro vecino (¡sin nombres!) que evitó el desahucio hablando con el casero. En otras palabras, no se trata de "haz esto porque yo digo que funciona", sino de "tus vecinos hicieron esto y les funcionó".</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No todos tus consejos serán útiles: sé prudente y humilde a la hora de ofrecerlos. Tu experiencia no es la suya.</a:t>
            </a:r>
          </a:p>
        </p:txBody>
      </p:sp>
      <p:sp>
        <p:nvSpPr>
          <p:cNvPr id="4" name="Slide Number Placeholder 3"/>
          <p:cNvSpPr>
            <a:spLocks noGrp="1"/>
          </p:cNvSpPr>
          <p:nvPr>
            <p:ph type="sldNum" sz="quarter" idx="10"/>
          </p:nvPr>
        </p:nvSpPr>
        <p:spPr/>
        <p:txBody>
          <a:bodyPr/>
          <a:lstStyle/>
          <a:p>
            <a:fld id="{38AF86A6-5EC2-7147-B89B-AAB09FD1817C}" type="slidenum">
              <a:rPr lang="en-US" smtClean="0"/>
              <a:t>26</a:t>
            </a:fld>
            <a:endParaRPr lang="en-US"/>
          </a:p>
        </p:txBody>
      </p:sp>
    </p:spTree>
    <p:extLst>
      <p:ext uri="{BB962C8B-B14F-4D97-AF65-F5344CB8AC3E}">
        <p14:creationId xmlns:p14="http://schemas.microsoft.com/office/powerpoint/2010/main" val="52295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Recomendaciones de libros.</a:t>
            </a:r>
          </a:p>
        </p:txBody>
      </p:sp>
      <p:sp>
        <p:nvSpPr>
          <p:cNvPr id="4" name="Slide Number Placeholder 3"/>
          <p:cNvSpPr>
            <a:spLocks noGrp="1"/>
          </p:cNvSpPr>
          <p:nvPr>
            <p:ph type="sldNum" sz="quarter" idx="5"/>
          </p:nvPr>
        </p:nvSpPr>
        <p:spPr/>
        <p:txBody>
          <a:bodyPr/>
          <a:lstStyle/>
          <a:p>
            <a:fld id="{DBECE451-CD28-A647-9A43-CD12E431D9F9}" type="slidenum">
              <a:rPr lang="en-US" smtClean="0"/>
              <a:t>27</a:t>
            </a:fld>
            <a:endParaRPr lang="en-US"/>
          </a:p>
        </p:txBody>
      </p:sp>
    </p:spTree>
    <p:extLst>
      <p:ext uri="{BB962C8B-B14F-4D97-AF65-F5344CB8AC3E}">
        <p14:creationId xmlns:p14="http://schemas.microsoft.com/office/powerpoint/2010/main" val="3852187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442913"/>
            <a:ext cx="6096000" cy="3429000"/>
          </a:xfrm>
        </p:spPr>
      </p:sp>
      <p:sp>
        <p:nvSpPr>
          <p:cNvPr id="3" name="Notes Placeholder 2"/>
          <p:cNvSpPr>
            <a:spLocks noGrp="1"/>
          </p:cNvSpPr>
          <p:nvPr>
            <p:ph type="body" idx="1"/>
          </p:nvPr>
        </p:nvSpPr>
        <p:spPr/>
        <p:txBody>
          <a:bodyPr/>
          <a:lstStyle/>
          <a:p>
            <a:r>
              <a:rPr lang="en-US" dirty="0"/>
              <a:t>Diez minutos de descanso</a:t>
            </a:r>
          </a:p>
        </p:txBody>
      </p:sp>
      <p:sp>
        <p:nvSpPr>
          <p:cNvPr id="4" name="Slide Number Placeholder 3"/>
          <p:cNvSpPr>
            <a:spLocks noGrp="1"/>
          </p:cNvSpPr>
          <p:nvPr>
            <p:ph type="sldNum" sz="quarter" idx="10"/>
          </p:nvPr>
        </p:nvSpPr>
        <p:spPr/>
        <p:txBody>
          <a:bodyPr/>
          <a:lstStyle/>
          <a:p>
            <a:fld id="{38AF86A6-5EC2-7147-B89B-AAB09FD1817C}" type="slidenum">
              <a:rPr lang="en-US" smtClean="0"/>
              <a:t>28</a:t>
            </a:fld>
            <a:endParaRPr lang="en-US"/>
          </a:p>
        </p:txBody>
      </p:sp>
    </p:spTree>
    <p:extLst>
      <p:ext uri="{BB962C8B-B14F-4D97-AF65-F5344CB8AC3E}">
        <p14:creationId xmlns:p14="http://schemas.microsoft.com/office/powerpoint/2010/main" val="1859440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Manual nos dice que se supone que los equipos de visitas a domicilio tienen "una visión especial de la mejor manera de ayudar".</a:t>
            </a:r>
          </a:p>
        </p:txBody>
      </p:sp>
      <p:sp>
        <p:nvSpPr>
          <p:cNvPr id="4" name="Slide Number Placeholder 3"/>
          <p:cNvSpPr>
            <a:spLocks noGrp="1"/>
          </p:cNvSpPr>
          <p:nvPr>
            <p:ph type="sldNum" sz="quarter" idx="10"/>
          </p:nvPr>
        </p:nvSpPr>
        <p:spPr/>
        <p:txBody>
          <a:bodyPr/>
          <a:lstStyle/>
          <a:p>
            <a:fld id="{38AF86A6-5EC2-7147-B89B-AAB09FD1817C}" type="slidenum">
              <a:rPr lang="en-US" smtClean="0"/>
              <a:t>29</a:t>
            </a:fld>
            <a:endParaRPr lang="en-US"/>
          </a:p>
        </p:txBody>
      </p:sp>
    </p:spTree>
    <p:extLst>
      <p:ext uri="{BB962C8B-B14F-4D97-AF65-F5344CB8AC3E}">
        <p14:creationId xmlns:p14="http://schemas.microsoft.com/office/powerpoint/2010/main" val="6075817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principio hablamos de lo que necesitamos saber al final de nuestra visita. Hay tres grandes preguntas que realmente necesitamos responder:</a:t>
            </a:r>
          </a:p>
          <a:p>
            <a:endParaRPr lang="en-US" dirty="0"/>
          </a:p>
          <a:p>
            <a:r>
              <a:rPr lang="en-US" b="1" dirty="0"/>
              <a:t>¿Existe una necesidad? </a:t>
            </a:r>
            <a:r>
              <a:rPr lang="en-US" dirty="0"/>
              <a:t>Puede que la necesidad no sea de dinero. (</a:t>
            </a:r>
            <a:r>
              <a:rPr lang="en-US" i="1" dirty="0"/>
              <a:t>Pon un ejemplo de tu experiencia</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¿Cuál es la necesidad? </a:t>
            </a:r>
            <a:r>
              <a:rPr lang="en-US" dirty="0"/>
              <a:t>Para nosotros, a menudo se trata de algún tipo de ayuda financiera, y la necesidad más urgente puede no ser aquella por la que nos llamaron. (Ponga </a:t>
            </a:r>
            <a:r>
              <a:rPr lang="en-US" i="1" dirty="0"/>
              <a:t>un ejemplo de su experiencia</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¿Podemos ayudar? </a:t>
            </a:r>
            <a:r>
              <a:rPr lang="en-US" dirty="0"/>
              <a:t>A veces realmente no podemos. (</a:t>
            </a:r>
            <a:r>
              <a:rPr lang="en-US" i="1" dirty="0"/>
              <a:t>Pon un ejemplo de tu experiencia. Por ejemplo, el vecino que llamó necesitando 3.500 dólares antes de mañana para evitar el desahucio. Es posible que podamos ayudarle, pero no de la forma que nos ha pedido. Podríamos ayudarle a entrar en un albergue temporal, por ejemplo</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 la gran pregunta: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¿Debemos ayudar? </a:t>
            </a:r>
            <a:r>
              <a:rPr lang="en-US" dirty="0"/>
              <a:t>(</a:t>
            </a:r>
            <a:r>
              <a:rPr lang="en-US" i="1" dirty="0"/>
              <a:t>Pida a los participantes que respondan primero a esta pregunta</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Discute esta idea: siempre debemos ayudar... pero la ayuda puede no ser económica; ¡puede no ser en absoluto aquello para lo que se nos pidió ayuda!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Recuerde: intentamos ayudar de la </a:t>
            </a:r>
            <a:r>
              <a:rPr lang="en-US" i="1" dirty="0"/>
              <a:t>mejor manera posible</a:t>
            </a:r>
            <a:r>
              <a:rPr lang="en-US" dirty="0"/>
              <a:t>.</a:t>
            </a:r>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30</a:t>
            </a:fld>
            <a:endParaRPr lang="en-US"/>
          </a:p>
        </p:txBody>
      </p:sp>
    </p:spTree>
    <p:extLst>
      <p:ext uri="{BB962C8B-B14F-4D97-AF65-F5344CB8AC3E}">
        <p14:creationId xmlns:p14="http://schemas.microsoft.com/office/powerpoint/2010/main" val="1836161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Debate: ¿cuáles son algunos ejemplos de sufrimiento o </a:t>
            </a:r>
            <a:r>
              <a:rPr lang="en-US" b="0" dirty="0"/>
              <a:t>privación </a:t>
            </a:r>
            <a:r>
              <a:rPr lang="en-US" dirty="0"/>
              <a:t>en los que podemos ayudar?</a:t>
            </a:r>
          </a:p>
          <a:p>
            <a:endParaRPr lang="en-US" dirty="0"/>
          </a:p>
          <a:p>
            <a:r>
              <a:rPr lang="en-US" dirty="0"/>
              <a:t>Soledad (especialmente los ancianos)</a:t>
            </a:r>
          </a:p>
          <a:p>
            <a:r>
              <a:rPr lang="en-US" dirty="0"/>
              <a:t>Barreras lingüísticas</a:t>
            </a:r>
          </a:p>
          <a:p>
            <a:r>
              <a:rPr lang="en-US" dirty="0"/>
              <a:t>Falta de un "animador", alguien con quien intercambiar ideas.</a:t>
            </a:r>
          </a:p>
        </p:txBody>
      </p:sp>
      <p:sp>
        <p:nvSpPr>
          <p:cNvPr id="4" name="Slide Number Placeholder 3"/>
          <p:cNvSpPr>
            <a:spLocks noGrp="1"/>
          </p:cNvSpPr>
          <p:nvPr>
            <p:ph type="sldNum" sz="quarter" idx="10"/>
          </p:nvPr>
        </p:nvSpPr>
        <p:spPr/>
        <p:txBody>
          <a:bodyPr/>
          <a:lstStyle/>
          <a:p>
            <a:fld id="{38AF86A6-5EC2-7147-B89B-AAB09FD1817C}" type="slidenum">
              <a:rPr lang="en-US" smtClean="0"/>
              <a:t>31</a:t>
            </a:fld>
            <a:endParaRPr lang="en-US"/>
          </a:p>
        </p:txBody>
      </p:sp>
    </p:spTree>
    <p:extLst>
      <p:ext uri="{BB962C8B-B14F-4D97-AF65-F5344CB8AC3E}">
        <p14:creationId xmlns:p14="http://schemas.microsoft.com/office/powerpoint/2010/main" val="149946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hicieron lo que les dije!"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 realmente tiene motivos para creer que puede dar consejos de experto (o conoce a alguien que pueda hacerlo), ésta puede ser una excelente forma de ayuda.</a:t>
            </a:r>
          </a:p>
          <a:p>
            <a:endParaRPr lang="en-US" dirty="0"/>
          </a:p>
          <a:p>
            <a:r>
              <a:rPr lang="en-US" dirty="0"/>
              <a:t>Pero... ¡tenemos que tener la humildad de admitir que no siempre sabemos la respuesta correcta!</a:t>
            </a:r>
          </a:p>
          <a:p>
            <a:endParaRPr lang="en-US" dirty="0"/>
          </a:p>
          <a:p>
            <a:r>
              <a:rPr lang="en-US" dirty="0"/>
              <a:t>Como subraya el programa "Getting Ahead": "Los pobres son expertos en su propia situación".</a:t>
            </a:r>
          </a:p>
          <a:p>
            <a:endParaRPr lang="en-US" dirty="0"/>
          </a:p>
          <a:p>
            <a:r>
              <a:rPr lang="en-US" i="1" dirty="0"/>
              <a:t>Animar a la gente a encontrar sus propias soluciones y ayudarles a hacerlas realidad es siempre la mejor manera de fomentar la autosuficiencia.</a:t>
            </a:r>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32</a:t>
            </a:fld>
            <a:endParaRPr lang="en-US"/>
          </a:p>
        </p:txBody>
      </p:sp>
    </p:spTree>
    <p:extLst>
      <p:ext uri="{BB962C8B-B14F-4D97-AF65-F5344CB8AC3E}">
        <p14:creationId xmlns:p14="http://schemas.microsoft.com/office/powerpoint/2010/main" val="413502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No te limites a dar la misma cantidad a todos para sentir que estás siendo justo con todos, ni tengas políticas que limiten nuestra ayuda anual a una familia.  Estos enfoques limitan lo que usted y el Espíritu Santo pueden hacer en la vida de una persona/familia.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"Es mejor sobrepasar los límites de la caridad que fracasar en ella" San Vicente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Un bache en el camino frente a un camino largo y lleno de baches - la pobreza no puede resolverse en la mayoría de los casos ayudando una sola vez en la vida de una persona.  Viajar con un vecino necesitado a través de la crisis es la forma ideal de ayuda - estamos llamados por nuestra Regla a "formar relaciones basadas en la confianza y la amistad."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 establecimiento de relaciones se remonta a la primera Conferencia, cuyos miembros fundadores (entre ellos Frédéric) "adoptaban" familias y las visitaban a menudo. Como mínimo, podemos volver a visitar a nuestros vecinos de vez en cuando para ofrecerles ánimo y amistad.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33</a:t>
            </a:fld>
            <a:endParaRPr lang="en-US"/>
          </a:p>
        </p:txBody>
      </p:sp>
    </p:spTree>
    <p:extLst>
      <p:ext uri="{BB962C8B-B14F-4D97-AF65-F5344CB8AC3E}">
        <p14:creationId xmlns:p14="http://schemas.microsoft.com/office/powerpoint/2010/main" val="1067138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i="1" dirty="0"/>
              <a:t>Algunas personas realmente necesitan ayuda para presupuestar</a:t>
            </a:r>
            <a:r>
              <a:rPr lang="en-US" dirty="0"/>
              <a:t>. </a:t>
            </a:r>
          </a:p>
          <a:p>
            <a:endParaRPr lang="en-US" dirty="0"/>
          </a:p>
          <a:p>
            <a:r>
              <a:rPr lang="en-US" dirty="0"/>
              <a:t>Pero sé muy prudente a la hora de sacar conclusiones precipitadas. Recuerda: no te apresures a dar consejos.</a:t>
            </a:r>
          </a:p>
          <a:p>
            <a:endParaRPr lang="en-US" dirty="0"/>
          </a:p>
          <a:p>
            <a:r>
              <a:rPr lang="en-US" dirty="0"/>
              <a:t>Y, por supuesto, no ignores la realidad de la pobreza. </a:t>
            </a:r>
            <a:r>
              <a:rPr lang="en-US" b="0" dirty="0"/>
              <a:t>A veces el problema no es la falta de capacidad presupuestaria.  A veces no hay ingresos suficientes para equilibrar el presupuesto.</a:t>
            </a:r>
          </a:p>
          <a:p>
            <a:endParaRPr lang="en-US" b="1" dirty="0"/>
          </a:p>
          <a:p>
            <a:r>
              <a:rPr lang="en-US" dirty="0"/>
              <a:t>¡¿Qué significa eso?! ¡Hagamos un pequeño ejercicio!</a:t>
            </a:r>
          </a:p>
        </p:txBody>
      </p:sp>
      <p:sp>
        <p:nvSpPr>
          <p:cNvPr id="4" name="Slide Number Placeholder 3"/>
          <p:cNvSpPr>
            <a:spLocks noGrp="1"/>
          </p:cNvSpPr>
          <p:nvPr>
            <p:ph type="sldNum" sz="quarter" idx="10"/>
          </p:nvPr>
        </p:nvSpPr>
        <p:spPr/>
        <p:txBody>
          <a:bodyPr/>
          <a:lstStyle/>
          <a:p>
            <a:fld id="{38AF86A6-5EC2-7147-B89B-AAB09FD1817C}" type="slidenum">
              <a:rPr lang="en-US" smtClean="0"/>
              <a:t>34</a:t>
            </a:fld>
            <a:endParaRPr lang="en-US"/>
          </a:p>
        </p:txBody>
      </p:sp>
    </p:spTree>
    <p:extLst>
      <p:ext uri="{BB962C8B-B14F-4D97-AF65-F5344CB8AC3E}">
        <p14:creationId xmlns:p14="http://schemas.microsoft.com/office/powerpoint/2010/main" val="507882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Se trata de un ejercicio muy importante para reflexionar sobre la realidad de la pobreza de los trabajadores. Practica haciendo clic en las animaciones.</a:t>
            </a:r>
          </a:p>
          <a:p>
            <a:endParaRPr lang="en-US" dirty="0"/>
          </a:p>
          <a:p>
            <a:r>
              <a:rPr lang="en-US" dirty="0"/>
              <a:t>Reparte la hoja de cálculo del presupuesto. Pide a los participantes que vayan día a día y escriban lo que harían cada día del mes.</a:t>
            </a:r>
          </a:p>
          <a:p>
            <a:endParaRPr lang="en-US" dirty="0"/>
          </a:p>
          <a:p>
            <a:r>
              <a:rPr lang="en-US" dirty="0"/>
              <a:t>Después de unos cinco minutos, empieza preguntando:</a:t>
            </a:r>
          </a:p>
          <a:p>
            <a:endParaRPr lang="en-US" dirty="0"/>
          </a:p>
          <a:p>
            <a:r>
              <a:rPr lang="en-US" dirty="0"/>
              <a:t>Te pedí que fueras día a día, pero tengo curiosidad por saber quién empezó sumando los ingresos y los gastos del mes.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Haz clic para revelar: Los ingresos son superiores a los gastos. PERO, (haz clic para revelar) ¡eso no es cierto en un día cualquiera! (No ignores la realidad de la pobreza).</a:t>
            </a:r>
          </a:p>
          <a:p>
            <a:endParaRPr lang="en-US" dirty="0"/>
          </a:p>
          <a:p>
            <a:r>
              <a:rPr lang="en-US" dirty="0"/>
              <a:t>Puntos de debate: ¿se trata de un problema presupuestario? Es fácil decir "hay que ahorrar para suavizar las cosas, pero ¿cómo hacerlo cuando tu mes típico tiene este aspecto? (No ignores la realidad de la pobreza).</a:t>
            </a:r>
          </a:p>
          <a:p>
            <a:endParaRPr lang="en-US" dirty="0"/>
          </a:p>
          <a:p>
            <a:r>
              <a:rPr lang="en-US" dirty="0"/>
              <a:t>¿Es excesivo el alquiler? No. Menos del 35% de los ingresos.</a:t>
            </a:r>
          </a:p>
          <a:p>
            <a:endParaRPr lang="en-US" dirty="0"/>
          </a:p>
          <a:p>
            <a:r>
              <a:rPr lang="en-US" dirty="0"/>
              <a:t>Sabemos que los préstamos de día de pago son bastante arriesgados y pueden ser desastrosos a largo plazo.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PERO (haga clic para revelar) ¿puede ver dónde podría parecer que tiene sentido el 1</a:t>
            </a:r>
            <a:r>
              <a:rPr lang="en-US" baseline="30000" dirty="0"/>
              <a:t>st</a:t>
            </a:r>
            <a:r>
              <a:rPr lang="en-US" dirty="0"/>
              <a:t> de este mes, sabiendo que cobrará en una semana? ¿Qué es más caro, la cuota de una semana del préstamo o una semana de recargos por demora del casero? (No ignores las realidades de la pobreza).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es probable que la familia con este presupuesto nos llame en un mes normal (como éste), sino en un mes en el que se le estropee el coche (por ejemplo.) ¡No hay holgura en este presupuesto! (No ignores las realidades de la pobreza).</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35</a:t>
            </a:fld>
            <a:endParaRPr lang="en-US"/>
          </a:p>
        </p:txBody>
      </p:sp>
    </p:spTree>
    <p:extLst>
      <p:ext uri="{BB962C8B-B14F-4D97-AF65-F5344CB8AC3E}">
        <p14:creationId xmlns:p14="http://schemas.microsoft.com/office/powerpoint/2010/main" val="2114831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Algunas personas pueden necesitar ayuda para hacer cosas que pueden parecer muy fáciles para nuestros miembros.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 obtención y cumplimentación de formularios para prestaciones gubernamentales son algunas de las cosas que la Sociedad puede hacer bien. </a:t>
            </a:r>
            <a:endParaRPr lang="en-US" dirty="0"/>
          </a:p>
          <a:p>
            <a:endParaRPr lang="en-US" dirty="0"/>
          </a:p>
        </p:txBody>
      </p:sp>
      <p:sp>
        <p:nvSpPr>
          <p:cNvPr id="4" name="Slide Number Placeholder 3"/>
          <p:cNvSpPr>
            <a:spLocks noGrp="1"/>
          </p:cNvSpPr>
          <p:nvPr>
            <p:ph type="sldNum" sz="quarter" idx="10"/>
          </p:nvPr>
        </p:nvSpPr>
        <p:spPr/>
        <p:txBody>
          <a:bodyPr/>
          <a:lstStyle/>
          <a:p>
            <a:fld id="{38AF86A6-5EC2-7147-B89B-AAB09FD1817C}" type="slidenum">
              <a:rPr lang="en-US" smtClean="0"/>
              <a:t>36</a:t>
            </a:fld>
            <a:endParaRPr lang="en-US"/>
          </a:p>
        </p:txBody>
      </p:sp>
    </p:spTree>
    <p:extLst>
      <p:ext uri="{BB962C8B-B14F-4D97-AF65-F5344CB8AC3E}">
        <p14:creationId xmlns:p14="http://schemas.microsoft.com/office/powerpoint/2010/main" val="1994728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Cuando podemos ayudar, debemos ayudar. Si no podemos, debemos intentar encontrar a alguien que pueda.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 Conferencia debe tener a su disposición los datos de las organizaciones que pueden prestar servicios específicos a las personas a las que servimos. Es necesaria la aprobación de la persona/familia afectada antes de remitirla a otros organismos. La confidencialidad en lo que hacemos por aquellos a quienes servimos es crítica e imperativa. </a:t>
            </a:r>
            <a:endParaRPr lang="en-US" dirty="0"/>
          </a:p>
          <a:p>
            <a:endParaRPr lang="en-US" dirty="0"/>
          </a:p>
          <a:p>
            <a:r>
              <a:rPr lang="en-US" b="0" dirty="0"/>
              <a:t>Derivar a los vecinos a otras organizaciones no es "pasarse la pelota". ¡Es ayuda real! A medida que continúes en tu vocación, harás muchas conexiones en tu comunidad, y a menudo sabrás de recursos de los que el vecino puede no haber oído hablar y a menudo aprenderás de recursos adicionales de los mismos vecinos a los que sirves.</a:t>
            </a:r>
          </a:p>
          <a:p>
            <a:endParaRPr lang="en-US" dirty="0"/>
          </a:p>
          <a:p>
            <a:r>
              <a:rPr lang="en-US" dirty="0"/>
              <a:t>(</a:t>
            </a:r>
            <a:r>
              <a:rPr lang="en-US" i="1" dirty="0"/>
              <a:t>Pon ejemplos de tu experiencia</a:t>
            </a:r>
            <a:r>
              <a:rPr lang="en-US" dirty="0"/>
              <a:t>).</a:t>
            </a:r>
          </a:p>
        </p:txBody>
      </p:sp>
      <p:sp>
        <p:nvSpPr>
          <p:cNvPr id="4" name="Slide Number Placeholder 3"/>
          <p:cNvSpPr>
            <a:spLocks noGrp="1"/>
          </p:cNvSpPr>
          <p:nvPr>
            <p:ph type="sldNum" sz="quarter" idx="10"/>
          </p:nvPr>
        </p:nvSpPr>
        <p:spPr/>
        <p:txBody>
          <a:bodyPr/>
          <a:lstStyle/>
          <a:p>
            <a:fld id="{38AF86A6-5EC2-7147-B89B-AAB09FD1817C}" type="slidenum">
              <a:rPr lang="en-US" smtClean="0"/>
              <a:t>37</a:t>
            </a:fld>
            <a:endParaRPr lang="en-US"/>
          </a:p>
        </p:txBody>
      </p:sp>
    </p:spTree>
    <p:extLst>
      <p:ext uri="{BB962C8B-B14F-4D97-AF65-F5344CB8AC3E}">
        <p14:creationId xmlns:p14="http://schemas.microsoft.com/office/powerpoint/2010/main" val="14276645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Los pobres quieren que hablemos con ellos y, sobre todo, que les escuchemos.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Podemos hacerles pequeños trabajos en casa (pequeñas reparaciones, cortar el césped, etc.). O podemos llevarles a sus citas, etc. Especialmente, cuando visitemos a personas solitarias o ancianas, recordemos cosas como los cumpleaños, ya que a menudo necesitan y aprecian un cambio que anime sus vidas.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Siempre que sea posible, organice algo especial para ellos que refuerce su dignidad y su sentimiento de autoestima. </a:t>
            </a:r>
            <a:endParaRPr lang="en-US" dirty="0"/>
          </a:p>
          <a:p>
            <a:endParaRPr lang="en-US" dirty="0"/>
          </a:p>
          <a:p>
            <a:r>
              <a:rPr lang="en-US" dirty="0"/>
              <a:t>Somos un ministerio de presencia. Dar de nosotros mismos es lo más importante que podemos ofrecer.</a:t>
            </a:r>
          </a:p>
        </p:txBody>
      </p:sp>
      <p:sp>
        <p:nvSpPr>
          <p:cNvPr id="4" name="Slide Number Placeholder 3"/>
          <p:cNvSpPr>
            <a:spLocks noGrp="1"/>
          </p:cNvSpPr>
          <p:nvPr>
            <p:ph type="sldNum" sz="quarter" idx="10"/>
          </p:nvPr>
        </p:nvSpPr>
        <p:spPr/>
        <p:txBody>
          <a:bodyPr/>
          <a:lstStyle/>
          <a:p>
            <a:fld id="{38AF86A6-5EC2-7147-B89B-AAB09FD1817C}" type="slidenum">
              <a:rPr lang="en-US" smtClean="0"/>
              <a:t>38</a:t>
            </a:fld>
            <a:endParaRPr lang="en-US"/>
          </a:p>
        </p:txBody>
      </p:sp>
    </p:spTree>
    <p:extLst>
      <p:ext uri="{BB962C8B-B14F-4D97-AF65-F5344CB8AC3E}">
        <p14:creationId xmlns:p14="http://schemas.microsoft.com/office/powerpoint/2010/main" val="255492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Desde los primeros días de la Sociedad, nos hemos dedicado a lo que ahora llamamos "cambio sistémico".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 su primera visita a domicilio, Frédéric recordó que quería simplemente dejar la leña e irse lo antes posible, pero pronto se dio cuenta de que la única forma de servir de verdad era a través de relaciones a largo plazo, amistades y tutoría.</a:t>
            </a:r>
          </a:p>
          <a:p>
            <a:endParaRPr lang="en-US" dirty="0"/>
          </a:p>
          <a:p>
            <a:r>
              <a:rPr lang="en-US" b="0" dirty="0"/>
              <a:t>La Sociedad asesoró, tuteló y estableció programas de aprendizaje para los pobres; incluso ofreció sus servicios profesionales desde el principio y a lo largo de nuestra historia.</a:t>
            </a:r>
          </a:p>
          <a:p>
            <a:endParaRPr lang="en-US" dirty="0"/>
          </a:p>
          <a:p>
            <a:r>
              <a:rPr lang="en-US" dirty="0"/>
              <a:t>¿Cómo podemos revivir este espíritu de nuestra intemporal visita a domicilio?</a:t>
            </a:r>
          </a:p>
        </p:txBody>
      </p:sp>
      <p:sp>
        <p:nvSpPr>
          <p:cNvPr id="4" name="Slide Number Placeholder 3"/>
          <p:cNvSpPr>
            <a:spLocks noGrp="1"/>
          </p:cNvSpPr>
          <p:nvPr>
            <p:ph type="sldNum" sz="quarter" idx="5"/>
          </p:nvPr>
        </p:nvSpPr>
        <p:spPr/>
        <p:txBody>
          <a:bodyPr/>
          <a:lstStyle/>
          <a:p>
            <a:fld id="{DBECE451-CD28-A647-9A43-CD12E431D9F9}" type="slidenum">
              <a:rPr lang="en-US" smtClean="0"/>
              <a:t>39</a:t>
            </a:fld>
            <a:endParaRPr lang="en-US"/>
          </a:p>
        </p:txBody>
      </p:sp>
    </p:spTree>
    <p:extLst>
      <p:ext uri="{BB962C8B-B14F-4D97-AF65-F5344CB8AC3E}">
        <p14:creationId xmlns:p14="http://schemas.microsoft.com/office/powerpoint/2010/main" val="2442509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Frédéric nos recuerda que sólo podemos ver con los ojos de la carne, y cuando vemos al pobre que tenemos delante, debemos caer a sus pies y decir con el Apóstol: "Tus </a:t>
            </a:r>
            <a:r>
              <a:rPr lang="en-US" dirty="0" err="1"/>
              <a:t>est </a:t>
            </a:r>
            <a:r>
              <a:rPr lang="en-US" dirty="0"/>
              <a:t>Dominus et Deus meus!" (</a:t>
            </a:r>
            <a:r>
              <a:rPr lang="en-US" i="1" dirty="0"/>
              <a:t>¡Tú eres mi señor y mi Dios</a:t>
            </a:r>
            <a:r>
              <a:rPr lang="en-US" dirty="0"/>
              <a:t>!).</a:t>
            </a:r>
          </a:p>
          <a:p>
            <a:endParaRPr lang="en-US" dirty="0"/>
          </a:p>
          <a:p>
            <a:r>
              <a:rPr lang="en-US" dirty="0"/>
              <a:t>Puede </a:t>
            </a:r>
            <a:r>
              <a:rPr lang="en-US" b="0" dirty="0"/>
              <a:t>ser </a:t>
            </a:r>
            <a:r>
              <a:rPr lang="en-US" dirty="0"/>
              <a:t>fácil dejarnos llevar por el hastío; decir "no he eliminado el </a:t>
            </a:r>
            <a:r>
              <a:rPr lang="en-US" baseline="0" dirty="0"/>
              <a:t>hambre, sólo he dado una comida; no he dado un hogar, sino sólo un refugio temporal". Nuestra ayuda material es, en efecto, efímera.</a:t>
            </a:r>
          </a:p>
          <a:p>
            <a:endParaRPr lang="en-US" baseline="0" dirty="0"/>
          </a:p>
          <a:p>
            <a:r>
              <a:rPr lang="en-US" baseline="0" dirty="0"/>
              <a:t>La Verónica ofreció un paño para que Cristo limpiara la sangre, el sudor y las lágrimas de su rostro, y aún así sangró en la Cruz aquel mismo día.</a:t>
            </a:r>
          </a:p>
          <a:p>
            <a:endParaRPr lang="en-US" baseline="0" dirty="0"/>
          </a:p>
          <a:p>
            <a:r>
              <a:rPr lang="en-US" baseline="0" dirty="0"/>
              <a:t>Pero su consuelo no fue en vano. Recordamos a Verónica como una Santa. </a:t>
            </a:r>
          </a:p>
          <a:p>
            <a:endParaRPr lang="en-US" baseline="0" dirty="0"/>
          </a:p>
          <a:p>
            <a:r>
              <a:rPr lang="en-US" baseline="0" dirty="0"/>
              <a:t>Como ella, no servimos a los pobres para "arreglar problemas". Servimos a los pobres porque SON Cristo.</a:t>
            </a:r>
            <a:endParaRPr lang="en-US" dirty="0"/>
          </a:p>
        </p:txBody>
      </p:sp>
      <p:sp>
        <p:nvSpPr>
          <p:cNvPr id="4" name="Slide Number Placeholder 3"/>
          <p:cNvSpPr>
            <a:spLocks noGrp="1"/>
          </p:cNvSpPr>
          <p:nvPr>
            <p:ph type="sldNum" sz="quarter" idx="10"/>
          </p:nvPr>
        </p:nvSpPr>
        <p:spPr/>
        <p:txBody>
          <a:bodyPr/>
          <a:lstStyle/>
          <a:p>
            <a:fld id="{277BC03F-3CDC-0143-9641-3501BC751061}" type="slidenum">
              <a:rPr lang="en-US" smtClean="0"/>
              <a:t>40</a:t>
            </a:fld>
            <a:endParaRPr lang="en-US"/>
          </a:p>
        </p:txBody>
      </p:sp>
    </p:spTree>
    <p:extLst>
      <p:ext uri="{BB962C8B-B14F-4D97-AF65-F5344CB8AC3E}">
        <p14:creationId xmlns:p14="http://schemas.microsoft.com/office/powerpoint/2010/main" val="52262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ECE451-CD28-A647-9A43-CD12E431D9F9}" type="slidenum">
              <a:rPr lang="en-US" smtClean="0"/>
              <a:t>41</a:t>
            </a:fld>
            <a:endParaRPr lang="en-US"/>
          </a:p>
        </p:txBody>
      </p:sp>
    </p:spTree>
    <p:extLst>
      <p:ext uri="{BB962C8B-B14F-4D97-AF65-F5344CB8AC3E}">
        <p14:creationId xmlns:p14="http://schemas.microsoft.com/office/powerpoint/2010/main" val="127890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0697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33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9009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86933"/>
            <a:ext cx="5181600" cy="48900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86933"/>
            <a:ext cx="5181600" cy="48900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509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a:t>Click to edit Master title style</a:t>
            </a:r>
          </a:p>
        </p:txBody>
      </p:sp>
      <p:sp>
        <p:nvSpPr>
          <p:cNvPr id="3" name="Text Placeholder 2"/>
          <p:cNvSpPr>
            <a:spLocks noGrp="1"/>
          </p:cNvSpPr>
          <p:nvPr>
            <p:ph type="body" idx="1"/>
          </p:nvPr>
        </p:nvSpPr>
        <p:spPr>
          <a:xfrm>
            <a:off x="839788" y="1257831"/>
            <a:ext cx="5157787" cy="53710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1833566"/>
            <a:ext cx="5157787" cy="4119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257831"/>
            <a:ext cx="5183188" cy="53710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1833566"/>
            <a:ext cx="5183188" cy="4119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309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9190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1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779464"/>
          </a:xfrm>
          <a:prstGeom prst="rect">
            <a:avLst/>
          </a:prstGeom>
        </p:spPr>
        <p:txBody>
          <a:bodyPr vert="horz" lIns="91440" tIns="45720" rIns="91440" bIns="45720" rtlCol="0" anchor="ctr">
            <a:normAutofit/>
          </a:bodyPr>
          <a:lstStyle/>
          <a:p>
            <a:r>
              <a:rPr lang="en-US"/>
              <a:t>Haga clic para editar el estilo del título principal</a:t>
            </a:r>
          </a:p>
        </p:txBody>
      </p:sp>
      <p:sp>
        <p:nvSpPr>
          <p:cNvPr id="3" name="Text Placeholder 2"/>
          <p:cNvSpPr>
            <a:spLocks noGrp="1"/>
          </p:cNvSpPr>
          <p:nvPr>
            <p:ph type="body" idx="1"/>
          </p:nvPr>
        </p:nvSpPr>
        <p:spPr>
          <a:xfrm>
            <a:off x="838200" y="1307256"/>
            <a:ext cx="10515600" cy="4785042"/>
          </a:xfrm>
          <a:prstGeom prst="rect">
            <a:avLst/>
          </a:prstGeom>
        </p:spPr>
        <p:txBody>
          <a:bodyPr vert="horz" lIns="91440" tIns="45720" rIns="91440" bIns="45720" rtlCol="0">
            <a:normAutofit/>
          </a:bodyPr>
          <a:lstStyle/>
          <a:p>
            <a:pPr lvl="0"/>
            <a:r>
              <a:rPr lang="en-US"/>
              <a:t>Haga clic para editar los estilos de texto maestro</a:t>
            </a:r>
          </a:p>
          <a:p>
            <a:pPr lvl="1"/>
            <a:r>
              <a:rPr lang="en-US"/>
              <a:t>Segundo nivel</a:t>
            </a:r>
          </a:p>
          <a:p>
            <a:pPr lvl="2"/>
            <a:r>
              <a:rPr lang="en-US"/>
              <a:t>Tercer nivel</a:t>
            </a:r>
          </a:p>
          <a:p>
            <a:pPr lvl="3"/>
            <a:r>
              <a:rPr lang="en-US"/>
              <a:t>Cuarto nivel</a:t>
            </a:r>
          </a:p>
          <a:p>
            <a:pPr lvl="4"/>
            <a:r>
              <a:rPr lang="en-US"/>
              <a:t>Quinto nivel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t>6/27/2024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t>‹#›</a:t>
            </a:fld>
            <a:endParaRPr lang="en-US"/>
          </a:p>
        </p:txBody>
      </p:sp>
      <p:pic>
        <p:nvPicPr>
          <p:cNvPr id="7" name="Picture 6"/>
          <p:cNvPicPr>
            <a:picLocks noChangeAspect="1"/>
          </p:cNvPicPr>
          <p:nvPr userDrawn="1"/>
        </p:nvPicPr>
        <p:blipFill rotWithShape="1">
          <a:blip r:embed="rId9" cstate="screen">
            <a:extLst>
              <a:ext uri="{28A0092B-C50C-407E-A947-70E740481C1C}">
                <a14:useLocalDpi xmlns:a14="http://schemas.microsoft.com/office/drawing/2010/main"/>
              </a:ext>
            </a:extLst>
          </a:blip>
          <a:srcRect/>
          <a:stretch/>
        </p:blipFill>
        <p:spPr>
          <a:xfrm>
            <a:off x="-4" y="5969132"/>
            <a:ext cx="4917993" cy="888867"/>
          </a:xfrm>
          <a:prstGeom prst="rect">
            <a:avLst/>
          </a:prstGeom>
        </p:spPr>
      </p:pic>
      <p:sp>
        <p:nvSpPr>
          <p:cNvPr id="8" name="Rectangle 7"/>
          <p:cNvSpPr/>
          <p:nvPr userDrawn="1"/>
        </p:nvSpPr>
        <p:spPr>
          <a:xfrm>
            <a:off x="4629150" y="6216463"/>
            <a:ext cx="7562850"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C7D8784-CE3D-4D9B-A072-1C0AA5CA3102}"/>
              </a:ext>
            </a:extLst>
          </p:cNvPr>
          <p:cNvSpPr txBox="1"/>
          <p:nvPr userDrawn="1"/>
        </p:nvSpPr>
        <p:spPr>
          <a:xfrm>
            <a:off x="2436284" y="6525713"/>
            <a:ext cx="2620347" cy="184666"/>
          </a:xfrm>
          <a:prstGeom prst="rect">
            <a:avLst/>
          </a:prstGeom>
          <a:solidFill>
            <a:srgbClr val="016FAC"/>
          </a:solidFill>
        </p:spPr>
        <p:txBody>
          <a:bodyPr wrap="square" tIns="0" rIns="0" bIns="0" rtlCol="0">
            <a:spAutoFit/>
          </a:bodyPr>
          <a:lstStyle/>
          <a:p>
            <a:r>
              <a:rPr lang="en-US" sz="1200" dirty="0">
                <a:solidFill>
                  <a:schemeClr val="bg1"/>
                </a:solidFill>
              </a:rPr>
              <a:t>ESTADOS UNIDOS</a:t>
            </a:r>
          </a:p>
        </p:txBody>
      </p:sp>
    </p:spTree>
    <p:extLst>
      <p:ext uri="{BB962C8B-B14F-4D97-AF65-F5344CB8AC3E}">
        <p14:creationId xmlns:p14="http://schemas.microsoft.com/office/powerpoint/2010/main" val="211601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microsoft.com/office/2007/relationships/hdphoto" Target="../media/hdphoto4.wdp"/></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Taller de visitas a domicilio</a:t>
            </a:r>
          </a:p>
        </p:txBody>
      </p:sp>
      <p:sp>
        <p:nvSpPr>
          <p:cNvPr id="3" name="Subtitle 2"/>
          <p:cNvSpPr>
            <a:spLocks noGrp="1"/>
          </p:cNvSpPr>
          <p:nvPr>
            <p:ph type="subTitle" idx="1"/>
          </p:nvPr>
        </p:nvSpPr>
        <p:spPr/>
        <p:txBody>
          <a:bodyPr>
            <a:normAutofit/>
          </a:bodyPr>
          <a:lstStyle/>
          <a:p>
            <a:r>
              <a:rPr lang="en-US" sz="2667" dirty="0"/>
              <a:t>La espiritualidad de la visita domiciliaria</a:t>
            </a:r>
          </a:p>
        </p:txBody>
      </p:sp>
    </p:spTree>
    <p:extLst>
      <p:ext uri="{BB962C8B-B14F-4D97-AF65-F5344CB8AC3E}">
        <p14:creationId xmlns:p14="http://schemas.microsoft.com/office/powerpoint/2010/main" val="27683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5" name="Picture 4"/>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309257" y="1"/>
            <a:ext cx="5636987" cy="6858001"/>
          </a:xfrm>
          <a:prstGeom prst="rect">
            <a:avLst/>
          </a:prstGeom>
        </p:spPr>
      </p:pic>
    </p:spTree>
    <p:extLst>
      <p:ext uri="{BB962C8B-B14F-4D97-AF65-F5344CB8AC3E}">
        <p14:creationId xmlns:p14="http://schemas.microsoft.com/office/powerpoint/2010/main" val="101549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Taller de hoy</a:t>
            </a:r>
          </a:p>
        </p:txBody>
      </p:sp>
      <p:sp>
        <p:nvSpPr>
          <p:cNvPr id="3" name="Content Placeholder 2"/>
          <p:cNvSpPr>
            <a:spLocks noGrp="1"/>
          </p:cNvSpPr>
          <p:nvPr>
            <p:ph idx="1"/>
          </p:nvPr>
        </p:nvSpPr>
        <p:spPr/>
        <p:txBody>
          <a:bodyPr>
            <a:normAutofit/>
          </a:bodyPr>
          <a:lstStyle/>
          <a:p>
            <a:pPr marL="0" indent="0" algn="ctr">
              <a:lnSpc>
                <a:spcPct val="150000"/>
              </a:lnSpc>
              <a:buNone/>
            </a:pPr>
            <a:r>
              <a:rPr lang="en-US" sz="4800" dirty="0"/>
              <a:t>Formación vs. Entrenamiento</a:t>
            </a:r>
          </a:p>
          <a:p>
            <a:pPr marL="0" indent="0" algn="ctr">
              <a:lnSpc>
                <a:spcPct val="150000"/>
              </a:lnSpc>
              <a:buNone/>
            </a:pPr>
            <a:r>
              <a:rPr lang="en-US" sz="4800" dirty="0"/>
              <a:t>Tradiciones, directrices y la norma</a:t>
            </a:r>
          </a:p>
          <a:p>
            <a:pPr marL="0" indent="0" algn="ctr">
              <a:lnSpc>
                <a:spcPct val="150000"/>
              </a:lnSpc>
              <a:buNone/>
            </a:pPr>
            <a:r>
              <a:rPr lang="en-US" sz="4800" dirty="0"/>
              <a:t>Su participación</a:t>
            </a:r>
          </a:p>
        </p:txBody>
      </p:sp>
    </p:spTree>
    <p:extLst>
      <p:ext uri="{BB962C8B-B14F-4D97-AF65-F5344CB8AC3E}">
        <p14:creationId xmlns:p14="http://schemas.microsoft.com/office/powerpoint/2010/main" val="214142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Una regla para hoy</a:t>
            </a:r>
          </a:p>
        </p:txBody>
      </p:sp>
      <p:sp>
        <p:nvSpPr>
          <p:cNvPr id="3" name="Content Placeholder 2"/>
          <p:cNvSpPr>
            <a:spLocks noGrp="1"/>
          </p:cNvSpPr>
          <p:nvPr>
            <p:ph idx="1"/>
          </p:nvPr>
        </p:nvSpPr>
        <p:spPr>
          <a:xfrm>
            <a:off x="3852028" y="2727363"/>
            <a:ext cx="4487943" cy="1477817"/>
          </a:xfrm>
        </p:spPr>
        <p:txBody>
          <a:bodyPr>
            <a:normAutofit fontScale="92500"/>
          </a:bodyPr>
          <a:lstStyle/>
          <a:p>
            <a:pPr marL="0" indent="0" algn="ctr">
              <a:buNone/>
            </a:pPr>
            <a:r>
              <a:rPr lang="en-US" sz="9600" b="1" dirty="0"/>
              <a:t>CLIENTE</a:t>
            </a:r>
          </a:p>
        </p:txBody>
      </p:sp>
      <p:sp>
        <p:nvSpPr>
          <p:cNvPr id="4" name="&quot;No&quot; Symbol 3"/>
          <p:cNvSpPr>
            <a:spLocks noChangeAspect="1"/>
          </p:cNvSpPr>
          <p:nvPr/>
        </p:nvSpPr>
        <p:spPr>
          <a:xfrm>
            <a:off x="3668555" y="961499"/>
            <a:ext cx="4876800" cy="4876800"/>
          </a:xfrm>
          <a:prstGeom prst="noSmoking">
            <a:avLst>
              <a:gd name="adj" fmla="val 10036"/>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5" name="TextBox 4"/>
          <p:cNvSpPr txBox="1"/>
          <p:nvPr/>
        </p:nvSpPr>
        <p:spPr>
          <a:xfrm>
            <a:off x="320371" y="1643077"/>
            <a:ext cx="3348184" cy="1200329"/>
          </a:xfrm>
          <a:prstGeom prst="rect">
            <a:avLst/>
          </a:prstGeom>
          <a:noFill/>
        </p:spPr>
        <p:txBody>
          <a:bodyPr wrap="square" rtlCol="0">
            <a:spAutoFit/>
          </a:bodyPr>
          <a:lstStyle/>
          <a:p>
            <a:r>
              <a:rPr lang="en-US" sz="7200" b="1" dirty="0">
                <a:solidFill>
                  <a:srgbClr val="006BA8"/>
                </a:solidFill>
              </a:rPr>
              <a:t>Amigo</a:t>
            </a:r>
          </a:p>
        </p:txBody>
      </p:sp>
      <p:sp>
        <p:nvSpPr>
          <p:cNvPr id="6" name="TextBox 5"/>
          <p:cNvSpPr txBox="1"/>
          <p:nvPr/>
        </p:nvSpPr>
        <p:spPr>
          <a:xfrm>
            <a:off x="1590372" y="5197636"/>
            <a:ext cx="2586183" cy="830997"/>
          </a:xfrm>
          <a:prstGeom prst="rect">
            <a:avLst/>
          </a:prstGeom>
          <a:noFill/>
        </p:spPr>
        <p:txBody>
          <a:bodyPr wrap="square" rtlCol="0">
            <a:spAutoFit/>
          </a:bodyPr>
          <a:lstStyle/>
          <a:p>
            <a:r>
              <a:rPr lang="en-US" sz="4800" b="1" dirty="0">
                <a:solidFill>
                  <a:srgbClr val="006BA8"/>
                </a:solidFill>
              </a:rPr>
              <a:t>Hermano</a:t>
            </a:r>
          </a:p>
        </p:txBody>
      </p:sp>
      <p:sp>
        <p:nvSpPr>
          <p:cNvPr id="7" name="TextBox 6"/>
          <p:cNvSpPr txBox="1"/>
          <p:nvPr/>
        </p:nvSpPr>
        <p:spPr>
          <a:xfrm>
            <a:off x="8998137" y="2390704"/>
            <a:ext cx="2586183" cy="830997"/>
          </a:xfrm>
          <a:prstGeom prst="rect">
            <a:avLst/>
          </a:prstGeom>
          <a:noFill/>
        </p:spPr>
        <p:txBody>
          <a:bodyPr wrap="square" rtlCol="0">
            <a:spAutoFit/>
          </a:bodyPr>
          <a:lstStyle/>
          <a:p>
            <a:r>
              <a:rPr lang="en-US" sz="4800" b="1" dirty="0">
                <a:solidFill>
                  <a:srgbClr val="006BA8"/>
                </a:solidFill>
              </a:rPr>
              <a:t>Hermana</a:t>
            </a:r>
          </a:p>
        </p:txBody>
      </p:sp>
      <p:sp>
        <p:nvSpPr>
          <p:cNvPr id="8" name="TextBox 7"/>
          <p:cNvSpPr txBox="1"/>
          <p:nvPr/>
        </p:nvSpPr>
        <p:spPr>
          <a:xfrm>
            <a:off x="701373" y="2968144"/>
            <a:ext cx="2586183" cy="830997"/>
          </a:xfrm>
          <a:prstGeom prst="rect">
            <a:avLst/>
          </a:prstGeom>
          <a:noFill/>
        </p:spPr>
        <p:txBody>
          <a:bodyPr wrap="square" rtlCol="0">
            <a:spAutoFit/>
          </a:bodyPr>
          <a:lstStyle/>
          <a:p>
            <a:r>
              <a:rPr lang="en-US" sz="4800" b="1" dirty="0">
                <a:solidFill>
                  <a:srgbClr val="006BA8"/>
                </a:solidFill>
              </a:rPr>
              <a:t>Dave</a:t>
            </a:r>
          </a:p>
        </p:txBody>
      </p:sp>
      <p:sp>
        <p:nvSpPr>
          <p:cNvPr id="9" name="TextBox 8"/>
          <p:cNvSpPr txBox="1"/>
          <p:nvPr/>
        </p:nvSpPr>
        <p:spPr>
          <a:xfrm>
            <a:off x="8998137" y="3399031"/>
            <a:ext cx="2864792" cy="830997"/>
          </a:xfrm>
          <a:prstGeom prst="rect">
            <a:avLst/>
          </a:prstGeom>
          <a:noFill/>
        </p:spPr>
        <p:txBody>
          <a:bodyPr wrap="square" rtlCol="0">
            <a:spAutoFit/>
          </a:bodyPr>
          <a:lstStyle/>
          <a:p>
            <a:r>
              <a:rPr lang="en-US" sz="4800" b="1">
                <a:solidFill>
                  <a:srgbClr val="006BA8"/>
                </a:solidFill>
              </a:rPr>
              <a:t>Vecino</a:t>
            </a:r>
          </a:p>
        </p:txBody>
      </p:sp>
      <p:sp>
        <p:nvSpPr>
          <p:cNvPr id="10" name="TextBox 9"/>
          <p:cNvSpPr txBox="1"/>
          <p:nvPr/>
        </p:nvSpPr>
        <p:spPr>
          <a:xfrm>
            <a:off x="7864962" y="5279742"/>
            <a:ext cx="3609643" cy="666786"/>
          </a:xfrm>
          <a:prstGeom prst="rect">
            <a:avLst/>
          </a:prstGeom>
          <a:noFill/>
        </p:spPr>
        <p:txBody>
          <a:bodyPr wrap="square" rtlCol="0">
            <a:spAutoFit/>
          </a:bodyPr>
          <a:lstStyle/>
          <a:p>
            <a:r>
              <a:rPr lang="en-US" sz="3733" b="1" dirty="0">
                <a:solidFill>
                  <a:srgbClr val="006BA8"/>
                </a:solidFill>
              </a:rPr>
              <a:t>Los </a:t>
            </a:r>
            <a:r>
              <a:rPr lang="en-US" sz="3733" b="1" dirty="0" err="1">
                <a:solidFill>
                  <a:srgbClr val="006BA8"/>
                </a:solidFill>
              </a:rPr>
              <a:t>necesitados</a:t>
            </a:r>
            <a:endParaRPr lang="en-US" sz="3733" b="1" dirty="0">
              <a:solidFill>
                <a:srgbClr val="006BA8"/>
              </a:solidFill>
            </a:endParaRPr>
          </a:p>
        </p:txBody>
      </p:sp>
      <p:sp>
        <p:nvSpPr>
          <p:cNvPr id="11" name="TextBox 10"/>
          <p:cNvSpPr txBox="1"/>
          <p:nvPr/>
        </p:nvSpPr>
        <p:spPr>
          <a:xfrm>
            <a:off x="4365" y="4395514"/>
            <a:ext cx="4073208" cy="666786"/>
          </a:xfrm>
          <a:prstGeom prst="rect">
            <a:avLst/>
          </a:prstGeom>
          <a:noFill/>
        </p:spPr>
        <p:txBody>
          <a:bodyPr wrap="square" rtlCol="0">
            <a:spAutoFit/>
          </a:bodyPr>
          <a:lstStyle/>
          <a:p>
            <a:r>
              <a:rPr lang="en-US" sz="3733" b="1" dirty="0">
                <a:solidFill>
                  <a:srgbClr val="006BA8"/>
                </a:solidFill>
              </a:rPr>
              <a:t>A quienes </a:t>
            </a:r>
            <a:r>
              <a:rPr lang="en-US" sz="3733" b="1" dirty="0" err="1">
                <a:solidFill>
                  <a:srgbClr val="006BA8"/>
                </a:solidFill>
              </a:rPr>
              <a:t>servimos</a:t>
            </a:r>
            <a:endParaRPr lang="en-US" sz="3733" b="1" dirty="0">
              <a:solidFill>
                <a:srgbClr val="006BA8"/>
              </a:solidFill>
            </a:endParaRPr>
          </a:p>
        </p:txBody>
      </p:sp>
      <p:sp>
        <p:nvSpPr>
          <p:cNvPr id="12" name="TextBox 11"/>
          <p:cNvSpPr txBox="1"/>
          <p:nvPr/>
        </p:nvSpPr>
        <p:spPr>
          <a:xfrm>
            <a:off x="10030101" y="4407359"/>
            <a:ext cx="1863439" cy="830997"/>
          </a:xfrm>
          <a:prstGeom prst="rect">
            <a:avLst/>
          </a:prstGeom>
          <a:noFill/>
        </p:spPr>
        <p:txBody>
          <a:bodyPr wrap="square" rtlCol="0">
            <a:spAutoFit/>
          </a:bodyPr>
          <a:lstStyle/>
          <a:p>
            <a:r>
              <a:rPr lang="en-US" sz="4800" b="1">
                <a:solidFill>
                  <a:srgbClr val="006BA8"/>
                </a:solidFill>
              </a:rPr>
              <a:t>Susan</a:t>
            </a:r>
          </a:p>
        </p:txBody>
      </p:sp>
      <p:sp>
        <p:nvSpPr>
          <p:cNvPr id="13" name="TextBox 12"/>
          <p:cNvSpPr txBox="1"/>
          <p:nvPr/>
        </p:nvSpPr>
        <p:spPr>
          <a:xfrm>
            <a:off x="9285446" y="1136155"/>
            <a:ext cx="2586183" cy="1077218"/>
          </a:xfrm>
          <a:prstGeom prst="rect">
            <a:avLst/>
          </a:prstGeom>
          <a:noFill/>
        </p:spPr>
        <p:txBody>
          <a:bodyPr wrap="square" rtlCol="0">
            <a:spAutoFit/>
          </a:bodyPr>
          <a:lstStyle/>
          <a:p>
            <a:pPr algn="r"/>
            <a:r>
              <a:rPr lang="en-US" sz="6400" b="1" dirty="0">
                <a:solidFill>
                  <a:srgbClr val="006BA8"/>
                </a:solidFill>
              </a:rPr>
              <a:t>John</a:t>
            </a:r>
          </a:p>
        </p:txBody>
      </p:sp>
    </p:spTree>
    <p:extLst>
      <p:ext uri="{BB962C8B-B14F-4D97-AF65-F5344CB8AC3E}">
        <p14:creationId xmlns:p14="http://schemas.microsoft.com/office/powerpoint/2010/main" val="152920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000"/>
                            </p:stCondLst>
                            <p:childTnLst>
                              <p:par>
                                <p:cTn id="19" presetID="10" presetClass="entr" presetSubtype="0" fill="hold" grpId="0" nodeType="afterEffect">
                                  <p:stCondLst>
                                    <p:cond delay="1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3000"/>
                            </p:stCondLst>
                            <p:childTnLst>
                              <p:par>
                                <p:cTn id="27" presetID="10" presetClass="entr" presetSubtype="0" fill="hold" grpId="0" nodeType="afterEffect">
                                  <p:stCondLst>
                                    <p:cond delay="10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4500"/>
                            </p:stCondLst>
                            <p:childTnLst>
                              <p:par>
                                <p:cTn id="31" presetID="10" presetClass="entr" presetSubtype="0" fill="hold" grpId="0" nodeType="afterEffect">
                                  <p:stCondLst>
                                    <p:cond delay="10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6000"/>
                            </p:stCondLst>
                            <p:childTnLst>
                              <p:par>
                                <p:cTn id="35" presetID="10" presetClass="entr" presetSubtype="0" fill="hold" grpId="0" nodeType="afterEffect">
                                  <p:stCondLst>
                                    <p:cond delay="10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7500"/>
                            </p:stCondLst>
                            <p:childTnLst>
                              <p:par>
                                <p:cTn id="39" presetID="10" presetClass="entr" presetSubtype="0" fill="hold" grpId="0" nodeType="after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9000"/>
                            </p:stCondLst>
                            <p:childTnLst>
                              <p:par>
                                <p:cTn id="43" presetID="10" presetClass="entr" presetSubtype="0" fill="hold" grpId="0" nodeType="afterEffect">
                                  <p:stCondLst>
                                    <p:cond delay="10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¿Cómo es una visita a domicilio?</a:t>
            </a:r>
          </a:p>
        </p:txBody>
      </p:sp>
      <p:sp>
        <p:nvSpPr>
          <p:cNvPr id="5" name="Text Placeholder 4"/>
          <p:cNvSpPr>
            <a:spLocks noGrp="1"/>
          </p:cNvSpPr>
          <p:nvPr>
            <p:ph type="body" idx="1"/>
          </p:nvPr>
        </p:nvSpPr>
        <p:spPr/>
        <p:txBody>
          <a:bodyPr/>
          <a:lstStyle/>
          <a:p>
            <a:r>
              <a:rPr lang="en-US" dirty="0"/>
              <a:t>En el espíritu vicenciano</a:t>
            </a:r>
          </a:p>
        </p:txBody>
      </p:sp>
    </p:spTree>
    <p:extLst>
      <p:ext uri="{BB962C8B-B14F-4D97-AF65-F5344CB8AC3E}">
        <p14:creationId xmlns:p14="http://schemas.microsoft.com/office/powerpoint/2010/main" val="140303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Empecemos por el final</a:t>
            </a:r>
          </a:p>
        </p:txBody>
      </p:sp>
      <p:sp>
        <p:nvSpPr>
          <p:cNvPr id="5" name="Content Placeholder 4"/>
          <p:cNvSpPr>
            <a:spLocks noGrp="1"/>
          </p:cNvSpPr>
          <p:nvPr>
            <p:ph idx="1"/>
          </p:nvPr>
        </p:nvSpPr>
        <p:spPr>
          <a:xfrm>
            <a:off x="609601" y="1600201"/>
            <a:ext cx="3633849" cy="4525963"/>
          </a:xfrm>
        </p:spPr>
        <p:txBody>
          <a:bodyPr anchor="ctr">
            <a:normAutofit/>
          </a:bodyPr>
          <a:lstStyle/>
          <a:p>
            <a:pPr marL="76198" indent="0" algn="r">
              <a:buNone/>
            </a:pPr>
            <a:r>
              <a:rPr lang="en-US" sz="4000" b="1" dirty="0"/>
              <a:t>¿Qué necesitamos saber?</a:t>
            </a:r>
          </a:p>
        </p:txBody>
      </p:sp>
      <p:sp>
        <p:nvSpPr>
          <p:cNvPr id="6" name="Rectangle 5"/>
          <p:cNvSpPr/>
          <p:nvPr/>
        </p:nvSpPr>
        <p:spPr>
          <a:xfrm>
            <a:off x="4562621" y="1600201"/>
            <a:ext cx="3088667" cy="4525963"/>
          </a:xfrm>
          <a:prstGeom prst="rect">
            <a:avLst/>
          </a:prstGeom>
          <a:gradFill flip="none" rotWithShape="1">
            <a:gsLst>
              <a:gs pos="67000">
                <a:schemeClr val="bg1"/>
              </a:gs>
              <a:gs pos="100000">
                <a:schemeClr val="bg1">
                  <a:lumMod val="85000"/>
                </a:schemeClr>
              </a:gs>
            </a:gsLst>
            <a:path path="circle">
              <a:fillToRect l="100000" t="100000"/>
            </a:path>
            <a:tileRect r="-100000" b="-100000"/>
          </a:gradFill>
          <a:ln w="76200" cmpd="sng">
            <a:solidFill>
              <a:schemeClr val="bg2">
                <a:lumMod val="25000"/>
              </a:schemeClr>
            </a:solidFill>
          </a:ln>
          <a:effectLst/>
        </p:spPr>
        <p:style>
          <a:lnRef idx="1">
            <a:schemeClr val="accent1"/>
          </a:lnRef>
          <a:fillRef idx="3">
            <a:schemeClr val="accent1"/>
          </a:fillRef>
          <a:effectRef idx="2">
            <a:schemeClr val="accent1"/>
          </a:effectRef>
          <a:fontRef idx="minor">
            <a:schemeClr val="lt1"/>
          </a:fontRef>
        </p:style>
        <p:txBody>
          <a:bodyPr tIns="365760" rtlCol="0" anchor="t" anchorCtr="0"/>
          <a:lstStyle/>
          <a:p>
            <a:pPr algn="ctr"/>
            <a:r>
              <a:rPr lang="en-US" sz="2400" b="1" i="1" dirty="0">
                <a:solidFill>
                  <a:srgbClr val="006BA8"/>
                </a:solidFill>
                <a:latin typeface="Chalkboard"/>
                <a:cs typeface="Chalkboard"/>
              </a:rPr>
              <a:t>Ejercicio de pizarra</a:t>
            </a:r>
          </a:p>
        </p:txBody>
      </p:sp>
      <p:sp>
        <p:nvSpPr>
          <p:cNvPr id="7" name="Content Placeholder 4"/>
          <p:cNvSpPr txBox="1">
            <a:spLocks/>
          </p:cNvSpPr>
          <p:nvPr/>
        </p:nvSpPr>
        <p:spPr>
          <a:xfrm>
            <a:off x="7970461" y="1600201"/>
            <a:ext cx="3633532" cy="4525963"/>
          </a:xfrm>
          <a:prstGeom prst="rect">
            <a:avLst/>
          </a:prstGeom>
        </p:spPr>
        <p:txBody>
          <a:bodyPr vert="horz" lIns="121920" tIns="60960" rIns="121920" bIns="60960" rtlCol="0" anchor="ctr">
            <a:normAutofit/>
          </a:bodyPr>
          <a:lstStyle>
            <a:lvl1pPr marL="342900" indent="-342900" algn="l" defTabSz="457200" rtl="0" eaLnBrk="1" latinLnBrk="0" hangingPunct="1">
              <a:spcBef>
                <a:spcPct val="20000"/>
              </a:spcBef>
              <a:buFont typeface="Arial"/>
              <a:buChar char="•"/>
              <a:defRPr sz="3200" kern="1200">
                <a:solidFill>
                  <a:schemeClr val="tx1">
                    <a:lumMod val="85000"/>
                    <a:lumOff val="1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85000"/>
                    <a:lumOff val="1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85000"/>
                    <a:lumOff val="1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85000"/>
                    <a:lumOff val="1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85000"/>
                    <a:lumOff val="1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6198" indent="0">
              <a:buNone/>
            </a:pPr>
            <a:r>
              <a:rPr lang="en-US" sz="4000" b="1" dirty="0">
                <a:latin typeface="Century Gothic" charset="0"/>
                <a:ea typeface="Century Gothic" charset="0"/>
                <a:cs typeface="Century Gothic" charset="0"/>
              </a:rPr>
              <a:t>¿Qué necesitan saber nuestros amigos?</a:t>
            </a:r>
          </a:p>
        </p:txBody>
      </p:sp>
    </p:spTree>
    <p:extLst>
      <p:ext uri="{BB962C8B-B14F-4D97-AF65-F5344CB8AC3E}">
        <p14:creationId xmlns:p14="http://schemas.microsoft.com/office/powerpoint/2010/main" val="101190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Juegos de rol</a:t>
            </a:r>
          </a:p>
        </p:txBody>
      </p:sp>
      <p:sp>
        <p:nvSpPr>
          <p:cNvPr id="3" name="Content Placeholder 2"/>
          <p:cNvSpPr>
            <a:spLocks noGrp="1"/>
          </p:cNvSpPr>
          <p:nvPr>
            <p:ph idx="1"/>
          </p:nvPr>
        </p:nvSpPr>
        <p:spPr/>
        <p:txBody>
          <a:bodyPr>
            <a:normAutofit/>
          </a:bodyPr>
          <a:lstStyle/>
          <a:p>
            <a:pPr marL="0" indent="0">
              <a:buNone/>
            </a:pPr>
            <a:r>
              <a:rPr lang="en-US" b="1" dirty="0"/>
              <a:t>¡Dos voluntarios!</a:t>
            </a:r>
          </a:p>
          <a:p>
            <a:pPr marL="0" indent="0">
              <a:buNone/>
            </a:pPr>
            <a:r>
              <a:rPr lang="en-US" dirty="0"/>
              <a:t>15 minutos </a:t>
            </a:r>
            <a:r>
              <a:rPr lang="mr-IN" dirty="0"/>
              <a:t>- </a:t>
            </a:r>
            <a:r>
              <a:rPr lang="en-US" dirty="0"/>
              <a:t>la "mitad" de la visita a domicilio</a:t>
            </a:r>
          </a:p>
          <a:p>
            <a:pPr marL="0" indent="0">
              <a:buNone/>
            </a:pPr>
            <a:endParaRPr lang="en-US" dirty="0"/>
          </a:p>
          <a:p>
            <a:pPr marL="0" indent="0">
              <a:buNone/>
            </a:pPr>
            <a:r>
              <a:rPr lang="en-US" dirty="0"/>
              <a:t>Debate:</a:t>
            </a:r>
          </a:p>
          <a:p>
            <a:r>
              <a:rPr lang="en-US" dirty="0"/>
              <a:t>¿Aprendiste lo que necesitabas saber?</a:t>
            </a:r>
          </a:p>
          <a:p>
            <a:r>
              <a:rPr lang="en-US" dirty="0"/>
              <a:t>¿Qué podría hacer de forma diferente?</a:t>
            </a:r>
          </a:p>
          <a:p>
            <a:endParaRPr lang="en-US" dirty="0"/>
          </a:p>
        </p:txBody>
      </p:sp>
    </p:spTree>
    <p:extLst>
      <p:ext uri="{BB962C8B-B14F-4D97-AF65-F5344CB8AC3E}">
        <p14:creationId xmlns:p14="http://schemas.microsoft.com/office/powerpoint/2010/main" val="148022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10:00</a:t>
            </a:r>
          </a:p>
        </p:txBody>
      </p:sp>
      <p:sp>
        <p:nvSpPr>
          <p:cNvPr id="19" name="TextBox 1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9:50</a:t>
            </a:r>
          </a:p>
        </p:txBody>
      </p:sp>
      <p:sp>
        <p:nvSpPr>
          <p:cNvPr id="20" name="TextBox 1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9:40</a:t>
            </a:r>
          </a:p>
        </p:txBody>
      </p:sp>
      <p:sp>
        <p:nvSpPr>
          <p:cNvPr id="21" name="TextBox 2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9:30</a:t>
            </a:r>
          </a:p>
        </p:txBody>
      </p:sp>
      <p:sp>
        <p:nvSpPr>
          <p:cNvPr id="22" name="TextBox 2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9:20</a:t>
            </a:r>
          </a:p>
        </p:txBody>
      </p:sp>
      <p:sp>
        <p:nvSpPr>
          <p:cNvPr id="23" name="TextBox 2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9:10</a:t>
            </a:r>
          </a:p>
        </p:txBody>
      </p:sp>
      <p:sp>
        <p:nvSpPr>
          <p:cNvPr id="24" name="TextBox 2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9:00</a:t>
            </a:r>
          </a:p>
        </p:txBody>
      </p:sp>
      <p:sp>
        <p:nvSpPr>
          <p:cNvPr id="25" name="TextBox 2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8:50</a:t>
            </a:r>
          </a:p>
        </p:txBody>
      </p:sp>
      <p:sp>
        <p:nvSpPr>
          <p:cNvPr id="26" name="TextBox 2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8:40</a:t>
            </a:r>
          </a:p>
        </p:txBody>
      </p:sp>
      <p:sp>
        <p:nvSpPr>
          <p:cNvPr id="27" name="TextBox 2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8:30</a:t>
            </a:r>
          </a:p>
        </p:txBody>
      </p:sp>
      <p:sp>
        <p:nvSpPr>
          <p:cNvPr id="28" name="TextBox 2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8:20</a:t>
            </a:r>
          </a:p>
        </p:txBody>
      </p:sp>
      <p:sp>
        <p:nvSpPr>
          <p:cNvPr id="29" name="TextBox 2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8:10</a:t>
            </a:r>
          </a:p>
        </p:txBody>
      </p:sp>
      <p:sp>
        <p:nvSpPr>
          <p:cNvPr id="30" name="TextBox 2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8:00</a:t>
            </a:r>
          </a:p>
        </p:txBody>
      </p:sp>
      <p:sp>
        <p:nvSpPr>
          <p:cNvPr id="31" name="TextBox 3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7:50</a:t>
            </a:r>
          </a:p>
        </p:txBody>
      </p:sp>
      <p:sp>
        <p:nvSpPr>
          <p:cNvPr id="32" name="TextBox 3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7:40</a:t>
            </a:r>
          </a:p>
        </p:txBody>
      </p:sp>
      <p:sp>
        <p:nvSpPr>
          <p:cNvPr id="33" name="TextBox 3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7:30</a:t>
            </a:r>
          </a:p>
        </p:txBody>
      </p:sp>
      <p:sp>
        <p:nvSpPr>
          <p:cNvPr id="34" name="TextBox 3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7:20</a:t>
            </a:r>
          </a:p>
        </p:txBody>
      </p:sp>
      <p:sp>
        <p:nvSpPr>
          <p:cNvPr id="35" name="TextBox 3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7:10</a:t>
            </a:r>
          </a:p>
        </p:txBody>
      </p:sp>
      <p:sp>
        <p:nvSpPr>
          <p:cNvPr id="36" name="TextBox 3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7:00</a:t>
            </a:r>
          </a:p>
        </p:txBody>
      </p:sp>
      <p:sp>
        <p:nvSpPr>
          <p:cNvPr id="37" name="TextBox 3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6:50</a:t>
            </a:r>
          </a:p>
        </p:txBody>
      </p:sp>
      <p:sp>
        <p:nvSpPr>
          <p:cNvPr id="38" name="TextBox 3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6:40</a:t>
            </a:r>
          </a:p>
        </p:txBody>
      </p:sp>
      <p:sp>
        <p:nvSpPr>
          <p:cNvPr id="39" name="TextBox 3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6:30</a:t>
            </a:r>
          </a:p>
        </p:txBody>
      </p:sp>
      <p:sp>
        <p:nvSpPr>
          <p:cNvPr id="40" name="TextBox 3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6:20</a:t>
            </a:r>
          </a:p>
        </p:txBody>
      </p:sp>
      <p:sp>
        <p:nvSpPr>
          <p:cNvPr id="41" name="TextBox 4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6:10</a:t>
            </a:r>
          </a:p>
        </p:txBody>
      </p:sp>
      <p:sp>
        <p:nvSpPr>
          <p:cNvPr id="42" name="TextBox 4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6:00</a:t>
            </a:r>
          </a:p>
        </p:txBody>
      </p:sp>
      <p:sp>
        <p:nvSpPr>
          <p:cNvPr id="43" name="TextBox 4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5:50</a:t>
            </a:r>
          </a:p>
        </p:txBody>
      </p:sp>
      <p:sp>
        <p:nvSpPr>
          <p:cNvPr id="44" name="TextBox 4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5:40</a:t>
            </a:r>
          </a:p>
        </p:txBody>
      </p:sp>
      <p:sp>
        <p:nvSpPr>
          <p:cNvPr id="45" name="TextBox 4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5:30</a:t>
            </a:r>
          </a:p>
        </p:txBody>
      </p:sp>
      <p:sp>
        <p:nvSpPr>
          <p:cNvPr id="46" name="TextBox 4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5:20</a:t>
            </a:r>
          </a:p>
        </p:txBody>
      </p:sp>
      <p:sp>
        <p:nvSpPr>
          <p:cNvPr id="47" name="TextBox 4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5:10</a:t>
            </a:r>
          </a:p>
        </p:txBody>
      </p:sp>
      <p:sp>
        <p:nvSpPr>
          <p:cNvPr id="48" name="TextBox 4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5:00</a:t>
            </a:r>
          </a:p>
        </p:txBody>
      </p:sp>
      <p:sp>
        <p:nvSpPr>
          <p:cNvPr id="49" name="TextBox 4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4:50</a:t>
            </a:r>
          </a:p>
        </p:txBody>
      </p:sp>
      <p:sp>
        <p:nvSpPr>
          <p:cNvPr id="79" name="TextBox 7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4:40</a:t>
            </a:r>
          </a:p>
        </p:txBody>
      </p:sp>
      <p:sp>
        <p:nvSpPr>
          <p:cNvPr id="50" name="TextBox 4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4:30</a:t>
            </a:r>
          </a:p>
        </p:txBody>
      </p:sp>
      <p:sp>
        <p:nvSpPr>
          <p:cNvPr id="51" name="TextBox 5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4:20</a:t>
            </a:r>
          </a:p>
        </p:txBody>
      </p:sp>
      <p:sp>
        <p:nvSpPr>
          <p:cNvPr id="52" name="TextBox 5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4:10</a:t>
            </a:r>
          </a:p>
        </p:txBody>
      </p:sp>
      <p:sp>
        <p:nvSpPr>
          <p:cNvPr id="53" name="TextBox 5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4:00</a:t>
            </a:r>
          </a:p>
        </p:txBody>
      </p:sp>
      <p:sp>
        <p:nvSpPr>
          <p:cNvPr id="54" name="TextBox 5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3:50</a:t>
            </a:r>
          </a:p>
        </p:txBody>
      </p:sp>
      <p:sp>
        <p:nvSpPr>
          <p:cNvPr id="55" name="TextBox 5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3:40</a:t>
            </a:r>
          </a:p>
        </p:txBody>
      </p:sp>
      <p:sp>
        <p:nvSpPr>
          <p:cNvPr id="56" name="TextBox 5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3:30</a:t>
            </a:r>
          </a:p>
        </p:txBody>
      </p:sp>
      <p:sp>
        <p:nvSpPr>
          <p:cNvPr id="57" name="TextBox 5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3:20</a:t>
            </a:r>
          </a:p>
        </p:txBody>
      </p:sp>
      <p:sp>
        <p:nvSpPr>
          <p:cNvPr id="58" name="TextBox 5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3:10</a:t>
            </a:r>
          </a:p>
        </p:txBody>
      </p:sp>
      <p:sp>
        <p:nvSpPr>
          <p:cNvPr id="59" name="TextBox 5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3:00</a:t>
            </a:r>
          </a:p>
        </p:txBody>
      </p:sp>
      <p:sp>
        <p:nvSpPr>
          <p:cNvPr id="60" name="TextBox 5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2:50</a:t>
            </a:r>
          </a:p>
        </p:txBody>
      </p:sp>
      <p:sp>
        <p:nvSpPr>
          <p:cNvPr id="61" name="TextBox 6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2:40</a:t>
            </a:r>
          </a:p>
        </p:txBody>
      </p:sp>
      <p:sp>
        <p:nvSpPr>
          <p:cNvPr id="62" name="TextBox 6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2:30</a:t>
            </a:r>
          </a:p>
        </p:txBody>
      </p:sp>
      <p:sp>
        <p:nvSpPr>
          <p:cNvPr id="63" name="TextBox 6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2:20</a:t>
            </a:r>
          </a:p>
        </p:txBody>
      </p:sp>
      <p:sp>
        <p:nvSpPr>
          <p:cNvPr id="64" name="TextBox 6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2:10</a:t>
            </a:r>
          </a:p>
        </p:txBody>
      </p:sp>
      <p:sp>
        <p:nvSpPr>
          <p:cNvPr id="65" name="TextBox 6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2:00</a:t>
            </a:r>
          </a:p>
        </p:txBody>
      </p:sp>
      <p:sp>
        <p:nvSpPr>
          <p:cNvPr id="66" name="TextBox 6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1:50</a:t>
            </a:r>
          </a:p>
        </p:txBody>
      </p:sp>
      <p:sp>
        <p:nvSpPr>
          <p:cNvPr id="67" name="TextBox 6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1:40</a:t>
            </a:r>
          </a:p>
        </p:txBody>
      </p:sp>
      <p:sp>
        <p:nvSpPr>
          <p:cNvPr id="68" name="TextBox 6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1:30</a:t>
            </a:r>
          </a:p>
        </p:txBody>
      </p:sp>
      <p:sp>
        <p:nvSpPr>
          <p:cNvPr id="69" name="TextBox 6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1:20</a:t>
            </a:r>
          </a:p>
        </p:txBody>
      </p:sp>
      <p:sp>
        <p:nvSpPr>
          <p:cNvPr id="70" name="TextBox 6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1:10</a:t>
            </a:r>
          </a:p>
        </p:txBody>
      </p:sp>
      <p:sp>
        <p:nvSpPr>
          <p:cNvPr id="71" name="TextBox 7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1:00</a:t>
            </a:r>
          </a:p>
        </p:txBody>
      </p:sp>
      <p:sp>
        <p:nvSpPr>
          <p:cNvPr id="72" name="TextBox 7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0:50</a:t>
            </a:r>
          </a:p>
        </p:txBody>
      </p:sp>
      <p:sp>
        <p:nvSpPr>
          <p:cNvPr id="73" name="TextBox 7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0:40</a:t>
            </a:r>
          </a:p>
        </p:txBody>
      </p:sp>
      <p:sp>
        <p:nvSpPr>
          <p:cNvPr id="74" name="TextBox 7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0:30</a:t>
            </a:r>
          </a:p>
        </p:txBody>
      </p:sp>
      <p:sp>
        <p:nvSpPr>
          <p:cNvPr id="75" name="TextBox 7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0:20</a:t>
            </a:r>
          </a:p>
        </p:txBody>
      </p:sp>
      <p:sp>
        <p:nvSpPr>
          <p:cNvPr id="76" name="TextBox 7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0:10</a:t>
            </a:r>
          </a:p>
        </p:txBody>
      </p:sp>
      <p:sp>
        <p:nvSpPr>
          <p:cNvPr id="77" name="TextBox 7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FF0000"/>
                </a:solidFill>
              </a:rPr>
              <a:t>0:00</a:t>
            </a:r>
          </a:p>
        </p:txBody>
      </p:sp>
      <p:sp>
        <p:nvSpPr>
          <p:cNvPr id="78" name="Title 77"/>
          <p:cNvSpPr>
            <a:spLocks noGrp="1"/>
          </p:cNvSpPr>
          <p:nvPr>
            <p:ph type="title"/>
          </p:nvPr>
        </p:nvSpPr>
        <p:spPr/>
        <p:txBody>
          <a:bodyPr/>
          <a:lstStyle/>
          <a:p>
            <a:r>
              <a:rPr lang="en-US" dirty="0"/>
              <a:t>Tiempo de descanso</a:t>
            </a:r>
          </a:p>
        </p:txBody>
      </p:sp>
    </p:spTree>
    <p:extLst>
      <p:ext uri="{BB962C8B-B14F-4D97-AF65-F5344CB8AC3E}">
        <p14:creationId xmlns:p14="http://schemas.microsoft.com/office/powerpoint/2010/main" val="86572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10000"/>
                            </p:stCondLst>
                            <p:childTnLst>
                              <p:par>
                                <p:cTn id="8" presetID="1" presetClass="entr" presetSubtype="0" fill="hold" grpId="0" nodeType="afterEffect">
                                  <p:stCondLst>
                                    <p:cond delay="1000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20000"/>
                            </p:stCondLst>
                            <p:childTnLst>
                              <p:par>
                                <p:cTn id="11" presetID="1" presetClass="entr" presetSubtype="0" fill="hold" grpId="0" nodeType="afterEffect">
                                  <p:stCondLst>
                                    <p:cond delay="1000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30000"/>
                            </p:stCondLst>
                            <p:childTnLst>
                              <p:par>
                                <p:cTn id="14" presetID="1" presetClass="entr" presetSubtype="0" fill="hold" grpId="0" nodeType="afterEffect">
                                  <p:stCondLst>
                                    <p:cond delay="1000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40000"/>
                            </p:stCondLst>
                            <p:childTnLst>
                              <p:par>
                                <p:cTn id="17" presetID="1" presetClass="entr" presetSubtype="0" fill="hold" grpId="0" nodeType="afterEffect">
                                  <p:stCondLst>
                                    <p:cond delay="10000"/>
                                  </p:stCondLst>
                                  <p:childTnLst>
                                    <p:set>
                                      <p:cBhvr>
                                        <p:cTn id="18" dur="1" fill="hold">
                                          <p:stCondLst>
                                            <p:cond delay="0"/>
                                          </p:stCondLst>
                                        </p:cTn>
                                        <p:tgtEl>
                                          <p:spTgt spid="23"/>
                                        </p:tgtEl>
                                        <p:attrNameLst>
                                          <p:attrName>style.visibility</p:attrName>
                                        </p:attrNameLst>
                                      </p:cBhvr>
                                      <p:to>
                                        <p:strVal val="visible"/>
                                      </p:to>
                                    </p:set>
                                  </p:childTnLst>
                                </p:cTn>
                              </p:par>
                            </p:childTnLst>
                          </p:cTn>
                        </p:par>
                        <p:par>
                          <p:cTn id="19" fill="hold">
                            <p:stCondLst>
                              <p:cond delay="50000"/>
                            </p:stCondLst>
                            <p:childTnLst>
                              <p:par>
                                <p:cTn id="20" presetID="1" presetClass="entr" presetSubtype="0" fill="hold" grpId="0" nodeType="afterEffect">
                                  <p:stCondLst>
                                    <p:cond delay="10000"/>
                                  </p:stCondLst>
                                  <p:childTnLst>
                                    <p:set>
                                      <p:cBhvr>
                                        <p:cTn id="21" dur="1" fill="hold">
                                          <p:stCondLst>
                                            <p:cond delay="0"/>
                                          </p:stCondLst>
                                        </p:cTn>
                                        <p:tgtEl>
                                          <p:spTgt spid="24"/>
                                        </p:tgtEl>
                                        <p:attrNameLst>
                                          <p:attrName>style.visibility</p:attrName>
                                        </p:attrNameLst>
                                      </p:cBhvr>
                                      <p:to>
                                        <p:strVal val="visible"/>
                                      </p:to>
                                    </p:set>
                                  </p:childTnLst>
                                </p:cTn>
                              </p:par>
                            </p:childTnLst>
                          </p:cTn>
                        </p:par>
                        <p:par>
                          <p:cTn id="22" fill="hold">
                            <p:stCondLst>
                              <p:cond delay="60000"/>
                            </p:stCondLst>
                            <p:childTnLst>
                              <p:par>
                                <p:cTn id="23" presetID="1" presetClass="entr" presetSubtype="0" fill="hold" grpId="0" nodeType="afterEffect">
                                  <p:stCondLst>
                                    <p:cond delay="10000"/>
                                  </p:stCondLst>
                                  <p:childTnLst>
                                    <p:set>
                                      <p:cBhvr>
                                        <p:cTn id="24" dur="1" fill="hold">
                                          <p:stCondLst>
                                            <p:cond delay="0"/>
                                          </p:stCondLst>
                                        </p:cTn>
                                        <p:tgtEl>
                                          <p:spTgt spid="25"/>
                                        </p:tgtEl>
                                        <p:attrNameLst>
                                          <p:attrName>style.visibility</p:attrName>
                                        </p:attrNameLst>
                                      </p:cBhvr>
                                      <p:to>
                                        <p:strVal val="visible"/>
                                      </p:to>
                                    </p:set>
                                  </p:childTnLst>
                                </p:cTn>
                              </p:par>
                            </p:childTnLst>
                          </p:cTn>
                        </p:par>
                        <p:par>
                          <p:cTn id="25" fill="hold">
                            <p:stCondLst>
                              <p:cond delay="70000"/>
                            </p:stCondLst>
                            <p:childTnLst>
                              <p:par>
                                <p:cTn id="26" presetID="1" presetClass="entr" presetSubtype="0" fill="hold" grpId="0" nodeType="afterEffect">
                                  <p:stCondLst>
                                    <p:cond delay="10000"/>
                                  </p:stCondLst>
                                  <p:childTnLst>
                                    <p:set>
                                      <p:cBhvr>
                                        <p:cTn id="27" dur="1" fill="hold">
                                          <p:stCondLst>
                                            <p:cond delay="0"/>
                                          </p:stCondLst>
                                        </p:cTn>
                                        <p:tgtEl>
                                          <p:spTgt spid="26"/>
                                        </p:tgtEl>
                                        <p:attrNameLst>
                                          <p:attrName>style.visibility</p:attrName>
                                        </p:attrNameLst>
                                      </p:cBhvr>
                                      <p:to>
                                        <p:strVal val="visible"/>
                                      </p:to>
                                    </p:set>
                                  </p:childTnLst>
                                </p:cTn>
                              </p:par>
                            </p:childTnLst>
                          </p:cTn>
                        </p:par>
                        <p:par>
                          <p:cTn id="28" fill="hold">
                            <p:stCondLst>
                              <p:cond delay="80000"/>
                            </p:stCondLst>
                            <p:childTnLst>
                              <p:par>
                                <p:cTn id="29" presetID="1" presetClass="entr" presetSubtype="0" fill="hold" grpId="0" nodeType="afterEffect">
                                  <p:stCondLst>
                                    <p:cond delay="10000"/>
                                  </p:stCondLst>
                                  <p:childTnLst>
                                    <p:set>
                                      <p:cBhvr>
                                        <p:cTn id="30" dur="1" fill="hold">
                                          <p:stCondLst>
                                            <p:cond delay="0"/>
                                          </p:stCondLst>
                                        </p:cTn>
                                        <p:tgtEl>
                                          <p:spTgt spid="27"/>
                                        </p:tgtEl>
                                        <p:attrNameLst>
                                          <p:attrName>style.visibility</p:attrName>
                                        </p:attrNameLst>
                                      </p:cBhvr>
                                      <p:to>
                                        <p:strVal val="visible"/>
                                      </p:to>
                                    </p:set>
                                  </p:childTnLst>
                                </p:cTn>
                              </p:par>
                            </p:childTnLst>
                          </p:cTn>
                        </p:par>
                        <p:par>
                          <p:cTn id="31" fill="hold">
                            <p:stCondLst>
                              <p:cond delay="90000"/>
                            </p:stCondLst>
                            <p:childTnLst>
                              <p:par>
                                <p:cTn id="32" presetID="1" presetClass="entr" presetSubtype="0" fill="hold" grpId="0" nodeType="afterEffect">
                                  <p:stCondLst>
                                    <p:cond delay="10000"/>
                                  </p:stCondLst>
                                  <p:childTnLst>
                                    <p:set>
                                      <p:cBhvr>
                                        <p:cTn id="33" dur="1" fill="hold">
                                          <p:stCondLst>
                                            <p:cond delay="0"/>
                                          </p:stCondLst>
                                        </p:cTn>
                                        <p:tgtEl>
                                          <p:spTgt spid="28"/>
                                        </p:tgtEl>
                                        <p:attrNameLst>
                                          <p:attrName>style.visibility</p:attrName>
                                        </p:attrNameLst>
                                      </p:cBhvr>
                                      <p:to>
                                        <p:strVal val="visible"/>
                                      </p:to>
                                    </p:set>
                                  </p:childTnLst>
                                </p:cTn>
                              </p:par>
                            </p:childTnLst>
                          </p:cTn>
                        </p:par>
                        <p:par>
                          <p:cTn id="34" fill="hold">
                            <p:stCondLst>
                              <p:cond delay="100000"/>
                            </p:stCondLst>
                            <p:childTnLst>
                              <p:par>
                                <p:cTn id="35" presetID="1" presetClass="entr" presetSubtype="0" fill="hold" grpId="0" nodeType="afterEffect">
                                  <p:stCondLst>
                                    <p:cond delay="10000"/>
                                  </p:stCondLst>
                                  <p:childTnLst>
                                    <p:set>
                                      <p:cBhvr>
                                        <p:cTn id="36" dur="1" fill="hold">
                                          <p:stCondLst>
                                            <p:cond delay="0"/>
                                          </p:stCondLst>
                                        </p:cTn>
                                        <p:tgtEl>
                                          <p:spTgt spid="29"/>
                                        </p:tgtEl>
                                        <p:attrNameLst>
                                          <p:attrName>style.visibility</p:attrName>
                                        </p:attrNameLst>
                                      </p:cBhvr>
                                      <p:to>
                                        <p:strVal val="visible"/>
                                      </p:to>
                                    </p:set>
                                  </p:childTnLst>
                                </p:cTn>
                              </p:par>
                            </p:childTnLst>
                          </p:cTn>
                        </p:par>
                        <p:par>
                          <p:cTn id="37" fill="hold">
                            <p:stCondLst>
                              <p:cond delay="110000"/>
                            </p:stCondLst>
                            <p:childTnLst>
                              <p:par>
                                <p:cTn id="38" presetID="1" presetClass="entr" presetSubtype="0" fill="hold" grpId="0" nodeType="afterEffect">
                                  <p:stCondLst>
                                    <p:cond delay="10000"/>
                                  </p:stCondLst>
                                  <p:childTnLst>
                                    <p:set>
                                      <p:cBhvr>
                                        <p:cTn id="39" dur="1" fill="hold">
                                          <p:stCondLst>
                                            <p:cond delay="0"/>
                                          </p:stCondLst>
                                        </p:cTn>
                                        <p:tgtEl>
                                          <p:spTgt spid="30"/>
                                        </p:tgtEl>
                                        <p:attrNameLst>
                                          <p:attrName>style.visibility</p:attrName>
                                        </p:attrNameLst>
                                      </p:cBhvr>
                                      <p:to>
                                        <p:strVal val="visible"/>
                                      </p:to>
                                    </p:set>
                                  </p:childTnLst>
                                </p:cTn>
                              </p:par>
                            </p:childTnLst>
                          </p:cTn>
                        </p:par>
                        <p:par>
                          <p:cTn id="40" fill="hold">
                            <p:stCondLst>
                              <p:cond delay="120000"/>
                            </p:stCondLst>
                            <p:childTnLst>
                              <p:par>
                                <p:cTn id="41" presetID="1" presetClass="entr" presetSubtype="0" fill="hold" grpId="0" nodeType="afterEffect">
                                  <p:stCondLst>
                                    <p:cond delay="1000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30000"/>
                            </p:stCondLst>
                            <p:childTnLst>
                              <p:par>
                                <p:cTn id="44" presetID="1" presetClass="entr" presetSubtype="0" fill="hold" grpId="0" nodeType="afterEffect">
                                  <p:stCondLst>
                                    <p:cond delay="10000"/>
                                  </p:stCondLst>
                                  <p:childTnLst>
                                    <p:set>
                                      <p:cBhvr>
                                        <p:cTn id="45" dur="1" fill="hold">
                                          <p:stCondLst>
                                            <p:cond delay="0"/>
                                          </p:stCondLst>
                                        </p:cTn>
                                        <p:tgtEl>
                                          <p:spTgt spid="32"/>
                                        </p:tgtEl>
                                        <p:attrNameLst>
                                          <p:attrName>style.visibility</p:attrName>
                                        </p:attrNameLst>
                                      </p:cBhvr>
                                      <p:to>
                                        <p:strVal val="visible"/>
                                      </p:to>
                                    </p:set>
                                  </p:childTnLst>
                                </p:cTn>
                              </p:par>
                            </p:childTnLst>
                          </p:cTn>
                        </p:par>
                        <p:par>
                          <p:cTn id="46" fill="hold">
                            <p:stCondLst>
                              <p:cond delay="140000"/>
                            </p:stCondLst>
                            <p:childTnLst>
                              <p:par>
                                <p:cTn id="47" presetID="1" presetClass="entr" presetSubtype="0" fill="hold" grpId="0" nodeType="afterEffect">
                                  <p:stCondLst>
                                    <p:cond delay="10000"/>
                                  </p:stCondLst>
                                  <p:childTnLst>
                                    <p:set>
                                      <p:cBhvr>
                                        <p:cTn id="48" dur="1" fill="hold">
                                          <p:stCondLst>
                                            <p:cond delay="0"/>
                                          </p:stCondLst>
                                        </p:cTn>
                                        <p:tgtEl>
                                          <p:spTgt spid="33"/>
                                        </p:tgtEl>
                                        <p:attrNameLst>
                                          <p:attrName>style.visibility</p:attrName>
                                        </p:attrNameLst>
                                      </p:cBhvr>
                                      <p:to>
                                        <p:strVal val="visible"/>
                                      </p:to>
                                    </p:set>
                                  </p:childTnLst>
                                </p:cTn>
                              </p:par>
                            </p:childTnLst>
                          </p:cTn>
                        </p:par>
                        <p:par>
                          <p:cTn id="49" fill="hold">
                            <p:stCondLst>
                              <p:cond delay="150000"/>
                            </p:stCondLst>
                            <p:childTnLst>
                              <p:par>
                                <p:cTn id="50" presetID="1" presetClass="entr" presetSubtype="0" fill="hold" grpId="0" nodeType="afterEffect">
                                  <p:stCondLst>
                                    <p:cond delay="10000"/>
                                  </p:stCondLst>
                                  <p:childTnLst>
                                    <p:set>
                                      <p:cBhvr>
                                        <p:cTn id="51" dur="1" fill="hold">
                                          <p:stCondLst>
                                            <p:cond delay="0"/>
                                          </p:stCondLst>
                                        </p:cTn>
                                        <p:tgtEl>
                                          <p:spTgt spid="34"/>
                                        </p:tgtEl>
                                        <p:attrNameLst>
                                          <p:attrName>style.visibility</p:attrName>
                                        </p:attrNameLst>
                                      </p:cBhvr>
                                      <p:to>
                                        <p:strVal val="visible"/>
                                      </p:to>
                                    </p:set>
                                  </p:childTnLst>
                                </p:cTn>
                              </p:par>
                            </p:childTnLst>
                          </p:cTn>
                        </p:par>
                        <p:par>
                          <p:cTn id="52" fill="hold">
                            <p:stCondLst>
                              <p:cond delay="160000"/>
                            </p:stCondLst>
                            <p:childTnLst>
                              <p:par>
                                <p:cTn id="53" presetID="1" presetClass="entr" presetSubtype="0" fill="hold" grpId="0" nodeType="afterEffect">
                                  <p:stCondLst>
                                    <p:cond delay="10000"/>
                                  </p:stCondLst>
                                  <p:childTnLst>
                                    <p:set>
                                      <p:cBhvr>
                                        <p:cTn id="54" dur="1" fill="hold">
                                          <p:stCondLst>
                                            <p:cond delay="0"/>
                                          </p:stCondLst>
                                        </p:cTn>
                                        <p:tgtEl>
                                          <p:spTgt spid="35"/>
                                        </p:tgtEl>
                                        <p:attrNameLst>
                                          <p:attrName>style.visibility</p:attrName>
                                        </p:attrNameLst>
                                      </p:cBhvr>
                                      <p:to>
                                        <p:strVal val="visible"/>
                                      </p:to>
                                    </p:set>
                                  </p:childTnLst>
                                </p:cTn>
                              </p:par>
                            </p:childTnLst>
                          </p:cTn>
                        </p:par>
                        <p:par>
                          <p:cTn id="55" fill="hold">
                            <p:stCondLst>
                              <p:cond delay="170000"/>
                            </p:stCondLst>
                            <p:childTnLst>
                              <p:par>
                                <p:cTn id="56" presetID="1" presetClass="entr" presetSubtype="0" fill="hold" grpId="0" nodeType="afterEffect">
                                  <p:stCondLst>
                                    <p:cond delay="10000"/>
                                  </p:stCondLst>
                                  <p:childTnLst>
                                    <p:set>
                                      <p:cBhvr>
                                        <p:cTn id="57" dur="1" fill="hold">
                                          <p:stCondLst>
                                            <p:cond delay="0"/>
                                          </p:stCondLst>
                                        </p:cTn>
                                        <p:tgtEl>
                                          <p:spTgt spid="36"/>
                                        </p:tgtEl>
                                        <p:attrNameLst>
                                          <p:attrName>style.visibility</p:attrName>
                                        </p:attrNameLst>
                                      </p:cBhvr>
                                      <p:to>
                                        <p:strVal val="visible"/>
                                      </p:to>
                                    </p:set>
                                  </p:childTnLst>
                                </p:cTn>
                              </p:par>
                            </p:childTnLst>
                          </p:cTn>
                        </p:par>
                        <p:par>
                          <p:cTn id="58" fill="hold">
                            <p:stCondLst>
                              <p:cond delay="180000"/>
                            </p:stCondLst>
                            <p:childTnLst>
                              <p:par>
                                <p:cTn id="59" presetID="1" presetClass="entr" presetSubtype="0" fill="hold" grpId="0" nodeType="afterEffect">
                                  <p:stCondLst>
                                    <p:cond delay="10000"/>
                                  </p:stCondLst>
                                  <p:childTnLst>
                                    <p:set>
                                      <p:cBhvr>
                                        <p:cTn id="60" dur="1" fill="hold">
                                          <p:stCondLst>
                                            <p:cond delay="0"/>
                                          </p:stCondLst>
                                        </p:cTn>
                                        <p:tgtEl>
                                          <p:spTgt spid="37"/>
                                        </p:tgtEl>
                                        <p:attrNameLst>
                                          <p:attrName>style.visibility</p:attrName>
                                        </p:attrNameLst>
                                      </p:cBhvr>
                                      <p:to>
                                        <p:strVal val="visible"/>
                                      </p:to>
                                    </p:set>
                                  </p:childTnLst>
                                </p:cTn>
                              </p:par>
                            </p:childTnLst>
                          </p:cTn>
                        </p:par>
                        <p:par>
                          <p:cTn id="61" fill="hold">
                            <p:stCondLst>
                              <p:cond delay="190000"/>
                            </p:stCondLst>
                            <p:childTnLst>
                              <p:par>
                                <p:cTn id="62" presetID="1" presetClass="entr" presetSubtype="0" fill="hold" grpId="0" nodeType="afterEffect">
                                  <p:stCondLst>
                                    <p:cond delay="10000"/>
                                  </p:stCondLst>
                                  <p:childTnLst>
                                    <p:set>
                                      <p:cBhvr>
                                        <p:cTn id="63" dur="1" fill="hold">
                                          <p:stCondLst>
                                            <p:cond delay="0"/>
                                          </p:stCondLst>
                                        </p:cTn>
                                        <p:tgtEl>
                                          <p:spTgt spid="38"/>
                                        </p:tgtEl>
                                        <p:attrNameLst>
                                          <p:attrName>style.visibility</p:attrName>
                                        </p:attrNameLst>
                                      </p:cBhvr>
                                      <p:to>
                                        <p:strVal val="visible"/>
                                      </p:to>
                                    </p:set>
                                  </p:childTnLst>
                                </p:cTn>
                              </p:par>
                            </p:childTnLst>
                          </p:cTn>
                        </p:par>
                        <p:par>
                          <p:cTn id="64" fill="hold">
                            <p:stCondLst>
                              <p:cond delay="200000"/>
                            </p:stCondLst>
                            <p:childTnLst>
                              <p:par>
                                <p:cTn id="65" presetID="1" presetClass="entr" presetSubtype="0" fill="hold" grpId="0" nodeType="afterEffect">
                                  <p:stCondLst>
                                    <p:cond delay="10000"/>
                                  </p:stCondLst>
                                  <p:childTnLst>
                                    <p:set>
                                      <p:cBhvr>
                                        <p:cTn id="66" dur="1" fill="hold">
                                          <p:stCondLst>
                                            <p:cond delay="0"/>
                                          </p:stCondLst>
                                        </p:cTn>
                                        <p:tgtEl>
                                          <p:spTgt spid="39"/>
                                        </p:tgtEl>
                                        <p:attrNameLst>
                                          <p:attrName>style.visibility</p:attrName>
                                        </p:attrNameLst>
                                      </p:cBhvr>
                                      <p:to>
                                        <p:strVal val="visible"/>
                                      </p:to>
                                    </p:set>
                                  </p:childTnLst>
                                </p:cTn>
                              </p:par>
                            </p:childTnLst>
                          </p:cTn>
                        </p:par>
                        <p:par>
                          <p:cTn id="67" fill="hold">
                            <p:stCondLst>
                              <p:cond delay="210000"/>
                            </p:stCondLst>
                            <p:childTnLst>
                              <p:par>
                                <p:cTn id="68" presetID="1" presetClass="entr" presetSubtype="0" fill="hold" grpId="0" nodeType="afterEffect">
                                  <p:stCondLst>
                                    <p:cond delay="10000"/>
                                  </p:stCondLst>
                                  <p:childTnLst>
                                    <p:set>
                                      <p:cBhvr>
                                        <p:cTn id="69" dur="1" fill="hold">
                                          <p:stCondLst>
                                            <p:cond delay="0"/>
                                          </p:stCondLst>
                                        </p:cTn>
                                        <p:tgtEl>
                                          <p:spTgt spid="40"/>
                                        </p:tgtEl>
                                        <p:attrNameLst>
                                          <p:attrName>style.visibility</p:attrName>
                                        </p:attrNameLst>
                                      </p:cBhvr>
                                      <p:to>
                                        <p:strVal val="visible"/>
                                      </p:to>
                                    </p:set>
                                  </p:childTnLst>
                                </p:cTn>
                              </p:par>
                            </p:childTnLst>
                          </p:cTn>
                        </p:par>
                        <p:par>
                          <p:cTn id="70" fill="hold">
                            <p:stCondLst>
                              <p:cond delay="220000"/>
                            </p:stCondLst>
                            <p:childTnLst>
                              <p:par>
                                <p:cTn id="71" presetID="1" presetClass="entr" presetSubtype="0" fill="hold" grpId="0" nodeType="afterEffect">
                                  <p:stCondLst>
                                    <p:cond delay="10000"/>
                                  </p:stCondLst>
                                  <p:childTnLst>
                                    <p:set>
                                      <p:cBhvr>
                                        <p:cTn id="72" dur="1" fill="hold">
                                          <p:stCondLst>
                                            <p:cond delay="0"/>
                                          </p:stCondLst>
                                        </p:cTn>
                                        <p:tgtEl>
                                          <p:spTgt spid="41"/>
                                        </p:tgtEl>
                                        <p:attrNameLst>
                                          <p:attrName>style.visibility</p:attrName>
                                        </p:attrNameLst>
                                      </p:cBhvr>
                                      <p:to>
                                        <p:strVal val="visible"/>
                                      </p:to>
                                    </p:set>
                                  </p:childTnLst>
                                </p:cTn>
                              </p:par>
                            </p:childTnLst>
                          </p:cTn>
                        </p:par>
                        <p:par>
                          <p:cTn id="73" fill="hold">
                            <p:stCondLst>
                              <p:cond delay="230000"/>
                            </p:stCondLst>
                            <p:childTnLst>
                              <p:par>
                                <p:cTn id="74" presetID="1" presetClass="entr" presetSubtype="0" fill="hold" grpId="0" nodeType="afterEffect">
                                  <p:stCondLst>
                                    <p:cond delay="10000"/>
                                  </p:stCondLst>
                                  <p:childTnLst>
                                    <p:set>
                                      <p:cBhvr>
                                        <p:cTn id="75" dur="1" fill="hold">
                                          <p:stCondLst>
                                            <p:cond delay="0"/>
                                          </p:stCondLst>
                                        </p:cTn>
                                        <p:tgtEl>
                                          <p:spTgt spid="42"/>
                                        </p:tgtEl>
                                        <p:attrNameLst>
                                          <p:attrName>style.visibility</p:attrName>
                                        </p:attrNameLst>
                                      </p:cBhvr>
                                      <p:to>
                                        <p:strVal val="visible"/>
                                      </p:to>
                                    </p:set>
                                  </p:childTnLst>
                                </p:cTn>
                              </p:par>
                            </p:childTnLst>
                          </p:cTn>
                        </p:par>
                        <p:par>
                          <p:cTn id="76" fill="hold">
                            <p:stCondLst>
                              <p:cond delay="240000"/>
                            </p:stCondLst>
                            <p:childTnLst>
                              <p:par>
                                <p:cTn id="77" presetID="1" presetClass="entr" presetSubtype="0" fill="hold" grpId="0" nodeType="afterEffect">
                                  <p:stCondLst>
                                    <p:cond delay="10000"/>
                                  </p:stCondLst>
                                  <p:childTnLst>
                                    <p:set>
                                      <p:cBhvr>
                                        <p:cTn id="78" dur="1" fill="hold">
                                          <p:stCondLst>
                                            <p:cond delay="0"/>
                                          </p:stCondLst>
                                        </p:cTn>
                                        <p:tgtEl>
                                          <p:spTgt spid="43"/>
                                        </p:tgtEl>
                                        <p:attrNameLst>
                                          <p:attrName>style.visibility</p:attrName>
                                        </p:attrNameLst>
                                      </p:cBhvr>
                                      <p:to>
                                        <p:strVal val="visible"/>
                                      </p:to>
                                    </p:set>
                                  </p:childTnLst>
                                </p:cTn>
                              </p:par>
                            </p:childTnLst>
                          </p:cTn>
                        </p:par>
                        <p:par>
                          <p:cTn id="79" fill="hold">
                            <p:stCondLst>
                              <p:cond delay="250000"/>
                            </p:stCondLst>
                            <p:childTnLst>
                              <p:par>
                                <p:cTn id="80" presetID="1" presetClass="entr" presetSubtype="0" fill="hold" grpId="0" nodeType="afterEffect">
                                  <p:stCondLst>
                                    <p:cond delay="10000"/>
                                  </p:stCondLst>
                                  <p:childTnLst>
                                    <p:set>
                                      <p:cBhvr>
                                        <p:cTn id="81" dur="1" fill="hold">
                                          <p:stCondLst>
                                            <p:cond delay="0"/>
                                          </p:stCondLst>
                                        </p:cTn>
                                        <p:tgtEl>
                                          <p:spTgt spid="44"/>
                                        </p:tgtEl>
                                        <p:attrNameLst>
                                          <p:attrName>style.visibility</p:attrName>
                                        </p:attrNameLst>
                                      </p:cBhvr>
                                      <p:to>
                                        <p:strVal val="visible"/>
                                      </p:to>
                                    </p:set>
                                  </p:childTnLst>
                                </p:cTn>
                              </p:par>
                            </p:childTnLst>
                          </p:cTn>
                        </p:par>
                        <p:par>
                          <p:cTn id="82" fill="hold">
                            <p:stCondLst>
                              <p:cond delay="260000"/>
                            </p:stCondLst>
                            <p:childTnLst>
                              <p:par>
                                <p:cTn id="83" presetID="1" presetClass="entr" presetSubtype="0" fill="hold" grpId="0" nodeType="afterEffect">
                                  <p:stCondLst>
                                    <p:cond delay="10000"/>
                                  </p:stCondLst>
                                  <p:childTnLst>
                                    <p:set>
                                      <p:cBhvr>
                                        <p:cTn id="84" dur="1" fill="hold">
                                          <p:stCondLst>
                                            <p:cond delay="0"/>
                                          </p:stCondLst>
                                        </p:cTn>
                                        <p:tgtEl>
                                          <p:spTgt spid="45"/>
                                        </p:tgtEl>
                                        <p:attrNameLst>
                                          <p:attrName>style.visibility</p:attrName>
                                        </p:attrNameLst>
                                      </p:cBhvr>
                                      <p:to>
                                        <p:strVal val="visible"/>
                                      </p:to>
                                    </p:set>
                                  </p:childTnLst>
                                </p:cTn>
                              </p:par>
                            </p:childTnLst>
                          </p:cTn>
                        </p:par>
                        <p:par>
                          <p:cTn id="85" fill="hold">
                            <p:stCondLst>
                              <p:cond delay="270000"/>
                            </p:stCondLst>
                            <p:childTnLst>
                              <p:par>
                                <p:cTn id="86" presetID="1" presetClass="entr" presetSubtype="0" fill="hold" grpId="0" nodeType="afterEffect">
                                  <p:stCondLst>
                                    <p:cond delay="10000"/>
                                  </p:stCondLst>
                                  <p:childTnLst>
                                    <p:set>
                                      <p:cBhvr>
                                        <p:cTn id="87" dur="1" fill="hold">
                                          <p:stCondLst>
                                            <p:cond delay="0"/>
                                          </p:stCondLst>
                                        </p:cTn>
                                        <p:tgtEl>
                                          <p:spTgt spid="46"/>
                                        </p:tgtEl>
                                        <p:attrNameLst>
                                          <p:attrName>style.visibility</p:attrName>
                                        </p:attrNameLst>
                                      </p:cBhvr>
                                      <p:to>
                                        <p:strVal val="visible"/>
                                      </p:to>
                                    </p:set>
                                  </p:childTnLst>
                                </p:cTn>
                              </p:par>
                            </p:childTnLst>
                          </p:cTn>
                        </p:par>
                        <p:par>
                          <p:cTn id="88" fill="hold">
                            <p:stCondLst>
                              <p:cond delay="280000"/>
                            </p:stCondLst>
                            <p:childTnLst>
                              <p:par>
                                <p:cTn id="89" presetID="1" presetClass="entr" presetSubtype="0" fill="hold" grpId="0" nodeType="afterEffect">
                                  <p:stCondLst>
                                    <p:cond delay="10000"/>
                                  </p:stCondLst>
                                  <p:childTnLst>
                                    <p:set>
                                      <p:cBhvr>
                                        <p:cTn id="90" dur="1" fill="hold">
                                          <p:stCondLst>
                                            <p:cond delay="0"/>
                                          </p:stCondLst>
                                        </p:cTn>
                                        <p:tgtEl>
                                          <p:spTgt spid="47"/>
                                        </p:tgtEl>
                                        <p:attrNameLst>
                                          <p:attrName>style.visibility</p:attrName>
                                        </p:attrNameLst>
                                      </p:cBhvr>
                                      <p:to>
                                        <p:strVal val="visible"/>
                                      </p:to>
                                    </p:set>
                                  </p:childTnLst>
                                </p:cTn>
                              </p:par>
                            </p:childTnLst>
                          </p:cTn>
                        </p:par>
                        <p:par>
                          <p:cTn id="91" fill="hold">
                            <p:stCondLst>
                              <p:cond delay="290000"/>
                            </p:stCondLst>
                            <p:childTnLst>
                              <p:par>
                                <p:cTn id="92" presetID="1" presetClass="entr" presetSubtype="0" fill="hold" grpId="0" nodeType="afterEffect">
                                  <p:stCondLst>
                                    <p:cond delay="10000"/>
                                  </p:stCondLst>
                                  <p:childTnLst>
                                    <p:set>
                                      <p:cBhvr>
                                        <p:cTn id="93" dur="1" fill="hold">
                                          <p:stCondLst>
                                            <p:cond delay="0"/>
                                          </p:stCondLst>
                                        </p:cTn>
                                        <p:tgtEl>
                                          <p:spTgt spid="48"/>
                                        </p:tgtEl>
                                        <p:attrNameLst>
                                          <p:attrName>style.visibility</p:attrName>
                                        </p:attrNameLst>
                                      </p:cBhvr>
                                      <p:to>
                                        <p:strVal val="visible"/>
                                      </p:to>
                                    </p:set>
                                  </p:childTnLst>
                                </p:cTn>
                              </p:par>
                            </p:childTnLst>
                          </p:cTn>
                        </p:par>
                        <p:par>
                          <p:cTn id="94" fill="hold">
                            <p:stCondLst>
                              <p:cond delay="300000"/>
                            </p:stCondLst>
                            <p:childTnLst>
                              <p:par>
                                <p:cTn id="95" presetID="1" presetClass="entr" presetSubtype="0" fill="hold" grpId="0" nodeType="afterEffect">
                                  <p:stCondLst>
                                    <p:cond delay="10000"/>
                                  </p:stCondLst>
                                  <p:childTnLst>
                                    <p:set>
                                      <p:cBhvr>
                                        <p:cTn id="96" dur="1" fill="hold">
                                          <p:stCondLst>
                                            <p:cond delay="0"/>
                                          </p:stCondLst>
                                        </p:cTn>
                                        <p:tgtEl>
                                          <p:spTgt spid="49"/>
                                        </p:tgtEl>
                                        <p:attrNameLst>
                                          <p:attrName>style.visibility</p:attrName>
                                        </p:attrNameLst>
                                      </p:cBhvr>
                                      <p:to>
                                        <p:strVal val="visible"/>
                                      </p:to>
                                    </p:set>
                                  </p:childTnLst>
                                </p:cTn>
                              </p:par>
                            </p:childTnLst>
                          </p:cTn>
                        </p:par>
                        <p:par>
                          <p:cTn id="97" fill="hold">
                            <p:stCondLst>
                              <p:cond delay="310000"/>
                            </p:stCondLst>
                            <p:childTnLst>
                              <p:par>
                                <p:cTn id="98" presetID="1" presetClass="entr" presetSubtype="0" fill="hold" grpId="0" nodeType="afterEffect">
                                  <p:stCondLst>
                                    <p:cond delay="10000"/>
                                  </p:stCondLst>
                                  <p:childTnLst>
                                    <p:set>
                                      <p:cBhvr>
                                        <p:cTn id="99" dur="1" fill="hold">
                                          <p:stCondLst>
                                            <p:cond delay="0"/>
                                          </p:stCondLst>
                                        </p:cTn>
                                        <p:tgtEl>
                                          <p:spTgt spid="79"/>
                                        </p:tgtEl>
                                        <p:attrNameLst>
                                          <p:attrName>style.visibility</p:attrName>
                                        </p:attrNameLst>
                                      </p:cBhvr>
                                      <p:to>
                                        <p:strVal val="visible"/>
                                      </p:to>
                                    </p:set>
                                  </p:childTnLst>
                                </p:cTn>
                              </p:par>
                            </p:childTnLst>
                          </p:cTn>
                        </p:par>
                        <p:par>
                          <p:cTn id="100" fill="hold">
                            <p:stCondLst>
                              <p:cond delay="320000"/>
                            </p:stCondLst>
                            <p:childTnLst>
                              <p:par>
                                <p:cTn id="101" presetID="1" presetClass="entr" presetSubtype="0" fill="hold" grpId="0" nodeType="afterEffect">
                                  <p:stCondLst>
                                    <p:cond delay="10000"/>
                                  </p:stCondLst>
                                  <p:childTnLst>
                                    <p:set>
                                      <p:cBhvr>
                                        <p:cTn id="102" dur="1" fill="hold">
                                          <p:stCondLst>
                                            <p:cond delay="0"/>
                                          </p:stCondLst>
                                        </p:cTn>
                                        <p:tgtEl>
                                          <p:spTgt spid="50"/>
                                        </p:tgtEl>
                                        <p:attrNameLst>
                                          <p:attrName>style.visibility</p:attrName>
                                        </p:attrNameLst>
                                      </p:cBhvr>
                                      <p:to>
                                        <p:strVal val="visible"/>
                                      </p:to>
                                    </p:set>
                                  </p:childTnLst>
                                </p:cTn>
                              </p:par>
                            </p:childTnLst>
                          </p:cTn>
                        </p:par>
                        <p:par>
                          <p:cTn id="103" fill="hold">
                            <p:stCondLst>
                              <p:cond delay="330000"/>
                            </p:stCondLst>
                            <p:childTnLst>
                              <p:par>
                                <p:cTn id="104" presetID="1" presetClass="entr" presetSubtype="0" fill="hold" grpId="0" nodeType="afterEffect">
                                  <p:stCondLst>
                                    <p:cond delay="10000"/>
                                  </p:stCondLst>
                                  <p:childTnLst>
                                    <p:set>
                                      <p:cBhvr>
                                        <p:cTn id="105" dur="1" fill="hold">
                                          <p:stCondLst>
                                            <p:cond delay="0"/>
                                          </p:stCondLst>
                                        </p:cTn>
                                        <p:tgtEl>
                                          <p:spTgt spid="51"/>
                                        </p:tgtEl>
                                        <p:attrNameLst>
                                          <p:attrName>style.visibility</p:attrName>
                                        </p:attrNameLst>
                                      </p:cBhvr>
                                      <p:to>
                                        <p:strVal val="visible"/>
                                      </p:to>
                                    </p:set>
                                  </p:childTnLst>
                                </p:cTn>
                              </p:par>
                            </p:childTnLst>
                          </p:cTn>
                        </p:par>
                        <p:par>
                          <p:cTn id="106" fill="hold">
                            <p:stCondLst>
                              <p:cond delay="340000"/>
                            </p:stCondLst>
                            <p:childTnLst>
                              <p:par>
                                <p:cTn id="107" presetID="1" presetClass="entr" presetSubtype="0" fill="hold" grpId="0" nodeType="afterEffect">
                                  <p:stCondLst>
                                    <p:cond delay="10000"/>
                                  </p:stCondLst>
                                  <p:childTnLst>
                                    <p:set>
                                      <p:cBhvr>
                                        <p:cTn id="108" dur="1" fill="hold">
                                          <p:stCondLst>
                                            <p:cond delay="0"/>
                                          </p:stCondLst>
                                        </p:cTn>
                                        <p:tgtEl>
                                          <p:spTgt spid="52"/>
                                        </p:tgtEl>
                                        <p:attrNameLst>
                                          <p:attrName>style.visibility</p:attrName>
                                        </p:attrNameLst>
                                      </p:cBhvr>
                                      <p:to>
                                        <p:strVal val="visible"/>
                                      </p:to>
                                    </p:set>
                                  </p:childTnLst>
                                </p:cTn>
                              </p:par>
                            </p:childTnLst>
                          </p:cTn>
                        </p:par>
                        <p:par>
                          <p:cTn id="109" fill="hold">
                            <p:stCondLst>
                              <p:cond delay="350000"/>
                            </p:stCondLst>
                            <p:childTnLst>
                              <p:par>
                                <p:cTn id="110" presetID="1" presetClass="entr" presetSubtype="0" fill="hold" grpId="0" nodeType="afterEffect">
                                  <p:stCondLst>
                                    <p:cond delay="10000"/>
                                  </p:stCondLst>
                                  <p:childTnLst>
                                    <p:set>
                                      <p:cBhvr>
                                        <p:cTn id="111" dur="1" fill="hold">
                                          <p:stCondLst>
                                            <p:cond delay="0"/>
                                          </p:stCondLst>
                                        </p:cTn>
                                        <p:tgtEl>
                                          <p:spTgt spid="53"/>
                                        </p:tgtEl>
                                        <p:attrNameLst>
                                          <p:attrName>style.visibility</p:attrName>
                                        </p:attrNameLst>
                                      </p:cBhvr>
                                      <p:to>
                                        <p:strVal val="visible"/>
                                      </p:to>
                                    </p:set>
                                  </p:childTnLst>
                                </p:cTn>
                              </p:par>
                            </p:childTnLst>
                          </p:cTn>
                        </p:par>
                        <p:par>
                          <p:cTn id="112" fill="hold">
                            <p:stCondLst>
                              <p:cond delay="360000"/>
                            </p:stCondLst>
                            <p:childTnLst>
                              <p:par>
                                <p:cTn id="113" presetID="1" presetClass="entr" presetSubtype="0" fill="hold" grpId="0" nodeType="afterEffect">
                                  <p:stCondLst>
                                    <p:cond delay="10000"/>
                                  </p:stCondLst>
                                  <p:childTnLst>
                                    <p:set>
                                      <p:cBhvr>
                                        <p:cTn id="114" dur="1" fill="hold">
                                          <p:stCondLst>
                                            <p:cond delay="0"/>
                                          </p:stCondLst>
                                        </p:cTn>
                                        <p:tgtEl>
                                          <p:spTgt spid="54"/>
                                        </p:tgtEl>
                                        <p:attrNameLst>
                                          <p:attrName>style.visibility</p:attrName>
                                        </p:attrNameLst>
                                      </p:cBhvr>
                                      <p:to>
                                        <p:strVal val="visible"/>
                                      </p:to>
                                    </p:set>
                                  </p:childTnLst>
                                </p:cTn>
                              </p:par>
                            </p:childTnLst>
                          </p:cTn>
                        </p:par>
                        <p:par>
                          <p:cTn id="115" fill="hold">
                            <p:stCondLst>
                              <p:cond delay="370000"/>
                            </p:stCondLst>
                            <p:childTnLst>
                              <p:par>
                                <p:cTn id="116" presetID="1" presetClass="entr" presetSubtype="0" fill="hold" grpId="0" nodeType="afterEffect">
                                  <p:stCondLst>
                                    <p:cond delay="10000"/>
                                  </p:stCondLst>
                                  <p:childTnLst>
                                    <p:set>
                                      <p:cBhvr>
                                        <p:cTn id="117" dur="1" fill="hold">
                                          <p:stCondLst>
                                            <p:cond delay="0"/>
                                          </p:stCondLst>
                                        </p:cTn>
                                        <p:tgtEl>
                                          <p:spTgt spid="55"/>
                                        </p:tgtEl>
                                        <p:attrNameLst>
                                          <p:attrName>style.visibility</p:attrName>
                                        </p:attrNameLst>
                                      </p:cBhvr>
                                      <p:to>
                                        <p:strVal val="visible"/>
                                      </p:to>
                                    </p:set>
                                  </p:childTnLst>
                                </p:cTn>
                              </p:par>
                            </p:childTnLst>
                          </p:cTn>
                        </p:par>
                        <p:par>
                          <p:cTn id="118" fill="hold">
                            <p:stCondLst>
                              <p:cond delay="380000"/>
                            </p:stCondLst>
                            <p:childTnLst>
                              <p:par>
                                <p:cTn id="119" presetID="1" presetClass="entr" presetSubtype="0" fill="hold" grpId="0" nodeType="afterEffect">
                                  <p:stCondLst>
                                    <p:cond delay="10000"/>
                                  </p:stCondLst>
                                  <p:childTnLst>
                                    <p:set>
                                      <p:cBhvr>
                                        <p:cTn id="120" dur="1" fill="hold">
                                          <p:stCondLst>
                                            <p:cond delay="0"/>
                                          </p:stCondLst>
                                        </p:cTn>
                                        <p:tgtEl>
                                          <p:spTgt spid="56"/>
                                        </p:tgtEl>
                                        <p:attrNameLst>
                                          <p:attrName>style.visibility</p:attrName>
                                        </p:attrNameLst>
                                      </p:cBhvr>
                                      <p:to>
                                        <p:strVal val="visible"/>
                                      </p:to>
                                    </p:set>
                                  </p:childTnLst>
                                </p:cTn>
                              </p:par>
                            </p:childTnLst>
                          </p:cTn>
                        </p:par>
                        <p:par>
                          <p:cTn id="121" fill="hold">
                            <p:stCondLst>
                              <p:cond delay="390000"/>
                            </p:stCondLst>
                            <p:childTnLst>
                              <p:par>
                                <p:cTn id="122" presetID="1" presetClass="entr" presetSubtype="0" fill="hold" grpId="0" nodeType="afterEffect">
                                  <p:stCondLst>
                                    <p:cond delay="10000"/>
                                  </p:stCondLst>
                                  <p:childTnLst>
                                    <p:set>
                                      <p:cBhvr>
                                        <p:cTn id="123" dur="1" fill="hold">
                                          <p:stCondLst>
                                            <p:cond delay="0"/>
                                          </p:stCondLst>
                                        </p:cTn>
                                        <p:tgtEl>
                                          <p:spTgt spid="57"/>
                                        </p:tgtEl>
                                        <p:attrNameLst>
                                          <p:attrName>style.visibility</p:attrName>
                                        </p:attrNameLst>
                                      </p:cBhvr>
                                      <p:to>
                                        <p:strVal val="visible"/>
                                      </p:to>
                                    </p:set>
                                  </p:childTnLst>
                                </p:cTn>
                              </p:par>
                            </p:childTnLst>
                          </p:cTn>
                        </p:par>
                        <p:par>
                          <p:cTn id="124" fill="hold">
                            <p:stCondLst>
                              <p:cond delay="400000"/>
                            </p:stCondLst>
                            <p:childTnLst>
                              <p:par>
                                <p:cTn id="125" presetID="1" presetClass="entr" presetSubtype="0" fill="hold" grpId="0" nodeType="afterEffect">
                                  <p:stCondLst>
                                    <p:cond delay="10000"/>
                                  </p:stCondLst>
                                  <p:childTnLst>
                                    <p:set>
                                      <p:cBhvr>
                                        <p:cTn id="126" dur="1" fill="hold">
                                          <p:stCondLst>
                                            <p:cond delay="0"/>
                                          </p:stCondLst>
                                        </p:cTn>
                                        <p:tgtEl>
                                          <p:spTgt spid="58"/>
                                        </p:tgtEl>
                                        <p:attrNameLst>
                                          <p:attrName>style.visibility</p:attrName>
                                        </p:attrNameLst>
                                      </p:cBhvr>
                                      <p:to>
                                        <p:strVal val="visible"/>
                                      </p:to>
                                    </p:set>
                                  </p:childTnLst>
                                </p:cTn>
                              </p:par>
                            </p:childTnLst>
                          </p:cTn>
                        </p:par>
                        <p:par>
                          <p:cTn id="127" fill="hold">
                            <p:stCondLst>
                              <p:cond delay="410000"/>
                            </p:stCondLst>
                            <p:childTnLst>
                              <p:par>
                                <p:cTn id="128" presetID="1" presetClass="entr" presetSubtype="0" fill="hold" grpId="0" nodeType="afterEffect">
                                  <p:stCondLst>
                                    <p:cond delay="10000"/>
                                  </p:stCondLst>
                                  <p:childTnLst>
                                    <p:set>
                                      <p:cBhvr>
                                        <p:cTn id="129" dur="1" fill="hold">
                                          <p:stCondLst>
                                            <p:cond delay="0"/>
                                          </p:stCondLst>
                                        </p:cTn>
                                        <p:tgtEl>
                                          <p:spTgt spid="59"/>
                                        </p:tgtEl>
                                        <p:attrNameLst>
                                          <p:attrName>style.visibility</p:attrName>
                                        </p:attrNameLst>
                                      </p:cBhvr>
                                      <p:to>
                                        <p:strVal val="visible"/>
                                      </p:to>
                                    </p:set>
                                  </p:childTnLst>
                                </p:cTn>
                              </p:par>
                            </p:childTnLst>
                          </p:cTn>
                        </p:par>
                        <p:par>
                          <p:cTn id="130" fill="hold">
                            <p:stCondLst>
                              <p:cond delay="420000"/>
                            </p:stCondLst>
                            <p:childTnLst>
                              <p:par>
                                <p:cTn id="131" presetID="1" presetClass="entr" presetSubtype="0" fill="hold" grpId="0" nodeType="afterEffect">
                                  <p:stCondLst>
                                    <p:cond delay="10000"/>
                                  </p:stCondLst>
                                  <p:childTnLst>
                                    <p:set>
                                      <p:cBhvr>
                                        <p:cTn id="132" dur="1" fill="hold">
                                          <p:stCondLst>
                                            <p:cond delay="0"/>
                                          </p:stCondLst>
                                        </p:cTn>
                                        <p:tgtEl>
                                          <p:spTgt spid="60"/>
                                        </p:tgtEl>
                                        <p:attrNameLst>
                                          <p:attrName>style.visibility</p:attrName>
                                        </p:attrNameLst>
                                      </p:cBhvr>
                                      <p:to>
                                        <p:strVal val="visible"/>
                                      </p:to>
                                    </p:set>
                                  </p:childTnLst>
                                </p:cTn>
                              </p:par>
                            </p:childTnLst>
                          </p:cTn>
                        </p:par>
                        <p:par>
                          <p:cTn id="133" fill="hold">
                            <p:stCondLst>
                              <p:cond delay="430000"/>
                            </p:stCondLst>
                            <p:childTnLst>
                              <p:par>
                                <p:cTn id="134" presetID="1" presetClass="entr" presetSubtype="0" fill="hold" grpId="0" nodeType="afterEffect">
                                  <p:stCondLst>
                                    <p:cond delay="10000"/>
                                  </p:stCondLst>
                                  <p:childTnLst>
                                    <p:set>
                                      <p:cBhvr>
                                        <p:cTn id="135" dur="1" fill="hold">
                                          <p:stCondLst>
                                            <p:cond delay="0"/>
                                          </p:stCondLst>
                                        </p:cTn>
                                        <p:tgtEl>
                                          <p:spTgt spid="61"/>
                                        </p:tgtEl>
                                        <p:attrNameLst>
                                          <p:attrName>style.visibility</p:attrName>
                                        </p:attrNameLst>
                                      </p:cBhvr>
                                      <p:to>
                                        <p:strVal val="visible"/>
                                      </p:to>
                                    </p:set>
                                  </p:childTnLst>
                                </p:cTn>
                              </p:par>
                            </p:childTnLst>
                          </p:cTn>
                        </p:par>
                        <p:par>
                          <p:cTn id="136" fill="hold">
                            <p:stCondLst>
                              <p:cond delay="440000"/>
                            </p:stCondLst>
                            <p:childTnLst>
                              <p:par>
                                <p:cTn id="137" presetID="1" presetClass="entr" presetSubtype="0" fill="hold" grpId="0" nodeType="afterEffect">
                                  <p:stCondLst>
                                    <p:cond delay="10000"/>
                                  </p:stCondLst>
                                  <p:childTnLst>
                                    <p:set>
                                      <p:cBhvr>
                                        <p:cTn id="138" dur="1" fill="hold">
                                          <p:stCondLst>
                                            <p:cond delay="0"/>
                                          </p:stCondLst>
                                        </p:cTn>
                                        <p:tgtEl>
                                          <p:spTgt spid="62"/>
                                        </p:tgtEl>
                                        <p:attrNameLst>
                                          <p:attrName>style.visibility</p:attrName>
                                        </p:attrNameLst>
                                      </p:cBhvr>
                                      <p:to>
                                        <p:strVal val="visible"/>
                                      </p:to>
                                    </p:set>
                                  </p:childTnLst>
                                </p:cTn>
                              </p:par>
                            </p:childTnLst>
                          </p:cTn>
                        </p:par>
                        <p:par>
                          <p:cTn id="139" fill="hold">
                            <p:stCondLst>
                              <p:cond delay="450000"/>
                            </p:stCondLst>
                            <p:childTnLst>
                              <p:par>
                                <p:cTn id="140" presetID="1" presetClass="entr" presetSubtype="0" fill="hold" grpId="0" nodeType="afterEffect">
                                  <p:stCondLst>
                                    <p:cond delay="10000"/>
                                  </p:stCondLst>
                                  <p:childTnLst>
                                    <p:set>
                                      <p:cBhvr>
                                        <p:cTn id="141" dur="1" fill="hold">
                                          <p:stCondLst>
                                            <p:cond delay="0"/>
                                          </p:stCondLst>
                                        </p:cTn>
                                        <p:tgtEl>
                                          <p:spTgt spid="63"/>
                                        </p:tgtEl>
                                        <p:attrNameLst>
                                          <p:attrName>style.visibility</p:attrName>
                                        </p:attrNameLst>
                                      </p:cBhvr>
                                      <p:to>
                                        <p:strVal val="visible"/>
                                      </p:to>
                                    </p:set>
                                  </p:childTnLst>
                                </p:cTn>
                              </p:par>
                            </p:childTnLst>
                          </p:cTn>
                        </p:par>
                        <p:par>
                          <p:cTn id="142" fill="hold">
                            <p:stCondLst>
                              <p:cond delay="460000"/>
                            </p:stCondLst>
                            <p:childTnLst>
                              <p:par>
                                <p:cTn id="143" presetID="1" presetClass="entr" presetSubtype="0" fill="hold" grpId="0" nodeType="afterEffect">
                                  <p:stCondLst>
                                    <p:cond delay="10000"/>
                                  </p:stCondLst>
                                  <p:childTnLst>
                                    <p:set>
                                      <p:cBhvr>
                                        <p:cTn id="144" dur="1" fill="hold">
                                          <p:stCondLst>
                                            <p:cond delay="0"/>
                                          </p:stCondLst>
                                        </p:cTn>
                                        <p:tgtEl>
                                          <p:spTgt spid="64"/>
                                        </p:tgtEl>
                                        <p:attrNameLst>
                                          <p:attrName>style.visibility</p:attrName>
                                        </p:attrNameLst>
                                      </p:cBhvr>
                                      <p:to>
                                        <p:strVal val="visible"/>
                                      </p:to>
                                    </p:set>
                                  </p:childTnLst>
                                </p:cTn>
                              </p:par>
                            </p:childTnLst>
                          </p:cTn>
                        </p:par>
                        <p:par>
                          <p:cTn id="145" fill="hold">
                            <p:stCondLst>
                              <p:cond delay="470000"/>
                            </p:stCondLst>
                            <p:childTnLst>
                              <p:par>
                                <p:cTn id="146" presetID="1" presetClass="entr" presetSubtype="0" fill="hold" grpId="0" nodeType="afterEffect">
                                  <p:stCondLst>
                                    <p:cond delay="10000"/>
                                  </p:stCondLst>
                                  <p:childTnLst>
                                    <p:set>
                                      <p:cBhvr>
                                        <p:cTn id="147" dur="1" fill="hold">
                                          <p:stCondLst>
                                            <p:cond delay="0"/>
                                          </p:stCondLst>
                                        </p:cTn>
                                        <p:tgtEl>
                                          <p:spTgt spid="65"/>
                                        </p:tgtEl>
                                        <p:attrNameLst>
                                          <p:attrName>style.visibility</p:attrName>
                                        </p:attrNameLst>
                                      </p:cBhvr>
                                      <p:to>
                                        <p:strVal val="visible"/>
                                      </p:to>
                                    </p:set>
                                  </p:childTnLst>
                                </p:cTn>
                              </p:par>
                            </p:childTnLst>
                          </p:cTn>
                        </p:par>
                        <p:par>
                          <p:cTn id="148" fill="hold">
                            <p:stCondLst>
                              <p:cond delay="480000"/>
                            </p:stCondLst>
                            <p:childTnLst>
                              <p:par>
                                <p:cTn id="149" presetID="1" presetClass="entr" presetSubtype="0" fill="hold" grpId="0" nodeType="afterEffect">
                                  <p:stCondLst>
                                    <p:cond delay="10000"/>
                                  </p:stCondLst>
                                  <p:childTnLst>
                                    <p:set>
                                      <p:cBhvr>
                                        <p:cTn id="150" dur="1" fill="hold">
                                          <p:stCondLst>
                                            <p:cond delay="0"/>
                                          </p:stCondLst>
                                        </p:cTn>
                                        <p:tgtEl>
                                          <p:spTgt spid="66"/>
                                        </p:tgtEl>
                                        <p:attrNameLst>
                                          <p:attrName>style.visibility</p:attrName>
                                        </p:attrNameLst>
                                      </p:cBhvr>
                                      <p:to>
                                        <p:strVal val="visible"/>
                                      </p:to>
                                    </p:set>
                                  </p:childTnLst>
                                </p:cTn>
                              </p:par>
                            </p:childTnLst>
                          </p:cTn>
                        </p:par>
                        <p:par>
                          <p:cTn id="151" fill="hold">
                            <p:stCondLst>
                              <p:cond delay="490000"/>
                            </p:stCondLst>
                            <p:childTnLst>
                              <p:par>
                                <p:cTn id="152" presetID="1" presetClass="entr" presetSubtype="0" fill="hold" grpId="0" nodeType="afterEffect">
                                  <p:stCondLst>
                                    <p:cond delay="10000"/>
                                  </p:stCondLst>
                                  <p:childTnLst>
                                    <p:set>
                                      <p:cBhvr>
                                        <p:cTn id="153" dur="1" fill="hold">
                                          <p:stCondLst>
                                            <p:cond delay="0"/>
                                          </p:stCondLst>
                                        </p:cTn>
                                        <p:tgtEl>
                                          <p:spTgt spid="67"/>
                                        </p:tgtEl>
                                        <p:attrNameLst>
                                          <p:attrName>style.visibility</p:attrName>
                                        </p:attrNameLst>
                                      </p:cBhvr>
                                      <p:to>
                                        <p:strVal val="visible"/>
                                      </p:to>
                                    </p:set>
                                  </p:childTnLst>
                                </p:cTn>
                              </p:par>
                            </p:childTnLst>
                          </p:cTn>
                        </p:par>
                        <p:par>
                          <p:cTn id="154" fill="hold">
                            <p:stCondLst>
                              <p:cond delay="500000"/>
                            </p:stCondLst>
                            <p:childTnLst>
                              <p:par>
                                <p:cTn id="155" presetID="1" presetClass="entr" presetSubtype="0" fill="hold" grpId="0" nodeType="afterEffect">
                                  <p:stCondLst>
                                    <p:cond delay="10000"/>
                                  </p:stCondLst>
                                  <p:childTnLst>
                                    <p:set>
                                      <p:cBhvr>
                                        <p:cTn id="156" dur="1" fill="hold">
                                          <p:stCondLst>
                                            <p:cond delay="0"/>
                                          </p:stCondLst>
                                        </p:cTn>
                                        <p:tgtEl>
                                          <p:spTgt spid="68"/>
                                        </p:tgtEl>
                                        <p:attrNameLst>
                                          <p:attrName>style.visibility</p:attrName>
                                        </p:attrNameLst>
                                      </p:cBhvr>
                                      <p:to>
                                        <p:strVal val="visible"/>
                                      </p:to>
                                    </p:set>
                                  </p:childTnLst>
                                </p:cTn>
                              </p:par>
                            </p:childTnLst>
                          </p:cTn>
                        </p:par>
                        <p:par>
                          <p:cTn id="157" fill="hold">
                            <p:stCondLst>
                              <p:cond delay="510000"/>
                            </p:stCondLst>
                            <p:childTnLst>
                              <p:par>
                                <p:cTn id="158" presetID="1" presetClass="entr" presetSubtype="0" fill="hold" grpId="0" nodeType="afterEffect">
                                  <p:stCondLst>
                                    <p:cond delay="10000"/>
                                  </p:stCondLst>
                                  <p:childTnLst>
                                    <p:set>
                                      <p:cBhvr>
                                        <p:cTn id="159" dur="1" fill="hold">
                                          <p:stCondLst>
                                            <p:cond delay="0"/>
                                          </p:stCondLst>
                                        </p:cTn>
                                        <p:tgtEl>
                                          <p:spTgt spid="69"/>
                                        </p:tgtEl>
                                        <p:attrNameLst>
                                          <p:attrName>style.visibility</p:attrName>
                                        </p:attrNameLst>
                                      </p:cBhvr>
                                      <p:to>
                                        <p:strVal val="visible"/>
                                      </p:to>
                                    </p:set>
                                  </p:childTnLst>
                                </p:cTn>
                              </p:par>
                            </p:childTnLst>
                          </p:cTn>
                        </p:par>
                        <p:par>
                          <p:cTn id="160" fill="hold">
                            <p:stCondLst>
                              <p:cond delay="520000"/>
                            </p:stCondLst>
                            <p:childTnLst>
                              <p:par>
                                <p:cTn id="161" presetID="1" presetClass="entr" presetSubtype="0" fill="hold" grpId="0" nodeType="afterEffect">
                                  <p:stCondLst>
                                    <p:cond delay="10000"/>
                                  </p:stCondLst>
                                  <p:childTnLst>
                                    <p:set>
                                      <p:cBhvr>
                                        <p:cTn id="162" dur="1" fill="hold">
                                          <p:stCondLst>
                                            <p:cond delay="0"/>
                                          </p:stCondLst>
                                        </p:cTn>
                                        <p:tgtEl>
                                          <p:spTgt spid="70"/>
                                        </p:tgtEl>
                                        <p:attrNameLst>
                                          <p:attrName>style.visibility</p:attrName>
                                        </p:attrNameLst>
                                      </p:cBhvr>
                                      <p:to>
                                        <p:strVal val="visible"/>
                                      </p:to>
                                    </p:set>
                                  </p:childTnLst>
                                </p:cTn>
                              </p:par>
                            </p:childTnLst>
                          </p:cTn>
                        </p:par>
                        <p:par>
                          <p:cTn id="163" fill="hold">
                            <p:stCondLst>
                              <p:cond delay="530000"/>
                            </p:stCondLst>
                            <p:childTnLst>
                              <p:par>
                                <p:cTn id="164" presetID="1" presetClass="entr" presetSubtype="0" fill="hold" grpId="0" nodeType="afterEffect">
                                  <p:stCondLst>
                                    <p:cond delay="10000"/>
                                  </p:stCondLst>
                                  <p:childTnLst>
                                    <p:set>
                                      <p:cBhvr>
                                        <p:cTn id="165" dur="1" fill="hold">
                                          <p:stCondLst>
                                            <p:cond delay="0"/>
                                          </p:stCondLst>
                                        </p:cTn>
                                        <p:tgtEl>
                                          <p:spTgt spid="71"/>
                                        </p:tgtEl>
                                        <p:attrNameLst>
                                          <p:attrName>style.visibility</p:attrName>
                                        </p:attrNameLst>
                                      </p:cBhvr>
                                      <p:to>
                                        <p:strVal val="visible"/>
                                      </p:to>
                                    </p:set>
                                  </p:childTnLst>
                                </p:cTn>
                              </p:par>
                            </p:childTnLst>
                          </p:cTn>
                        </p:par>
                        <p:par>
                          <p:cTn id="166" fill="hold">
                            <p:stCondLst>
                              <p:cond delay="540000"/>
                            </p:stCondLst>
                            <p:childTnLst>
                              <p:par>
                                <p:cTn id="167" presetID="1" presetClass="entr" presetSubtype="0" fill="hold" grpId="0" nodeType="afterEffect">
                                  <p:stCondLst>
                                    <p:cond delay="10000"/>
                                  </p:stCondLst>
                                  <p:childTnLst>
                                    <p:set>
                                      <p:cBhvr>
                                        <p:cTn id="168" dur="1" fill="hold">
                                          <p:stCondLst>
                                            <p:cond delay="0"/>
                                          </p:stCondLst>
                                        </p:cTn>
                                        <p:tgtEl>
                                          <p:spTgt spid="72"/>
                                        </p:tgtEl>
                                        <p:attrNameLst>
                                          <p:attrName>style.visibility</p:attrName>
                                        </p:attrNameLst>
                                      </p:cBhvr>
                                      <p:to>
                                        <p:strVal val="visible"/>
                                      </p:to>
                                    </p:set>
                                  </p:childTnLst>
                                </p:cTn>
                              </p:par>
                            </p:childTnLst>
                          </p:cTn>
                        </p:par>
                        <p:par>
                          <p:cTn id="169" fill="hold">
                            <p:stCondLst>
                              <p:cond delay="550000"/>
                            </p:stCondLst>
                            <p:childTnLst>
                              <p:par>
                                <p:cTn id="170" presetID="1" presetClass="entr" presetSubtype="0" fill="hold" grpId="0" nodeType="afterEffect">
                                  <p:stCondLst>
                                    <p:cond delay="10000"/>
                                  </p:stCondLst>
                                  <p:childTnLst>
                                    <p:set>
                                      <p:cBhvr>
                                        <p:cTn id="171" dur="1" fill="hold">
                                          <p:stCondLst>
                                            <p:cond delay="0"/>
                                          </p:stCondLst>
                                        </p:cTn>
                                        <p:tgtEl>
                                          <p:spTgt spid="73"/>
                                        </p:tgtEl>
                                        <p:attrNameLst>
                                          <p:attrName>style.visibility</p:attrName>
                                        </p:attrNameLst>
                                      </p:cBhvr>
                                      <p:to>
                                        <p:strVal val="visible"/>
                                      </p:to>
                                    </p:set>
                                  </p:childTnLst>
                                </p:cTn>
                              </p:par>
                            </p:childTnLst>
                          </p:cTn>
                        </p:par>
                        <p:par>
                          <p:cTn id="172" fill="hold">
                            <p:stCondLst>
                              <p:cond delay="560000"/>
                            </p:stCondLst>
                            <p:childTnLst>
                              <p:par>
                                <p:cTn id="173" presetID="1" presetClass="entr" presetSubtype="0" fill="hold" grpId="0" nodeType="afterEffect">
                                  <p:stCondLst>
                                    <p:cond delay="10000"/>
                                  </p:stCondLst>
                                  <p:childTnLst>
                                    <p:set>
                                      <p:cBhvr>
                                        <p:cTn id="174" dur="1" fill="hold">
                                          <p:stCondLst>
                                            <p:cond delay="0"/>
                                          </p:stCondLst>
                                        </p:cTn>
                                        <p:tgtEl>
                                          <p:spTgt spid="74"/>
                                        </p:tgtEl>
                                        <p:attrNameLst>
                                          <p:attrName>style.visibility</p:attrName>
                                        </p:attrNameLst>
                                      </p:cBhvr>
                                      <p:to>
                                        <p:strVal val="visible"/>
                                      </p:to>
                                    </p:set>
                                  </p:childTnLst>
                                </p:cTn>
                              </p:par>
                            </p:childTnLst>
                          </p:cTn>
                        </p:par>
                        <p:par>
                          <p:cTn id="175" fill="hold">
                            <p:stCondLst>
                              <p:cond delay="570000"/>
                            </p:stCondLst>
                            <p:childTnLst>
                              <p:par>
                                <p:cTn id="176" presetID="1" presetClass="entr" presetSubtype="0" fill="hold" grpId="0" nodeType="afterEffect">
                                  <p:stCondLst>
                                    <p:cond delay="10000"/>
                                  </p:stCondLst>
                                  <p:childTnLst>
                                    <p:set>
                                      <p:cBhvr>
                                        <p:cTn id="177" dur="1" fill="hold">
                                          <p:stCondLst>
                                            <p:cond delay="0"/>
                                          </p:stCondLst>
                                        </p:cTn>
                                        <p:tgtEl>
                                          <p:spTgt spid="75"/>
                                        </p:tgtEl>
                                        <p:attrNameLst>
                                          <p:attrName>style.visibility</p:attrName>
                                        </p:attrNameLst>
                                      </p:cBhvr>
                                      <p:to>
                                        <p:strVal val="visible"/>
                                      </p:to>
                                    </p:set>
                                  </p:childTnLst>
                                </p:cTn>
                              </p:par>
                            </p:childTnLst>
                          </p:cTn>
                        </p:par>
                        <p:par>
                          <p:cTn id="178" fill="hold">
                            <p:stCondLst>
                              <p:cond delay="580000"/>
                            </p:stCondLst>
                            <p:childTnLst>
                              <p:par>
                                <p:cTn id="179" presetID="1" presetClass="entr" presetSubtype="0" fill="hold" grpId="0" nodeType="afterEffect">
                                  <p:stCondLst>
                                    <p:cond delay="10000"/>
                                  </p:stCondLst>
                                  <p:childTnLst>
                                    <p:set>
                                      <p:cBhvr>
                                        <p:cTn id="180" dur="1" fill="hold">
                                          <p:stCondLst>
                                            <p:cond delay="0"/>
                                          </p:stCondLst>
                                        </p:cTn>
                                        <p:tgtEl>
                                          <p:spTgt spid="76"/>
                                        </p:tgtEl>
                                        <p:attrNameLst>
                                          <p:attrName>style.visibility</p:attrName>
                                        </p:attrNameLst>
                                      </p:cBhvr>
                                      <p:to>
                                        <p:strVal val="visible"/>
                                      </p:to>
                                    </p:set>
                                  </p:childTnLst>
                                </p:cTn>
                              </p:par>
                            </p:childTnLst>
                          </p:cTn>
                        </p:par>
                        <p:par>
                          <p:cTn id="181" fill="hold">
                            <p:stCondLst>
                              <p:cond delay="590000"/>
                            </p:stCondLst>
                            <p:childTnLst>
                              <p:par>
                                <p:cTn id="182" presetID="1" presetClass="entr" presetSubtype="0" fill="hold" grpId="0" nodeType="afterEffect">
                                  <p:stCondLst>
                                    <p:cond delay="10000"/>
                                  </p:stCondLst>
                                  <p:childTnLst>
                                    <p:set>
                                      <p:cBhvr>
                                        <p:cTn id="183"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7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Espiritualidad</a:t>
            </a:r>
          </a:p>
        </p:txBody>
      </p:sp>
      <p:sp>
        <p:nvSpPr>
          <p:cNvPr id="5" name="Text Placeholder 4"/>
          <p:cNvSpPr>
            <a:spLocks noGrp="1"/>
          </p:cNvSpPr>
          <p:nvPr>
            <p:ph type="body" idx="1"/>
          </p:nvPr>
        </p:nvSpPr>
        <p:spPr/>
        <p:txBody>
          <a:bodyPr/>
          <a:lstStyle/>
          <a:p>
            <a:r>
              <a:rPr lang="en-US" dirty="0"/>
              <a:t>Ver el rostro de Cristo</a:t>
            </a:r>
          </a:p>
        </p:txBody>
      </p:sp>
    </p:spTree>
    <p:extLst>
      <p:ext uri="{BB962C8B-B14F-4D97-AF65-F5344CB8AC3E}">
        <p14:creationId xmlns:p14="http://schemas.microsoft.com/office/powerpoint/2010/main" val="4348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70127" y="2253784"/>
            <a:ext cx="5191433" cy="1862048"/>
          </a:xfrm>
          <a:prstGeom prst="rect">
            <a:avLst/>
          </a:prstGeom>
          <a:noFill/>
        </p:spPr>
        <p:txBody>
          <a:bodyPr wrap="square" rtlCol="0">
            <a:spAutoFit/>
          </a:bodyPr>
          <a:lstStyle/>
          <a:p>
            <a:r>
              <a:rPr lang="en-US" sz="11500" b="1" dirty="0">
                <a:solidFill>
                  <a:srgbClr val="006BA8"/>
                </a:solidFill>
              </a:rPr>
              <a:t>BILIDAD</a:t>
            </a:r>
          </a:p>
        </p:txBody>
      </p:sp>
      <p:sp>
        <p:nvSpPr>
          <p:cNvPr id="5" name="TextBox 4"/>
          <p:cNvSpPr txBox="1"/>
          <p:nvPr/>
        </p:nvSpPr>
        <p:spPr>
          <a:xfrm>
            <a:off x="-1446663" y="2255907"/>
            <a:ext cx="6073254" cy="1862048"/>
          </a:xfrm>
          <a:prstGeom prst="rect">
            <a:avLst/>
          </a:prstGeom>
          <a:noFill/>
        </p:spPr>
        <p:txBody>
          <a:bodyPr wrap="square" rtlCol="0">
            <a:spAutoFit/>
          </a:bodyPr>
          <a:lstStyle/>
          <a:p>
            <a:pPr algn="r"/>
            <a:r>
              <a:rPr lang="en-US" sz="11500" b="1" dirty="0">
                <a:solidFill>
                  <a:srgbClr val="006BA8"/>
                </a:solidFill>
              </a:rPr>
              <a:t>DISPONI</a:t>
            </a:r>
          </a:p>
        </p:txBody>
      </p:sp>
      <p:sp>
        <p:nvSpPr>
          <p:cNvPr id="2" name="Title 1"/>
          <p:cNvSpPr>
            <a:spLocks noGrp="1"/>
          </p:cNvSpPr>
          <p:nvPr>
            <p:ph type="title"/>
          </p:nvPr>
        </p:nvSpPr>
        <p:spPr>
          <a:xfrm>
            <a:off x="745067" y="274639"/>
            <a:ext cx="9980467" cy="1143000"/>
          </a:xfrm>
        </p:spPr>
        <p:txBody>
          <a:bodyPr/>
          <a:lstStyle/>
          <a:p>
            <a:r>
              <a:rPr lang="en-US"/>
              <a:t>¿Tienes lo que hay que tener?</a:t>
            </a:r>
          </a:p>
        </p:txBody>
      </p:sp>
      <p:sp>
        <p:nvSpPr>
          <p:cNvPr id="3" name="TextBox 2"/>
          <p:cNvSpPr txBox="1"/>
          <p:nvPr/>
        </p:nvSpPr>
        <p:spPr>
          <a:xfrm>
            <a:off x="1530998" y="4925844"/>
            <a:ext cx="9104413" cy="830997"/>
          </a:xfrm>
          <a:prstGeom prst="rect">
            <a:avLst/>
          </a:prstGeom>
          <a:noFill/>
        </p:spPr>
        <p:txBody>
          <a:bodyPr wrap="square" rtlCol="0">
            <a:spAutoFit/>
          </a:bodyPr>
          <a:lstStyle/>
          <a:p>
            <a:pPr algn="ctr"/>
            <a:r>
              <a:rPr lang="en-US" sz="4800" b="1">
                <a:solidFill>
                  <a:srgbClr val="006BA8"/>
                </a:solidFill>
              </a:rPr>
              <a:t>"Cuando aparecemos, Él aparece"</a:t>
            </a:r>
          </a:p>
        </p:txBody>
      </p:sp>
      <p:sp>
        <p:nvSpPr>
          <p:cNvPr id="6" name="TextBox 5">
            <a:extLst>
              <a:ext uri="{FF2B5EF4-FFF2-40B4-BE49-F238E27FC236}">
                <a16:creationId xmlns:a16="http://schemas.microsoft.com/office/drawing/2014/main" id="{C0638DFB-58C2-940F-AC26-4369D0B10E97}"/>
              </a:ext>
            </a:extLst>
          </p:cNvPr>
          <p:cNvSpPr txBox="1"/>
          <p:nvPr/>
        </p:nvSpPr>
        <p:spPr>
          <a:xfrm>
            <a:off x="3505017" y="2238974"/>
            <a:ext cx="795257" cy="1862048"/>
          </a:xfrm>
          <a:prstGeom prst="rect">
            <a:avLst/>
          </a:prstGeom>
          <a:noFill/>
        </p:spPr>
        <p:txBody>
          <a:bodyPr wrap="square" rtlCol="0">
            <a:spAutoFit/>
          </a:bodyPr>
          <a:lstStyle/>
          <a:p>
            <a:r>
              <a:rPr lang="en-US" sz="11500" b="1" dirty="0">
                <a:solidFill>
                  <a:srgbClr val="006BA8"/>
                </a:solidFill>
              </a:rPr>
              <a:t>A</a:t>
            </a:r>
          </a:p>
        </p:txBody>
      </p:sp>
    </p:spTree>
    <p:extLst>
      <p:ext uri="{BB962C8B-B14F-4D97-AF65-F5344CB8AC3E}">
        <p14:creationId xmlns:p14="http://schemas.microsoft.com/office/powerpoint/2010/main" val="105469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2000"/>
                                        <p:tgtEl>
                                          <p:spTgt spid="5"/>
                                        </p:tgtEl>
                                      </p:cBhvr>
                                    </p:animEffect>
                                  </p:childTnLst>
                                </p:cTn>
                              </p:par>
                              <p:par>
                                <p:cTn id="8" presetID="42" presetClass="path" presetSubtype="0" accel="50000" decel="50000" fill="hold" grpId="0" nodeType="withEffect">
                                  <p:stCondLst>
                                    <p:cond delay="0"/>
                                  </p:stCondLst>
                                  <p:childTnLst>
                                    <p:animMotion origin="layout" path="M 1.45833E-6 -3.33333E-6 L 0.14909 0.00209 " pathEditMode="relative" rAng="0" ptsTypes="AA">
                                      <p:cBhvr>
                                        <p:cTn id="9" dur="2000" fill="hold"/>
                                        <p:tgtEl>
                                          <p:spTgt spid="5"/>
                                        </p:tgtEl>
                                        <p:attrNameLst>
                                          <p:attrName>ppt_x</p:attrName>
                                          <p:attrName>ppt_y</p:attrName>
                                        </p:attrNameLst>
                                      </p:cBhvr>
                                      <p:rCtr x="7448" y="93"/>
                                    </p:animMotion>
                                  </p:childTnLst>
                                </p:cTn>
                              </p:par>
                              <p:par>
                                <p:cTn id="10" presetID="10" presetClass="exit" presetSubtype="0" fill="hold" grpId="0" nodeType="with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par>
                                <p:cTn id="13" presetID="42" presetClass="path" presetSubtype="0" accel="50000" decel="50000" fill="hold" grpId="0" nodeType="withEffect">
                                  <p:stCondLst>
                                    <p:cond delay="0"/>
                                  </p:stCondLst>
                                  <p:childTnLst>
                                    <p:animMotion origin="layout" path="M -4.16667E-6 -1.85185E-6 L 0.14792 0.00185 " pathEditMode="relative" rAng="0" ptsTypes="AA">
                                      <p:cBhvr>
                                        <p:cTn id="14" dur="2000" fill="hold"/>
                                        <p:tgtEl>
                                          <p:spTgt spid="4"/>
                                        </p:tgtEl>
                                        <p:attrNameLst>
                                          <p:attrName>ppt_x</p:attrName>
                                          <p:attrName>ppt_y</p:attrName>
                                        </p:attrNameLst>
                                      </p:cBhvr>
                                      <p:rCtr x="7396" y="93"/>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Vincent </a:t>
            </a:r>
            <a:r>
              <a:rPr lang="en-US" baseline="0" dirty="0"/>
              <a:t>y Frédéric</a:t>
            </a:r>
            <a:endParaRPr lang="en-US" dirty="0"/>
          </a:p>
        </p:txBody>
      </p:sp>
      <p:sp>
        <p:nvSpPr>
          <p:cNvPr id="5" name="Content Placeholder 4"/>
          <p:cNvSpPr>
            <a:spLocks noGrp="1"/>
          </p:cNvSpPr>
          <p:nvPr>
            <p:ph idx="1"/>
          </p:nvPr>
        </p:nvSpPr>
        <p:spPr/>
        <p:txBody>
          <a:bodyPr>
            <a:normAutofit lnSpcReduction="10000"/>
          </a:bodyPr>
          <a:lstStyle/>
          <a:p>
            <a:pPr marL="0" indent="0" algn="ctr">
              <a:spcBef>
                <a:spcPts val="3200"/>
              </a:spcBef>
              <a:buNone/>
            </a:pPr>
            <a:r>
              <a:rPr lang="en-US" sz="3200" dirty="0"/>
              <a:t>San Vicente ve al Jesús histórico en los pobres</a:t>
            </a:r>
          </a:p>
          <a:p>
            <a:pPr marL="0" indent="0" algn="ctr">
              <a:spcBef>
                <a:spcPts val="3200"/>
              </a:spcBef>
              <a:buNone/>
            </a:pPr>
            <a:r>
              <a:rPr lang="en-US" sz="3200" dirty="0"/>
              <a:t>El beato Federico ve en ellos a Jesús resucitado y lleno de cicatrices</a:t>
            </a:r>
          </a:p>
          <a:p>
            <a:pPr marL="0" indent="0" algn="ctr">
              <a:spcBef>
                <a:spcPts val="3200"/>
              </a:spcBef>
              <a:buNone/>
            </a:pPr>
            <a:r>
              <a:rPr lang="en-US" sz="4000" b="1" i="1" dirty="0">
                <a:solidFill>
                  <a:srgbClr val="006BA8"/>
                </a:solidFill>
              </a:rPr>
              <a:t>"Hacemos lo que hacemos por la persona de Jesús, que es, en verdad, el pobre de carne y hueso que tenemos delante".</a:t>
            </a:r>
          </a:p>
          <a:p>
            <a:pPr marL="0" indent="0" algn="ctr">
              <a:spcBef>
                <a:spcPts val="0"/>
              </a:spcBef>
              <a:buNone/>
            </a:pPr>
            <a:r>
              <a:rPr lang="en-US" sz="2400" i="1" dirty="0">
                <a:solidFill>
                  <a:schemeClr val="bg1">
                    <a:lumMod val="50000"/>
                  </a:schemeClr>
                </a:solidFill>
              </a:rPr>
              <a:t>El Manual</a:t>
            </a:r>
          </a:p>
        </p:txBody>
      </p:sp>
    </p:spTree>
    <p:extLst>
      <p:ext uri="{BB962C8B-B14F-4D97-AF65-F5344CB8AC3E}">
        <p14:creationId xmlns:p14="http://schemas.microsoft.com/office/powerpoint/2010/main" val="200788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base de toda formación</a:t>
            </a:r>
          </a:p>
        </p:txBody>
      </p:sp>
      <p:sp>
        <p:nvSpPr>
          <p:cNvPr id="3" name="Content Placeholder 2"/>
          <p:cNvSpPr>
            <a:spLocks noGrp="1"/>
          </p:cNvSpPr>
          <p:nvPr>
            <p:ph idx="1"/>
          </p:nvPr>
        </p:nvSpPr>
        <p:spPr/>
        <p:txBody>
          <a:bodyPr>
            <a:normAutofit/>
          </a:bodyPr>
          <a:lstStyle/>
          <a:p>
            <a:r>
              <a:rPr lang="en-US" sz="4000" dirty="0"/>
              <a:t>¿Y si Dios fuera uno de nosotros?</a:t>
            </a:r>
          </a:p>
          <a:p>
            <a:r>
              <a:rPr lang="en-US" sz="4000" dirty="0"/>
              <a:t>Ser </a:t>
            </a:r>
            <a:r>
              <a:rPr lang="en-US" sz="4000" i="1" dirty="0"/>
              <a:t>auténticamente </a:t>
            </a:r>
            <a:r>
              <a:rPr lang="en-US" sz="4000" dirty="0"/>
              <a:t>humano</a:t>
            </a:r>
          </a:p>
          <a:p>
            <a:r>
              <a:rPr lang="en-US" sz="4000" dirty="0"/>
              <a:t>Ser "¡recién creado!"</a:t>
            </a:r>
          </a:p>
          <a:p>
            <a:endParaRPr lang="en-US" sz="4000" dirty="0"/>
          </a:p>
        </p:txBody>
      </p:sp>
      <p:sp>
        <p:nvSpPr>
          <p:cNvPr id="4" name="Rectangle 3"/>
          <p:cNvSpPr/>
          <p:nvPr/>
        </p:nvSpPr>
        <p:spPr>
          <a:xfrm>
            <a:off x="297572" y="4342586"/>
            <a:ext cx="11596856" cy="120815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chemeClr val="bg1"/>
                </a:solidFill>
              </a:rPr>
              <a:t>Cristo Redentor "revela plenamente el hombre a sí mismo".</a:t>
            </a:r>
          </a:p>
          <a:p>
            <a:pPr algn="r"/>
            <a:r>
              <a:rPr lang="en-US" sz="2400" b="1" dirty="0" err="1">
                <a:solidFill>
                  <a:schemeClr val="bg1"/>
                </a:solidFill>
              </a:rPr>
              <a:t>Redemptor Hominis</a:t>
            </a:r>
            <a:endParaRPr lang="en-US" sz="2400" b="1" dirty="0">
              <a:solidFill>
                <a:schemeClr val="bg1"/>
              </a:solidFill>
            </a:endParaRPr>
          </a:p>
        </p:txBody>
      </p:sp>
    </p:spTree>
    <p:extLst>
      <p:ext uri="{BB962C8B-B14F-4D97-AF65-F5344CB8AC3E}">
        <p14:creationId xmlns:p14="http://schemas.microsoft.com/office/powerpoint/2010/main" val="254656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 dimensiones de la gracia</a:t>
            </a:r>
          </a:p>
        </p:txBody>
      </p:sp>
      <p:sp>
        <p:nvSpPr>
          <p:cNvPr id="4" name="Content Placeholder 3"/>
          <p:cNvSpPr>
            <a:spLocks noGrp="1"/>
          </p:cNvSpPr>
          <p:nvPr>
            <p:ph sz="half" idx="1"/>
          </p:nvPr>
        </p:nvSpPr>
        <p:spPr>
          <a:xfrm>
            <a:off x="609600" y="1144590"/>
            <a:ext cx="5384800" cy="4843615"/>
          </a:xfrm>
          <a:solidFill>
            <a:schemeClr val="bg1">
              <a:lumMod val="95000"/>
            </a:schemeClr>
          </a:solidFill>
        </p:spPr>
        <p:txBody>
          <a:bodyPr>
            <a:normAutofit/>
          </a:bodyPr>
          <a:lstStyle/>
          <a:p>
            <a:pPr marL="0" indent="0">
              <a:buNone/>
            </a:pPr>
            <a:r>
              <a:rPr lang="en-US" sz="3200" b="1" dirty="0"/>
              <a:t>Alegre</a:t>
            </a:r>
          </a:p>
          <a:p>
            <a:pPr marL="0" indent="0">
              <a:buNone/>
            </a:pPr>
            <a:r>
              <a:rPr lang="en-US" dirty="0"/>
              <a:t>"Os aseguro que todo lo que hicisteis por uno de estos hermanos míos más pequeños, por mí lo hicisteis".</a:t>
            </a:r>
          </a:p>
          <a:p>
            <a:pPr marL="0" indent="0" algn="r">
              <a:buNone/>
            </a:pPr>
            <a:r>
              <a:rPr lang="en-US" sz="2000" dirty="0"/>
              <a:t>Mateo 25:31-46</a:t>
            </a:r>
          </a:p>
        </p:txBody>
      </p:sp>
      <p:sp>
        <p:nvSpPr>
          <p:cNvPr id="5" name="Content Placeholder 4"/>
          <p:cNvSpPr>
            <a:spLocks noGrp="1"/>
          </p:cNvSpPr>
          <p:nvPr>
            <p:ph sz="half" idx="2"/>
          </p:nvPr>
        </p:nvSpPr>
        <p:spPr>
          <a:xfrm>
            <a:off x="6197600" y="1144590"/>
            <a:ext cx="5384800" cy="4843615"/>
          </a:xfrm>
          <a:solidFill>
            <a:schemeClr val="bg1">
              <a:lumMod val="95000"/>
            </a:schemeClr>
          </a:solidFill>
        </p:spPr>
        <p:txBody>
          <a:bodyPr>
            <a:noAutofit/>
          </a:bodyPr>
          <a:lstStyle/>
          <a:p>
            <a:pPr marL="0" indent="0">
              <a:buNone/>
            </a:pPr>
            <a:r>
              <a:rPr lang="en-US" sz="3200" b="1" dirty="0"/>
              <a:t>Transformativo</a:t>
            </a:r>
          </a:p>
          <a:p>
            <a:pPr marL="0" indent="0">
              <a:buNone/>
            </a:pPr>
            <a:r>
              <a:rPr lang="en-US" dirty="0"/>
              <a:t>Los vicentinos son conscientes de su propio quebrantamiento y de su necesidad de la gracia de Dios...  </a:t>
            </a:r>
          </a:p>
          <a:p>
            <a:pPr marL="0" indent="0">
              <a:buNone/>
            </a:pPr>
            <a:r>
              <a:rPr lang="en-US" dirty="0"/>
              <a:t>Se acercan a Cristo... </a:t>
            </a:r>
          </a:p>
          <a:p>
            <a:pPr marL="0" indent="0">
              <a:buNone/>
            </a:pPr>
            <a:r>
              <a:rPr lang="en-US" dirty="0"/>
              <a:t>Se vuelven más perfectos en el amor... </a:t>
            </a:r>
          </a:p>
          <a:p>
            <a:pPr marL="0" indent="0" algn="r">
              <a:buNone/>
            </a:pPr>
            <a:r>
              <a:rPr lang="en-US" sz="2000" dirty="0"/>
              <a:t>Regla, Parte I, 2.2</a:t>
            </a:r>
          </a:p>
        </p:txBody>
      </p:sp>
    </p:spTree>
    <p:extLst>
      <p:ext uri="{BB962C8B-B14F-4D97-AF65-F5344CB8AC3E}">
        <p14:creationId xmlns:p14="http://schemas.microsoft.com/office/powerpoint/2010/main" val="22961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oración y la visita domiciliaria</a:t>
            </a:r>
          </a:p>
        </p:txBody>
      </p:sp>
      <p:pic>
        <p:nvPicPr>
          <p:cNvPr id="4" name="Picture 3" descr="praying-29965_1280.png"/>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flipH="1">
            <a:off x="2033457" y="1197506"/>
            <a:ext cx="2415400" cy="3136432"/>
          </a:xfrm>
          <a:prstGeom prst="rect">
            <a:avLst/>
          </a:prstGeom>
        </p:spPr>
      </p:pic>
      <p:pic>
        <p:nvPicPr>
          <p:cNvPr id="5" name="Picture 4" descr="man in chair 2.png"/>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flipH="1">
            <a:off x="6467863" y="2036542"/>
            <a:ext cx="3101901" cy="4021560"/>
          </a:xfrm>
          <a:prstGeom prst="rect">
            <a:avLst/>
          </a:prstGeom>
        </p:spPr>
      </p:pic>
      <p:sp>
        <p:nvSpPr>
          <p:cNvPr id="6" name="Vertical Scroll 5"/>
          <p:cNvSpPr/>
          <p:nvPr/>
        </p:nvSpPr>
        <p:spPr>
          <a:xfrm>
            <a:off x="2787850" y="1213005"/>
            <a:ext cx="5698227" cy="4829599"/>
          </a:xfrm>
          <a:prstGeom prst="vertic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spcBef>
                <a:spcPts val="600"/>
              </a:spcBef>
            </a:pPr>
            <a:r>
              <a:rPr lang="en-US" sz="3200" i="1" dirty="0"/>
              <a:t>"Los vicentinos sirven con esperanza.  Se alegran al descubrir el espíritu de oración en los pobres, porque en el silencio, los pobres pueden percibir el Plan de Dios para cada persona."</a:t>
            </a:r>
          </a:p>
          <a:p>
            <a:pPr algn="r"/>
            <a:r>
              <a:rPr lang="en-US" sz="2400" i="1" dirty="0"/>
              <a:t>La Regla, Parte I, 1.11</a:t>
            </a:r>
          </a:p>
        </p:txBody>
      </p:sp>
    </p:spTree>
    <p:extLst>
      <p:ext uri="{BB962C8B-B14F-4D97-AF65-F5344CB8AC3E}">
        <p14:creationId xmlns:p14="http://schemas.microsoft.com/office/powerpoint/2010/main" val="150195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69 -2.22222E-6 L 0.11528 -0.0037 " pathEditMode="relative" ptsTypes="AA">
                                      <p:cBhvr>
                                        <p:cTn id="6" dur="2000" fill="hold"/>
                                        <p:tgtEl>
                                          <p:spTgt spid="5"/>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0017 -0.00061 L -0.09288 0.00525 " pathEditMode="relative" rAng="0" ptsTypes="AA">
                                      <p:cBhvr>
                                        <p:cTn id="8" dur="2000" fill="hold"/>
                                        <p:tgtEl>
                                          <p:spTgt spid="4"/>
                                        </p:tgtEl>
                                        <p:attrNameLst>
                                          <p:attrName>ppt_x</p:attrName>
                                          <p:attrName>ppt_y</p:attrName>
                                        </p:attrNameLst>
                                      </p:cBhvr>
                                      <p:rCtr x="-4653" y="278"/>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06CC-681F-413E-831B-9BFB47C9A2A6}"/>
              </a:ext>
            </a:extLst>
          </p:cNvPr>
          <p:cNvSpPr>
            <a:spLocks noGrp="1"/>
          </p:cNvSpPr>
          <p:nvPr>
            <p:ph type="title"/>
          </p:nvPr>
        </p:nvSpPr>
        <p:spPr/>
        <p:txBody>
          <a:bodyPr/>
          <a:lstStyle/>
          <a:p>
            <a:r>
              <a:rPr lang="en-US" dirty="0"/>
              <a:t>Una presencia amorosa</a:t>
            </a:r>
          </a:p>
        </p:txBody>
      </p:sp>
      <p:pic>
        <p:nvPicPr>
          <p:cNvPr id="33" name="Picture 32">
            <a:extLst>
              <a:ext uri="{FF2B5EF4-FFF2-40B4-BE49-F238E27FC236}">
                <a16:creationId xmlns:a16="http://schemas.microsoft.com/office/drawing/2014/main" id="{31737610-482C-D002-B988-7C74BAFF90DE}"/>
              </a:ext>
            </a:extLst>
          </p:cNvPr>
          <p:cNvPicPr>
            <a:picLocks noChangeAspect="1"/>
          </p:cNvPicPr>
          <p:nvPr/>
        </p:nvPicPr>
        <p:blipFill rotWithShape="1">
          <a:blip r:embed="rId3"/>
          <a:srcRect l="12326" t="7327" r="7749" b="20393"/>
          <a:stretch/>
        </p:blipFill>
        <p:spPr>
          <a:xfrm>
            <a:off x="1223749" y="1733266"/>
            <a:ext cx="9744502" cy="3712191"/>
          </a:xfrm>
          <a:prstGeom prst="rect">
            <a:avLst/>
          </a:prstGeom>
        </p:spPr>
      </p:pic>
    </p:spTree>
    <p:extLst>
      <p:ext uri="{BB962C8B-B14F-4D97-AF65-F5344CB8AC3E}">
        <p14:creationId xmlns:p14="http://schemas.microsoft.com/office/powerpoint/2010/main" val="343246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Espiritualidad de la visita domiciliaria</a:t>
            </a:r>
          </a:p>
        </p:txBody>
      </p:sp>
      <p:sp>
        <p:nvSpPr>
          <p:cNvPr id="3" name="Content Placeholder 2"/>
          <p:cNvSpPr>
            <a:spLocks noGrp="1"/>
          </p:cNvSpPr>
          <p:nvPr>
            <p:ph idx="1"/>
          </p:nvPr>
        </p:nvSpPr>
        <p:spPr/>
        <p:txBody>
          <a:bodyPr>
            <a:normAutofit/>
          </a:bodyPr>
          <a:lstStyle/>
          <a:p>
            <a:pPr marL="0" indent="0">
              <a:lnSpc>
                <a:spcPct val="200000"/>
              </a:lnSpc>
              <a:buNone/>
            </a:pPr>
            <a:r>
              <a:rPr lang="en-US" sz="3600" dirty="0"/>
              <a:t>¿Cómo sé si una </a:t>
            </a:r>
            <a:r>
              <a:rPr lang="en-US" sz="3600"/>
              <a:t>visita a domicilio ha tenido éxito?</a:t>
            </a:r>
          </a:p>
          <a:p>
            <a:pPr marL="0" indent="0">
              <a:lnSpc>
                <a:spcPct val="200000"/>
              </a:lnSpc>
              <a:buNone/>
            </a:pPr>
            <a:r>
              <a:rPr lang="en-US" sz="3600" dirty="0"/>
              <a:t>Objetivo principal de la Sociedad</a:t>
            </a:r>
          </a:p>
          <a:p>
            <a:pPr marL="0" indent="0">
              <a:lnSpc>
                <a:spcPct val="200000"/>
              </a:lnSpc>
              <a:buNone/>
            </a:pPr>
            <a:r>
              <a:rPr lang="en-US" sz="3600" dirty="0"/>
              <a:t>La reflexión apostólica</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959660">
            <a:off x="8837180" y="2710369"/>
            <a:ext cx="1929384" cy="299693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3314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Establecer una relación</a:t>
            </a:r>
          </a:p>
        </p:txBody>
      </p:sp>
      <p:sp>
        <p:nvSpPr>
          <p:cNvPr id="3" name="Text Placeholder 2"/>
          <p:cNvSpPr>
            <a:spLocks noGrp="1"/>
          </p:cNvSpPr>
          <p:nvPr>
            <p:ph type="body" idx="1"/>
          </p:nvPr>
        </p:nvSpPr>
        <p:spPr/>
        <p:txBody>
          <a:bodyPr/>
          <a:lstStyle/>
          <a:p>
            <a:r>
              <a:rPr lang="en-US" dirty="0"/>
              <a:t>Comunicación sin barreras</a:t>
            </a:r>
          </a:p>
        </p:txBody>
      </p:sp>
    </p:spTree>
    <p:extLst>
      <p:ext uri="{BB962C8B-B14F-4D97-AF65-F5344CB8AC3E}">
        <p14:creationId xmlns:p14="http://schemas.microsoft.com/office/powerpoint/2010/main" val="15571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Interrogador</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1674" y="1199626"/>
            <a:ext cx="3840434" cy="4731731"/>
          </a:xfrm>
          <a:prstGeom prst="rect">
            <a:avLst/>
          </a:prstGeom>
        </p:spPr>
      </p:pic>
      <p:sp>
        <p:nvSpPr>
          <p:cNvPr id="2" name="TextBox 1"/>
          <p:cNvSpPr txBox="1"/>
          <p:nvPr/>
        </p:nvSpPr>
        <p:spPr>
          <a:xfrm>
            <a:off x="1170360" y="1184614"/>
            <a:ext cx="9851280" cy="4728960"/>
          </a:xfrm>
          <a:prstGeom prst="rect">
            <a:avLst/>
          </a:prstGeom>
          <a:solidFill>
            <a:srgbClr val="60B2E3"/>
          </a:solidFill>
        </p:spPr>
        <p:txBody>
          <a:bodyPr wrap="square" rtlCol="0">
            <a:noAutofit/>
          </a:bodyPr>
          <a:lstStyle/>
          <a:p>
            <a:r>
              <a:rPr lang="en-GB" sz="4400" b="1" i="1" dirty="0">
                <a:solidFill>
                  <a:schemeClr val="bg1"/>
                </a:solidFill>
              </a:rPr>
              <a:t>"Los vicentinos sirven a los pobres con alegría, escuchándoles y respetando sus deseos, ayudándoles a sentir y recuperar su propia dignidad, pues todos hemos sido creados a imagen de Dios.  En los pobres, ven a Cristo sufriente".</a:t>
            </a:r>
          </a:p>
          <a:p>
            <a:pPr algn="r"/>
            <a:r>
              <a:rPr lang="en-GB" sz="2667" b="1" dirty="0">
                <a:solidFill>
                  <a:schemeClr val="bg1"/>
                </a:solidFill>
              </a:rPr>
              <a:t>La Regla, Parte I, 1.8</a:t>
            </a:r>
            <a:endParaRPr lang="en-US" sz="2667" b="1" dirty="0">
              <a:solidFill>
                <a:schemeClr val="bg1"/>
              </a:solidFill>
            </a:endParaRPr>
          </a:p>
        </p:txBody>
      </p:sp>
    </p:spTree>
    <p:extLst>
      <p:ext uri="{BB962C8B-B14F-4D97-AF65-F5344CB8AC3E}">
        <p14:creationId xmlns:p14="http://schemas.microsoft.com/office/powerpoint/2010/main" val="3138006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Portapapeles Jockey</a:t>
            </a:r>
          </a:p>
        </p:txBody>
      </p:sp>
      <p:pic>
        <p:nvPicPr>
          <p:cNvPr id="7" name="Picture 6"/>
          <p:cNvPicPr>
            <a:picLocks noChangeAspect="1"/>
          </p:cNvPicPr>
          <p:nvPr/>
        </p:nvPicPr>
        <p:blipFill>
          <a:blip r:embed="rId3">
            <a:duotone>
              <a:schemeClr val="accent5">
                <a:shade val="45000"/>
                <a:satMod val="135000"/>
              </a:schemeClr>
              <a:prstClr val="white"/>
            </a:duotone>
          </a:blip>
          <a:stretch>
            <a:fillRect/>
          </a:stretch>
        </p:blipFill>
        <p:spPr>
          <a:xfrm flipH="1">
            <a:off x="4132612" y="1635874"/>
            <a:ext cx="5201393" cy="4251421"/>
          </a:xfrm>
          <a:prstGeom prst="rect">
            <a:avLst/>
          </a:prstGeom>
        </p:spPr>
      </p:pic>
      <p:sp>
        <p:nvSpPr>
          <p:cNvPr id="5" name="TextBox 4"/>
          <p:cNvSpPr txBox="1"/>
          <p:nvPr/>
        </p:nvSpPr>
        <p:spPr>
          <a:xfrm>
            <a:off x="734161" y="1127018"/>
            <a:ext cx="10723678" cy="4760277"/>
          </a:xfrm>
          <a:prstGeom prst="rect">
            <a:avLst/>
          </a:prstGeom>
          <a:solidFill>
            <a:srgbClr val="60B2E3"/>
          </a:solidFill>
        </p:spPr>
        <p:txBody>
          <a:bodyPr wrap="square" rtlCol="0">
            <a:noAutofit/>
          </a:bodyPr>
          <a:lstStyle/>
          <a:p>
            <a:r>
              <a:rPr lang="en-GB" sz="4400" b="1" i="1" dirty="0">
                <a:solidFill>
                  <a:schemeClr val="bg1"/>
                </a:solidFill>
              </a:rPr>
              <a:t>"Dado que la gente tiende a compartir información personal más libremente con sus visitantes vicentinos en el ambiente relajado de sus propios hogares, los miembros de la Sociedad deben tener cuidado de registrar sólo lo que es esencial para servirles."</a:t>
            </a:r>
          </a:p>
          <a:p>
            <a:pPr algn="r"/>
            <a:r>
              <a:rPr lang="en-GB" sz="2667" b="1" dirty="0">
                <a:solidFill>
                  <a:schemeClr val="bg1"/>
                </a:solidFill>
              </a:rPr>
              <a:t>El Manual, Parte I, 2.1</a:t>
            </a:r>
            <a:endParaRPr lang="en-US" sz="2667" b="1" dirty="0">
              <a:solidFill>
                <a:schemeClr val="bg1"/>
              </a:solidFill>
            </a:endParaRPr>
          </a:p>
        </p:txBody>
      </p:sp>
    </p:spTree>
    <p:extLst>
      <p:ext uri="{BB962C8B-B14F-4D97-AF65-F5344CB8AC3E}">
        <p14:creationId xmlns:p14="http://schemas.microsoft.com/office/powerpoint/2010/main" val="195299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Amigo</a:t>
            </a:r>
          </a:p>
        </p:txBody>
      </p:sp>
      <p:pic>
        <p:nvPicPr>
          <p:cNvPr id="9" name="Picture 8"/>
          <p:cNvPicPr>
            <a:picLocks noChangeAspect="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996540" y="1935117"/>
            <a:ext cx="6198920" cy="3652935"/>
          </a:xfrm>
          <a:prstGeom prst="rect">
            <a:avLst/>
          </a:prstGeom>
        </p:spPr>
      </p:pic>
      <p:sp>
        <p:nvSpPr>
          <p:cNvPr id="5" name="TextBox 4"/>
          <p:cNvSpPr txBox="1"/>
          <p:nvPr/>
        </p:nvSpPr>
        <p:spPr>
          <a:xfrm>
            <a:off x="945910" y="1144590"/>
            <a:ext cx="10300180" cy="4900035"/>
          </a:xfrm>
          <a:prstGeom prst="rect">
            <a:avLst/>
          </a:prstGeom>
          <a:solidFill>
            <a:srgbClr val="60B2E3"/>
          </a:solidFill>
        </p:spPr>
        <p:txBody>
          <a:bodyPr wrap="square" rtlCol="0">
            <a:noAutofit/>
          </a:bodyPr>
          <a:lstStyle/>
          <a:p>
            <a:r>
              <a:rPr lang="en-GB" sz="4000" b="1" i="1" dirty="0">
                <a:solidFill>
                  <a:schemeClr val="bg1"/>
                </a:solidFill>
              </a:rPr>
              <a:t>"Los vicentinos </a:t>
            </a:r>
            <a:r>
              <a:rPr lang="en-US" sz="4000" b="1" i="1" dirty="0">
                <a:solidFill>
                  <a:schemeClr val="bg1"/>
                </a:solidFill>
              </a:rPr>
              <a:t>se esfuerzan </a:t>
            </a:r>
            <a:r>
              <a:rPr lang="en-GB" sz="4000" b="1" i="1" dirty="0">
                <a:solidFill>
                  <a:schemeClr val="bg1"/>
                </a:solidFill>
              </a:rPr>
              <a:t>por establecer relaciones basadas en la confianza y la amistad.  Conscientes de su propia fragilidad y debilidad, sus corazones laten con el latido de los pobres.  No juzgan a aquellos a quienes sirven.  Al contrario, tratan de comprenderlos como lo harían con un hermano o una hermana".</a:t>
            </a:r>
          </a:p>
          <a:p>
            <a:pPr algn="r"/>
            <a:r>
              <a:rPr lang="en-GB" sz="2667" b="1" dirty="0">
                <a:solidFill>
                  <a:schemeClr val="bg1"/>
                </a:solidFill>
              </a:rPr>
              <a:t>La Regla, Parte I, 1.9</a:t>
            </a:r>
            <a:endParaRPr lang="en-US" sz="2667" b="1" dirty="0">
              <a:solidFill>
                <a:schemeClr val="bg1"/>
              </a:solidFill>
            </a:endParaRPr>
          </a:p>
        </p:txBody>
      </p:sp>
    </p:spTree>
    <p:extLst>
      <p:ext uri="{BB962C8B-B14F-4D97-AF65-F5344CB8AC3E}">
        <p14:creationId xmlns:p14="http://schemas.microsoft.com/office/powerpoint/2010/main" val="236560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7C5171-82D6-3E43-BE76-74549FFB9A4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162260" y="871935"/>
            <a:ext cx="6096000" cy="5395200"/>
          </a:xfrm>
          <a:prstGeom prst="rect">
            <a:avLst/>
          </a:prstGeom>
          <a:effectLst>
            <a:softEdge rad="50800"/>
          </a:effectLst>
        </p:spPr>
      </p:pic>
      <p:sp>
        <p:nvSpPr>
          <p:cNvPr id="5" name="Title 4">
            <a:extLst>
              <a:ext uri="{FF2B5EF4-FFF2-40B4-BE49-F238E27FC236}">
                <a16:creationId xmlns:a16="http://schemas.microsoft.com/office/drawing/2014/main" id="{F277F8C5-1D26-DD49-93D5-31F4C0632D59}"/>
              </a:ext>
            </a:extLst>
          </p:cNvPr>
          <p:cNvSpPr>
            <a:spLocks noGrp="1"/>
          </p:cNvSpPr>
          <p:nvPr>
            <p:ph type="title"/>
          </p:nvPr>
        </p:nvSpPr>
        <p:spPr/>
        <p:txBody>
          <a:bodyPr/>
          <a:lstStyle/>
          <a:p>
            <a:r>
              <a:rPr lang="en-US" dirty="0"/>
              <a:t>El arte de la "entrevista</a:t>
            </a:r>
          </a:p>
        </p:txBody>
      </p:sp>
      <p:sp>
        <p:nvSpPr>
          <p:cNvPr id="6" name="Content Placeholder 5">
            <a:extLst>
              <a:ext uri="{FF2B5EF4-FFF2-40B4-BE49-F238E27FC236}">
                <a16:creationId xmlns:a16="http://schemas.microsoft.com/office/drawing/2014/main" id="{AC3479D6-3431-CF46-A091-9562F1CE81FC}"/>
              </a:ext>
            </a:extLst>
          </p:cNvPr>
          <p:cNvSpPr>
            <a:spLocks noGrp="1"/>
          </p:cNvSpPr>
          <p:nvPr>
            <p:ph idx="1"/>
          </p:nvPr>
        </p:nvSpPr>
        <p:spPr>
          <a:xfrm>
            <a:off x="838200" y="1177014"/>
            <a:ext cx="6384235" cy="4785042"/>
          </a:xfrm>
        </p:spPr>
        <p:txBody>
          <a:bodyPr>
            <a:normAutofit lnSpcReduction="10000"/>
          </a:bodyPr>
          <a:lstStyle/>
          <a:p>
            <a:pPr marL="0" indent="0">
              <a:spcBef>
                <a:spcPts val="2200"/>
              </a:spcBef>
              <a:buNone/>
            </a:pPr>
            <a:r>
              <a:rPr lang="en-US" sz="3200" dirty="0"/>
              <a:t>Cuando esté realmente interesado y escuche, las preguntas que haga surgirán de forma natural.</a:t>
            </a:r>
          </a:p>
          <a:p>
            <a:pPr marL="0" indent="0">
              <a:spcBef>
                <a:spcPts val="2200"/>
              </a:spcBef>
              <a:buNone/>
            </a:pPr>
            <a:r>
              <a:rPr lang="en-US" sz="3200" dirty="0"/>
              <a:t>No tengas miedo de revelar algo sobre ti mismo.</a:t>
            </a:r>
          </a:p>
          <a:p>
            <a:pPr marL="0" indent="0">
              <a:spcBef>
                <a:spcPts val="2200"/>
              </a:spcBef>
              <a:buNone/>
            </a:pPr>
            <a:r>
              <a:rPr lang="en-US" sz="3200" dirty="0"/>
              <a:t>No hacemos hablar a la gente, ¡dejamos que cuenten su historia!</a:t>
            </a:r>
          </a:p>
        </p:txBody>
      </p:sp>
    </p:spTree>
    <p:extLst>
      <p:ext uri="{BB962C8B-B14F-4D97-AF65-F5344CB8AC3E}">
        <p14:creationId xmlns:p14="http://schemas.microsoft.com/office/powerpoint/2010/main" val="2626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Mutualidad de las relaciones</a:t>
            </a:r>
          </a:p>
        </p:txBody>
      </p:sp>
      <p:sp>
        <p:nvSpPr>
          <p:cNvPr id="5" name="Left-Right Arrow 4"/>
          <p:cNvSpPr/>
          <p:nvPr/>
        </p:nvSpPr>
        <p:spPr>
          <a:xfrm>
            <a:off x="4112716" y="1854430"/>
            <a:ext cx="3767667" cy="692163"/>
          </a:xfrm>
          <a:prstGeom prst="leftRightArrow">
            <a:avLst>
              <a:gd name="adj1" fmla="val 63383"/>
              <a:gd name="adj2" fmla="val 50000"/>
            </a:avLst>
          </a:prstGeom>
          <a:solidFill>
            <a:srgbClr val="006B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Tener que ser</a:t>
            </a:r>
          </a:p>
        </p:txBody>
      </p:sp>
      <p:sp>
        <p:nvSpPr>
          <p:cNvPr id="6" name="TextBox 5"/>
          <p:cNvSpPr txBox="1"/>
          <p:nvPr/>
        </p:nvSpPr>
        <p:spPr>
          <a:xfrm>
            <a:off x="878450" y="1721582"/>
            <a:ext cx="3098800" cy="3416320"/>
          </a:xfrm>
          <a:prstGeom prst="rect">
            <a:avLst/>
          </a:prstGeom>
          <a:noFill/>
        </p:spPr>
        <p:txBody>
          <a:bodyPr wrap="square" rtlCol="0">
            <a:spAutoFit/>
          </a:bodyPr>
          <a:lstStyle/>
          <a:p>
            <a:pPr algn="r"/>
            <a:r>
              <a:rPr lang="en-US" sz="5400" b="1" dirty="0">
                <a:solidFill>
                  <a:schemeClr val="tx1">
                    <a:lumMod val="65000"/>
                    <a:lumOff val="35000"/>
                  </a:schemeClr>
                </a:solidFill>
              </a:rPr>
              <a:t>Vecino</a:t>
            </a:r>
          </a:p>
          <a:p>
            <a:pPr algn="r"/>
            <a:r>
              <a:rPr lang="en-US" sz="5400" b="1" dirty="0">
                <a:solidFill>
                  <a:schemeClr val="tx1">
                    <a:lumMod val="65000"/>
                    <a:lumOff val="35000"/>
                  </a:schemeClr>
                </a:solidFill>
              </a:rPr>
              <a:t>Amigo</a:t>
            </a:r>
          </a:p>
          <a:p>
            <a:pPr algn="r"/>
            <a:r>
              <a:rPr lang="en-US" sz="5400" b="1" dirty="0">
                <a:solidFill>
                  <a:schemeClr val="tx1">
                    <a:lumMod val="65000"/>
                    <a:lumOff val="35000"/>
                  </a:schemeClr>
                </a:solidFill>
              </a:rPr>
              <a:t>Hermano</a:t>
            </a:r>
          </a:p>
          <a:p>
            <a:pPr algn="r"/>
            <a:r>
              <a:rPr lang="en-US" sz="5400" b="1" dirty="0">
                <a:solidFill>
                  <a:schemeClr val="tx1">
                    <a:lumMod val="65000"/>
                    <a:lumOff val="35000"/>
                  </a:schemeClr>
                </a:solidFill>
              </a:rPr>
              <a:t>Hermana</a:t>
            </a:r>
          </a:p>
        </p:txBody>
      </p:sp>
      <p:sp>
        <p:nvSpPr>
          <p:cNvPr id="7" name="TextBox 6"/>
          <p:cNvSpPr txBox="1"/>
          <p:nvPr/>
        </p:nvSpPr>
        <p:spPr>
          <a:xfrm>
            <a:off x="8015850" y="1721581"/>
            <a:ext cx="3098800" cy="3416320"/>
          </a:xfrm>
          <a:prstGeom prst="rect">
            <a:avLst/>
          </a:prstGeom>
          <a:noFill/>
        </p:spPr>
        <p:txBody>
          <a:bodyPr wrap="square" rtlCol="0">
            <a:spAutoFit/>
          </a:bodyPr>
          <a:lstStyle/>
          <a:p>
            <a:r>
              <a:rPr lang="en-US" sz="5400" b="1" dirty="0">
                <a:solidFill>
                  <a:schemeClr val="tx1">
                    <a:lumMod val="65000"/>
                    <a:lumOff val="35000"/>
                  </a:schemeClr>
                </a:solidFill>
              </a:rPr>
              <a:t>Vecino</a:t>
            </a:r>
          </a:p>
          <a:p>
            <a:r>
              <a:rPr lang="en-US" sz="5400" b="1" dirty="0">
                <a:solidFill>
                  <a:schemeClr val="tx1">
                    <a:lumMod val="65000"/>
                    <a:lumOff val="35000"/>
                  </a:schemeClr>
                </a:solidFill>
              </a:rPr>
              <a:t>Amigo</a:t>
            </a:r>
          </a:p>
          <a:p>
            <a:r>
              <a:rPr lang="en-US" sz="5400" b="1" dirty="0">
                <a:solidFill>
                  <a:schemeClr val="tx1">
                    <a:lumMod val="65000"/>
                    <a:lumOff val="35000"/>
                  </a:schemeClr>
                </a:solidFill>
              </a:rPr>
              <a:t>Hermano</a:t>
            </a:r>
          </a:p>
          <a:p>
            <a:r>
              <a:rPr lang="en-US" sz="5400" b="1" dirty="0">
                <a:solidFill>
                  <a:schemeClr val="tx1">
                    <a:lumMod val="65000"/>
                    <a:lumOff val="35000"/>
                  </a:schemeClr>
                </a:solidFill>
              </a:rPr>
              <a:t>Hermana</a:t>
            </a:r>
          </a:p>
        </p:txBody>
      </p:sp>
      <p:sp>
        <p:nvSpPr>
          <p:cNvPr id="9" name="Left-Right Arrow 8"/>
          <p:cNvSpPr/>
          <p:nvPr/>
        </p:nvSpPr>
        <p:spPr>
          <a:xfrm>
            <a:off x="4112715" y="2672897"/>
            <a:ext cx="3767667" cy="692163"/>
          </a:xfrm>
          <a:prstGeom prst="leftRightArrow">
            <a:avLst>
              <a:gd name="adj1" fmla="val 63383"/>
              <a:gd name="adj2" fmla="val 50000"/>
            </a:avLst>
          </a:prstGeom>
          <a:solidFill>
            <a:srgbClr val="006B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Tener que ser</a:t>
            </a:r>
          </a:p>
        </p:txBody>
      </p:sp>
      <p:sp>
        <p:nvSpPr>
          <p:cNvPr id="10" name="Left-Right Arrow 9"/>
          <p:cNvSpPr/>
          <p:nvPr/>
        </p:nvSpPr>
        <p:spPr>
          <a:xfrm>
            <a:off x="4112715" y="3778317"/>
            <a:ext cx="3767667" cy="1034866"/>
          </a:xfrm>
          <a:prstGeom prst="leftRightArrow">
            <a:avLst>
              <a:gd name="adj1" fmla="val 63383"/>
              <a:gd name="adj2" fmla="val 34819"/>
            </a:avLst>
          </a:prstGeom>
          <a:solidFill>
            <a:srgbClr val="006BA8"/>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400" b="1"/>
              <a:t>Tener que ser</a:t>
            </a:r>
            <a:endParaRPr lang="en-US" sz="2400" b="1" dirty="0"/>
          </a:p>
        </p:txBody>
      </p:sp>
    </p:spTree>
    <p:extLst>
      <p:ext uri="{BB962C8B-B14F-4D97-AF65-F5344CB8AC3E}">
        <p14:creationId xmlns:p14="http://schemas.microsoft.com/office/powerpoint/2010/main" val="308700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1000"/>
                                        <p:tgtEl>
                                          <p:spTgt spid="6">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2500"/>
                            </p:stCondLst>
                            <p:childTnLst>
                              <p:par>
                                <p:cTn id="13" presetID="22" presetClass="entr" presetSubtype="8" fill="hold" grpId="0" nodeType="afterEffect">
                                  <p:stCondLst>
                                    <p:cond delay="50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1000"/>
                                        <p:tgtEl>
                                          <p:spTgt spid="7">
                                            <p:txEl>
                                              <p:pRg st="0" end="0"/>
                                            </p:txEl>
                                          </p:spTgt>
                                        </p:tgtEl>
                                      </p:cBhvr>
                                    </p:animEffect>
                                  </p:childTnLst>
                                </p:cTn>
                              </p:par>
                            </p:childTnLst>
                          </p:cTn>
                        </p:par>
                        <p:par>
                          <p:cTn id="16" fill="hold">
                            <p:stCondLst>
                              <p:cond delay="4000"/>
                            </p:stCondLst>
                            <p:childTnLst>
                              <p:par>
                                <p:cTn id="17" presetID="22" presetClass="entr" presetSubtype="8" fill="hold" grpId="0" nodeType="afterEffect">
                                  <p:stCondLst>
                                    <p:cond delay="50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left)">
                                      <p:cBhvr>
                                        <p:cTn id="19" dur="1000"/>
                                        <p:tgtEl>
                                          <p:spTgt spid="6">
                                            <p:txEl>
                                              <p:pRg st="1" end="1"/>
                                            </p:txEl>
                                          </p:spTgt>
                                        </p:tgtEl>
                                      </p:cBhvr>
                                    </p:animEffect>
                                  </p:childTnLst>
                                </p:cTn>
                              </p:par>
                            </p:childTnLst>
                          </p:cTn>
                        </p:par>
                        <p:par>
                          <p:cTn id="20" fill="hold">
                            <p:stCondLst>
                              <p:cond delay="5500"/>
                            </p:stCondLst>
                            <p:childTnLst>
                              <p:par>
                                <p:cTn id="21" presetID="22" presetClass="entr" presetSubtype="8"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7000"/>
                            </p:stCondLst>
                            <p:childTnLst>
                              <p:par>
                                <p:cTn id="25" presetID="22" presetClass="entr" presetSubtype="8" fill="hold" grpId="0" nodeType="afterEffect">
                                  <p:stCondLst>
                                    <p:cond delay="50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wipe(left)">
                                      <p:cBhvr>
                                        <p:cTn id="27" dur="1000"/>
                                        <p:tgtEl>
                                          <p:spTgt spid="7">
                                            <p:txEl>
                                              <p:pRg st="1" end="1"/>
                                            </p:txEl>
                                          </p:spTgt>
                                        </p:tgtEl>
                                      </p:cBhvr>
                                    </p:animEffect>
                                  </p:childTnLst>
                                </p:cTn>
                              </p:par>
                            </p:childTnLst>
                          </p:cTn>
                        </p:par>
                        <p:par>
                          <p:cTn id="28" fill="hold">
                            <p:stCondLst>
                              <p:cond delay="8500"/>
                            </p:stCondLst>
                            <p:childTnLst>
                              <p:par>
                                <p:cTn id="29" presetID="22" presetClass="entr" presetSubtype="8" fill="hold" grpId="0" nodeType="afterEffect">
                                  <p:stCondLst>
                                    <p:cond delay="50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wipe(left)">
                                      <p:cBhvr>
                                        <p:cTn id="31" dur="1000"/>
                                        <p:tgtEl>
                                          <p:spTgt spid="6">
                                            <p:txEl>
                                              <p:pRg st="2" end="2"/>
                                            </p:txEl>
                                          </p:spTgt>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wipe(left)">
                                      <p:cBhvr>
                                        <p:cTn id="34" dur="1000"/>
                                        <p:tgtEl>
                                          <p:spTgt spid="6">
                                            <p:txEl>
                                              <p:pRg st="3" end="3"/>
                                            </p:txEl>
                                          </p:spTgt>
                                        </p:tgtEl>
                                      </p:cBhvr>
                                    </p:animEffect>
                                  </p:childTnLst>
                                </p:cTn>
                              </p:par>
                            </p:childTnLst>
                          </p:cTn>
                        </p:par>
                        <p:par>
                          <p:cTn id="35" fill="hold">
                            <p:stCondLst>
                              <p:cond delay="10000"/>
                            </p:stCondLst>
                            <p:childTnLst>
                              <p:par>
                                <p:cTn id="36" presetID="22" presetClass="entr" presetSubtype="8" fill="hold" grpId="0" nodeType="afterEffect">
                                  <p:stCondLst>
                                    <p:cond delay="50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1000"/>
                                        <p:tgtEl>
                                          <p:spTgt spid="10"/>
                                        </p:tgtEl>
                                      </p:cBhvr>
                                    </p:animEffect>
                                  </p:childTnLst>
                                </p:cTn>
                              </p:par>
                            </p:childTnLst>
                          </p:cTn>
                        </p:par>
                        <p:par>
                          <p:cTn id="39" fill="hold">
                            <p:stCondLst>
                              <p:cond delay="11500"/>
                            </p:stCondLst>
                            <p:childTnLst>
                              <p:par>
                                <p:cTn id="40" presetID="22" presetClass="entr" presetSubtype="8" fill="hold" grpId="0" nodeType="afterEffect">
                                  <p:stCondLst>
                                    <p:cond delay="50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wipe(left)">
                                      <p:cBhvr>
                                        <p:cTn id="42" dur="1000"/>
                                        <p:tgtEl>
                                          <p:spTgt spid="7">
                                            <p:txEl>
                                              <p:pRg st="2" end="2"/>
                                            </p:txEl>
                                          </p:spTgt>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7">
                                            <p:txEl>
                                              <p:pRg st="3" end="3"/>
                                            </p:txEl>
                                          </p:spTgt>
                                        </p:tgtEl>
                                        <p:attrNameLst>
                                          <p:attrName>style.visibility</p:attrName>
                                        </p:attrNameLst>
                                      </p:cBhvr>
                                      <p:to>
                                        <p:strVal val="visible"/>
                                      </p:to>
                                    </p:set>
                                    <p:animEffect transition="in" filter="wipe(left)">
                                      <p:cBhvr>
                                        <p:cTn id="45"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build="p"/>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94266" y="274639"/>
            <a:ext cx="11497733" cy="1143000"/>
          </a:xfrm>
        </p:spPr>
        <p:txBody>
          <a:bodyPr>
            <a:normAutofit fontScale="90000"/>
          </a:bodyPr>
          <a:lstStyle/>
          <a:p>
            <a:r>
              <a:rPr lang="en-US" dirty="0"/>
              <a:t>Dra. Donna Beegle y el Instituto de la Pobreza</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3140" y="1417639"/>
            <a:ext cx="3286275" cy="4573836"/>
          </a:xfrm>
          <a:prstGeom prst="rect">
            <a:avLst/>
          </a:prstGeom>
        </p:spPr>
      </p:pic>
    </p:spTree>
    <p:extLst>
      <p:ext uri="{BB962C8B-B14F-4D97-AF65-F5344CB8AC3E}">
        <p14:creationId xmlns:p14="http://schemas.microsoft.com/office/powerpoint/2010/main" val="108014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Comunicación sin barreras</a:t>
            </a:r>
          </a:p>
        </p:txBody>
      </p:sp>
      <p:sp>
        <p:nvSpPr>
          <p:cNvPr id="8" name="Content Placeholder 7"/>
          <p:cNvSpPr>
            <a:spLocks noGrp="1"/>
          </p:cNvSpPr>
          <p:nvPr>
            <p:ph idx="1"/>
          </p:nvPr>
        </p:nvSpPr>
        <p:spPr/>
        <p:txBody>
          <a:bodyPr>
            <a:normAutofit/>
          </a:bodyPr>
          <a:lstStyle/>
          <a:p>
            <a:pPr>
              <a:spcAft>
                <a:spcPts val="2400"/>
              </a:spcAft>
            </a:pPr>
            <a:r>
              <a:rPr lang="en-US" b="1" dirty="0"/>
              <a:t>La cultura oral </a:t>
            </a:r>
            <a:r>
              <a:rPr lang="en-US" dirty="0"/>
              <a:t>es la forma humana natural de aprender y comunicarse. La cultura oral está vinculada a la pobreza. </a:t>
            </a:r>
          </a:p>
          <a:p>
            <a:pPr>
              <a:spcAft>
                <a:spcPts val="2400"/>
              </a:spcAft>
            </a:pPr>
            <a:r>
              <a:rPr lang="en-US" dirty="0"/>
              <a:t>Los estilos de aprendizaje y comunicación de la cultura impresa se desarrollan cuando la gente lee para informarse. La cultura impresa está vinculada a la clase media. </a:t>
            </a:r>
          </a:p>
          <a:p>
            <a:pPr>
              <a:spcAft>
                <a:spcPts val="2400"/>
              </a:spcAft>
            </a:pPr>
            <a:r>
              <a:rPr lang="en-US" dirty="0"/>
              <a:t>Equilibrio es tener las habilidades y características de ambos estilos. </a:t>
            </a:r>
          </a:p>
        </p:txBody>
      </p:sp>
    </p:spTree>
    <p:extLst>
      <p:ext uri="{BB962C8B-B14F-4D97-AF65-F5344CB8AC3E}">
        <p14:creationId xmlns:p14="http://schemas.microsoft.com/office/powerpoint/2010/main" val="15398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14324"/>
            <a:ext cx="10515600" cy="887941"/>
          </a:xfrm>
        </p:spPr>
        <p:txBody>
          <a:bodyPr/>
          <a:lstStyle/>
          <a:p>
            <a:r>
              <a:rPr lang="en-US" dirty="0"/>
              <a:t>Comunicación sin barreras</a:t>
            </a:r>
          </a:p>
        </p:txBody>
      </p:sp>
      <p:sp>
        <p:nvSpPr>
          <p:cNvPr id="5" name="Text Placeholder 4"/>
          <p:cNvSpPr>
            <a:spLocks noGrp="1"/>
          </p:cNvSpPr>
          <p:nvPr>
            <p:ph type="body" idx="1"/>
          </p:nvPr>
        </p:nvSpPr>
        <p:spPr>
          <a:xfrm>
            <a:off x="839788" y="1173165"/>
            <a:ext cx="5157787" cy="604835"/>
          </a:xfrm>
        </p:spPr>
        <p:txBody>
          <a:bodyPr/>
          <a:lstStyle/>
          <a:p>
            <a:r>
              <a:rPr lang="en-US" dirty="0"/>
              <a:t>Tradición oral</a:t>
            </a:r>
          </a:p>
        </p:txBody>
      </p:sp>
      <p:sp>
        <p:nvSpPr>
          <p:cNvPr id="6" name="Content Placeholder 5"/>
          <p:cNvSpPr>
            <a:spLocks noGrp="1"/>
          </p:cNvSpPr>
          <p:nvPr>
            <p:ph sz="half" idx="2"/>
          </p:nvPr>
        </p:nvSpPr>
        <p:spPr>
          <a:xfrm>
            <a:off x="839788" y="1810814"/>
            <a:ext cx="5157787" cy="3684588"/>
          </a:xfrm>
        </p:spPr>
        <p:txBody>
          <a:bodyPr>
            <a:noAutofit/>
          </a:bodyPr>
          <a:lstStyle/>
          <a:p>
            <a:r>
              <a:rPr lang="en-US" sz="2667" dirty="0"/>
              <a:t>Relaciones </a:t>
            </a:r>
          </a:p>
          <a:p>
            <a:r>
              <a:rPr lang="en-US" sz="2667" dirty="0"/>
              <a:t>Espontáneo</a:t>
            </a:r>
          </a:p>
          <a:p>
            <a:r>
              <a:rPr lang="en-US" sz="2667" dirty="0"/>
              <a:t>Repetitivo</a:t>
            </a:r>
          </a:p>
          <a:p>
            <a:r>
              <a:rPr lang="en-US" sz="2667" dirty="0"/>
              <a:t>Holístico</a:t>
            </a:r>
          </a:p>
          <a:p>
            <a:r>
              <a:rPr lang="en-US" sz="2667" dirty="0"/>
              <a:t>Mostrar emociones</a:t>
            </a:r>
          </a:p>
          <a:p>
            <a:r>
              <a:rPr lang="en-US" sz="2667" dirty="0"/>
              <a:t>Orientado al presente </a:t>
            </a:r>
          </a:p>
          <a:p>
            <a:r>
              <a:rPr lang="en-US" sz="2667" dirty="0"/>
              <a:t>Auto divulgación</a:t>
            </a:r>
          </a:p>
        </p:txBody>
      </p:sp>
      <p:sp>
        <p:nvSpPr>
          <p:cNvPr id="7" name="Text Placeholder 6"/>
          <p:cNvSpPr>
            <a:spLocks noGrp="1"/>
          </p:cNvSpPr>
          <p:nvPr>
            <p:ph type="body" sz="quarter" idx="3"/>
          </p:nvPr>
        </p:nvSpPr>
        <p:spPr>
          <a:xfrm>
            <a:off x="6172200" y="1173165"/>
            <a:ext cx="5183188" cy="604835"/>
          </a:xfrm>
        </p:spPr>
        <p:txBody>
          <a:bodyPr/>
          <a:lstStyle/>
          <a:p>
            <a:r>
              <a:rPr lang="en-US" dirty="0"/>
              <a:t>Tradición escrita</a:t>
            </a:r>
          </a:p>
        </p:txBody>
      </p:sp>
      <p:sp>
        <p:nvSpPr>
          <p:cNvPr id="8" name="Content Placeholder 7"/>
          <p:cNvSpPr>
            <a:spLocks noGrp="1"/>
          </p:cNvSpPr>
          <p:nvPr>
            <p:ph sz="quarter" idx="4"/>
          </p:nvPr>
        </p:nvSpPr>
        <p:spPr>
          <a:xfrm>
            <a:off x="6172200" y="1810814"/>
            <a:ext cx="5183188" cy="3684588"/>
          </a:xfrm>
        </p:spPr>
        <p:txBody>
          <a:bodyPr>
            <a:normAutofit/>
          </a:bodyPr>
          <a:lstStyle/>
          <a:p>
            <a:r>
              <a:rPr lang="en-US" sz="2667" dirty="0"/>
              <a:t>Lineal </a:t>
            </a:r>
          </a:p>
          <a:p>
            <a:r>
              <a:rPr lang="en-US" sz="2667" dirty="0"/>
              <a:t>Tiempo</a:t>
            </a:r>
          </a:p>
          <a:p>
            <a:r>
              <a:rPr lang="en-US" sz="2667" dirty="0"/>
              <a:t>Analítico/Abstracto</a:t>
            </a:r>
          </a:p>
          <a:p>
            <a:r>
              <a:rPr lang="en-US" sz="2667" dirty="0"/>
              <a:t>Autodisciplina/Concentración</a:t>
            </a:r>
          </a:p>
          <a:p>
            <a:r>
              <a:rPr lang="en-US" sz="2667" dirty="0"/>
              <a:t>Retraso en la gratificación</a:t>
            </a:r>
          </a:p>
          <a:p>
            <a:r>
              <a:rPr lang="en-US" sz="2667" dirty="0"/>
              <a:t>Estrategias</a:t>
            </a:r>
          </a:p>
        </p:txBody>
      </p:sp>
    </p:spTree>
    <p:extLst>
      <p:ext uri="{BB962C8B-B14F-4D97-AF65-F5344CB8AC3E}">
        <p14:creationId xmlns:p14="http://schemas.microsoft.com/office/powerpoint/2010/main" val="57055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Comunicación sin barreras</a:t>
            </a:r>
          </a:p>
        </p:txBody>
      </p:sp>
      <p:sp>
        <p:nvSpPr>
          <p:cNvPr id="8" name="Content Placeholder 7"/>
          <p:cNvSpPr>
            <a:spLocks noGrp="1"/>
          </p:cNvSpPr>
          <p:nvPr>
            <p:ph idx="1"/>
          </p:nvPr>
        </p:nvSpPr>
        <p:spPr/>
        <p:txBody>
          <a:bodyPr>
            <a:normAutofit/>
          </a:bodyPr>
          <a:lstStyle/>
          <a:p>
            <a:pPr>
              <a:lnSpc>
                <a:spcPct val="150000"/>
              </a:lnSpc>
            </a:pPr>
            <a:r>
              <a:rPr lang="en-US" sz="3600" dirty="0"/>
              <a:t>Establecer conexiones con la autodivulgación</a:t>
            </a:r>
          </a:p>
          <a:p>
            <a:pPr>
              <a:lnSpc>
                <a:spcPct val="150000"/>
              </a:lnSpc>
            </a:pPr>
            <a:r>
              <a:rPr lang="en-US" sz="3600" dirty="0"/>
              <a:t>Utiliza la narración: "Tengo un amigo que...".</a:t>
            </a:r>
          </a:p>
          <a:p>
            <a:pPr>
              <a:lnSpc>
                <a:spcPct val="150000"/>
              </a:lnSpc>
            </a:pPr>
            <a:r>
              <a:rPr lang="en-US" sz="3600" dirty="0"/>
              <a:t>No ignorar la realidad de la pobreza</a:t>
            </a:r>
          </a:p>
          <a:p>
            <a:pPr>
              <a:lnSpc>
                <a:spcPct val="150000"/>
              </a:lnSpc>
            </a:pPr>
            <a:endParaRPr lang="en-US" sz="3600" dirty="0"/>
          </a:p>
        </p:txBody>
      </p:sp>
    </p:spTree>
    <p:extLst>
      <p:ext uri="{BB962C8B-B14F-4D97-AF65-F5344CB8AC3E}">
        <p14:creationId xmlns:p14="http://schemas.microsoft.com/office/powerpoint/2010/main" val="205242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18422B-45B8-C844-9779-2A3A020F8F26}"/>
              </a:ext>
            </a:extLst>
          </p:cNvPr>
          <p:cNvSpPr>
            <a:spLocks noGrp="1"/>
          </p:cNvSpPr>
          <p:nvPr>
            <p:ph type="title"/>
          </p:nvPr>
        </p:nvSpPr>
        <p:spPr/>
        <p:txBody>
          <a:bodyPr/>
          <a:lstStyle/>
          <a:p>
            <a:r>
              <a:rPr lang="en-US" dirty="0"/>
              <a:t>La realidad de la pobreza</a:t>
            </a:r>
          </a:p>
        </p:txBody>
      </p:sp>
      <p:pic>
        <p:nvPicPr>
          <p:cNvPr id="5" name="Picture 4">
            <a:extLst>
              <a:ext uri="{FF2B5EF4-FFF2-40B4-BE49-F238E27FC236}">
                <a16:creationId xmlns:a16="http://schemas.microsoft.com/office/drawing/2014/main" id="{9D53D4EA-9B93-ED46-B0E9-708AF36C3D95}"/>
              </a:ext>
            </a:extLst>
          </p:cNvPr>
          <p:cNvPicPr>
            <a:picLocks noChangeAspect="1"/>
          </p:cNvPicPr>
          <p:nvPr/>
        </p:nvPicPr>
        <p:blipFill>
          <a:blip r:embed="rId3"/>
          <a:stretch>
            <a:fillRect/>
          </a:stretch>
        </p:blipFill>
        <p:spPr>
          <a:xfrm>
            <a:off x="838200" y="1910664"/>
            <a:ext cx="2144151" cy="3216227"/>
          </a:xfrm>
          <a:prstGeom prst="rect">
            <a:avLst/>
          </a:prstGeom>
        </p:spPr>
      </p:pic>
      <p:pic>
        <p:nvPicPr>
          <p:cNvPr id="6" name="Picture 5">
            <a:extLst>
              <a:ext uri="{FF2B5EF4-FFF2-40B4-BE49-F238E27FC236}">
                <a16:creationId xmlns:a16="http://schemas.microsoft.com/office/drawing/2014/main" id="{A2B9742F-A25D-C145-95A3-5E608820D902}"/>
              </a:ext>
            </a:extLst>
          </p:cNvPr>
          <p:cNvPicPr>
            <a:picLocks noChangeAspect="1"/>
          </p:cNvPicPr>
          <p:nvPr/>
        </p:nvPicPr>
        <p:blipFill>
          <a:blip r:embed="rId4"/>
          <a:stretch>
            <a:fillRect/>
          </a:stretch>
        </p:blipFill>
        <p:spPr>
          <a:xfrm>
            <a:off x="3559321" y="1453953"/>
            <a:ext cx="2006600" cy="3162300"/>
          </a:xfrm>
          <a:prstGeom prst="rect">
            <a:avLst/>
          </a:prstGeom>
        </p:spPr>
      </p:pic>
      <p:pic>
        <p:nvPicPr>
          <p:cNvPr id="7" name="Picture 6">
            <a:extLst>
              <a:ext uri="{FF2B5EF4-FFF2-40B4-BE49-F238E27FC236}">
                <a16:creationId xmlns:a16="http://schemas.microsoft.com/office/drawing/2014/main" id="{99F72690-0B22-014E-BE12-4A23F2AF9EE4}"/>
              </a:ext>
            </a:extLst>
          </p:cNvPr>
          <p:cNvPicPr>
            <a:picLocks noChangeAspect="1"/>
          </p:cNvPicPr>
          <p:nvPr/>
        </p:nvPicPr>
        <p:blipFill>
          <a:blip r:embed="rId5"/>
          <a:stretch>
            <a:fillRect/>
          </a:stretch>
        </p:blipFill>
        <p:spPr>
          <a:xfrm>
            <a:off x="6308285" y="1931278"/>
            <a:ext cx="2108200" cy="3175000"/>
          </a:xfrm>
          <a:prstGeom prst="rect">
            <a:avLst/>
          </a:prstGeom>
        </p:spPr>
      </p:pic>
      <p:pic>
        <p:nvPicPr>
          <p:cNvPr id="8" name="Picture 7">
            <a:extLst>
              <a:ext uri="{FF2B5EF4-FFF2-40B4-BE49-F238E27FC236}">
                <a16:creationId xmlns:a16="http://schemas.microsoft.com/office/drawing/2014/main" id="{52E2A7C5-2B5C-FB45-BD37-55F669532ECC}"/>
              </a:ext>
            </a:extLst>
          </p:cNvPr>
          <p:cNvPicPr>
            <a:picLocks noChangeAspect="1"/>
          </p:cNvPicPr>
          <p:nvPr/>
        </p:nvPicPr>
        <p:blipFill>
          <a:blip r:embed="rId6"/>
          <a:stretch>
            <a:fillRect/>
          </a:stretch>
        </p:blipFill>
        <p:spPr>
          <a:xfrm>
            <a:off x="9158849" y="1507880"/>
            <a:ext cx="2159000" cy="3162300"/>
          </a:xfrm>
          <a:prstGeom prst="rect">
            <a:avLst/>
          </a:prstGeom>
        </p:spPr>
      </p:pic>
    </p:spTree>
    <p:extLst>
      <p:ext uri="{BB962C8B-B14F-4D97-AF65-F5344CB8AC3E}">
        <p14:creationId xmlns:p14="http://schemas.microsoft.com/office/powerpoint/2010/main" val="185789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10:00</a:t>
            </a:r>
          </a:p>
        </p:txBody>
      </p:sp>
      <p:sp>
        <p:nvSpPr>
          <p:cNvPr id="19" name="TextBox 1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9:50</a:t>
            </a:r>
          </a:p>
        </p:txBody>
      </p:sp>
      <p:sp>
        <p:nvSpPr>
          <p:cNvPr id="20" name="TextBox 1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9:40</a:t>
            </a:r>
          </a:p>
        </p:txBody>
      </p:sp>
      <p:sp>
        <p:nvSpPr>
          <p:cNvPr id="21" name="TextBox 2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9:30</a:t>
            </a:r>
          </a:p>
        </p:txBody>
      </p:sp>
      <p:sp>
        <p:nvSpPr>
          <p:cNvPr id="22" name="TextBox 2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9:20</a:t>
            </a:r>
          </a:p>
        </p:txBody>
      </p:sp>
      <p:sp>
        <p:nvSpPr>
          <p:cNvPr id="23" name="TextBox 2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9:10</a:t>
            </a:r>
          </a:p>
        </p:txBody>
      </p:sp>
      <p:sp>
        <p:nvSpPr>
          <p:cNvPr id="24" name="TextBox 2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9:00</a:t>
            </a:r>
          </a:p>
        </p:txBody>
      </p:sp>
      <p:sp>
        <p:nvSpPr>
          <p:cNvPr id="25" name="TextBox 2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8:50</a:t>
            </a:r>
          </a:p>
        </p:txBody>
      </p:sp>
      <p:sp>
        <p:nvSpPr>
          <p:cNvPr id="26" name="TextBox 2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8:40</a:t>
            </a:r>
          </a:p>
        </p:txBody>
      </p:sp>
      <p:sp>
        <p:nvSpPr>
          <p:cNvPr id="27" name="TextBox 2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8:30</a:t>
            </a:r>
          </a:p>
        </p:txBody>
      </p:sp>
      <p:sp>
        <p:nvSpPr>
          <p:cNvPr id="28" name="TextBox 2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8:20</a:t>
            </a:r>
          </a:p>
        </p:txBody>
      </p:sp>
      <p:sp>
        <p:nvSpPr>
          <p:cNvPr id="29" name="TextBox 2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8:10</a:t>
            </a:r>
          </a:p>
        </p:txBody>
      </p:sp>
      <p:sp>
        <p:nvSpPr>
          <p:cNvPr id="30" name="TextBox 2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8:00</a:t>
            </a:r>
          </a:p>
        </p:txBody>
      </p:sp>
      <p:sp>
        <p:nvSpPr>
          <p:cNvPr id="31" name="TextBox 3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7:50</a:t>
            </a:r>
          </a:p>
        </p:txBody>
      </p:sp>
      <p:sp>
        <p:nvSpPr>
          <p:cNvPr id="32" name="TextBox 3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7:40</a:t>
            </a:r>
          </a:p>
        </p:txBody>
      </p:sp>
      <p:sp>
        <p:nvSpPr>
          <p:cNvPr id="33" name="TextBox 3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7:30</a:t>
            </a:r>
          </a:p>
        </p:txBody>
      </p:sp>
      <p:sp>
        <p:nvSpPr>
          <p:cNvPr id="34" name="TextBox 3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7:20</a:t>
            </a:r>
          </a:p>
        </p:txBody>
      </p:sp>
      <p:sp>
        <p:nvSpPr>
          <p:cNvPr id="35" name="TextBox 3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7:10</a:t>
            </a:r>
          </a:p>
        </p:txBody>
      </p:sp>
      <p:sp>
        <p:nvSpPr>
          <p:cNvPr id="36" name="TextBox 3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7:00</a:t>
            </a:r>
          </a:p>
        </p:txBody>
      </p:sp>
      <p:sp>
        <p:nvSpPr>
          <p:cNvPr id="37" name="TextBox 3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6:50</a:t>
            </a:r>
          </a:p>
        </p:txBody>
      </p:sp>
      <p:sp>
        <p:nvSpPr>
          <p:cNvPr id="38" name="TextBox 3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6:40</a:t>
            </a:r>
          </a:p>
        </p:txBody>
      </p:sp>
      <p:sp>
        <p:nvSpPr>
          <p:cNvPr id="39" name="TextBox 3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6:30</a:t>
            </a:r>
          </a:p>
        </p:txBody>
      </p:sp>
      <p:sp>
        <p:nvSpPr>
          <p:cNvPr id="40" name="TextBox 3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6:20</a:t>
            </a:r>
          </a:p>
        </p:txBody>
      </p:sp>
      <p:sp>
        <p:nvSpPr>
          <p:cNvPr id="41" name="TextBox 4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6:10</a:t>
            </a:r>
          </a:p>
        </p:txBody>
      </p:sp>
      <p:sp>
        <p:nvSpPr>
          <p:cNvPr id="42" name="TextBox 4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6:00</a:t>
            </a:r>
          </a:p>
        </p:txBody>
      </p:sp>
      <p:sp>
        <p:nvSpPr>
          <p:cNvPr id="43" name="TextBox 4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5:50</a:t>
            </a:r>
          </a:p>
        </p:txBody>
      </p:sp>
      <p:sp>
        <p:nvSpPr>
          <p:cNvPr id="44" name="TextBox 4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5:40</a:t>
            </a:r>
          </a:p>
        </p:txBody>
      </p:sp>
      <p:sp>
        <p:nvSpPr>
          <p:cNvPr id="45" name="TextBox 4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5:30</a:t>
            </a:r>
          </a:p>
        </p:txBody>
      </p:sp>
      <p:sp>
        <p:nvSpPr>
          <p:cNvPr id="46" name="TextBox 4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5:20</a:t>
            </a:r>
          </a:p>
        </p:txBody>
      </p:sp>
      <p:sp>
        <p:nvSpPr>
          <p:cNvPr id="47" name="TextBox 4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5:10</a:t>
            </a:r>
          </a:p>
        </p:txBody>
      </p:sp>
      <p:sp>
        <p:nvSpPr>
          <p:cNvPr id="48" name="TextBox 4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5:00</a:t>
            </a:r>
          </a:p>
        </p:txBody>
      </p:sp>
      <p:sp>
        <p:nvSpPr>
          <p:cNvPr id="49" name="TextBox 4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4:50</a:t>
            </a:r>
          </a:p>
        </p:txBody>
      </p:sp>
      <p:sp>
        <p:nvSpPr>
          <p:cNvPr id="79" name="TextBox 7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4:40</a:t>
            </a:r>
          </a:p>
        </p:txBody>
      </p:sp>
      <p:sp>
        <p:nvSpPr>
          <p:cNvPr id="50" name="TextBox 4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4:30</a:t>
            </a:r>
          </a:p>
        </p:txBody>
      </p:sp>
      <p:sp>
        <p:nvSpPr>
          <p:cNvPr id="51" name="TextBox 5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4:20</a:t>
            </a:r>
          </a:p>
        </p:txBody>
      </p:sp>
      <p:sp>
        <p:nvSpPr>
          <p:cNvPr id="52" name="TextBox 5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4:10</a:t>
            </a:r>
          </a:p>
        </p:txBody>
      </p:sp>
      <p:sp>
        <p:nvSpPr>
          <p:cNvPr id="53" name="TextBox 5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4:00</a:t>
            </a:r>
          </a:p>
        </p:txBody>
      </p:sp>
      <p:sp>
        <p:nvSpPr>
          <p:cNvPr id="54" name="TextBox 5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3:50</a:t>
            </a:r>
          </a:p>
        </p:txBody>
      </p:sp>
      <p:sp>
        <p:nvSpPr>
          <p:cNvPr id="55" name="TextBox 5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3:40</a:t>
            </a:r>
          </a:p>
        </p:txBody>
      </p:sp>
      <p:sp>
        <p:nvSpPr>
          <p:cNvPr id="56" name="TextBox 5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3:30</a:t>
            </a:r>
          </a:p>
        </p:txBody>
      </p:sp>
      <p:sp>
        <p:nvSpPr>
          <p:cNvPr id="57" name="TextBox 5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3:20</a:t>
            </a:r>
          </a:p>
        </p:txBody>
      </p:sp>
      <p:sp>
        <p:nvSpPr>
          <p:cNvPr id="58" name="TextBox 5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3:10</a:t>
            </a:r>
          </a:p>
        </p:txBody>
      </p:sp>
      <p:sp>
        <p:nvSpPr>
          <p:cNvPr id="59" name="TextBox 5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3:00</a:t>
            </a:r>
          </a:p>
        </p:txBody>
      </p:sp>
      <p:sp>
        <p:nvSpPr>
          <p:cNvPr id="60" name="TextBox 5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2:50</a:t>
            </a:r>
          </a:p>
        </p:txBody>
      </p:sp>
      <p:sp>
        <p:nvSpPr>
          <p:cNvPr id="61" name="TextBox 6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2:40</a:t>
            </a:r>
          </a:p>
        </p:txBody>
      </p:sp>
      <p:sp>
        <p:nvSpPr>
          <p:cNvPr id="62" name="TextBox 6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2:30</a:t>
            </a:r>
          </a:p>
        </p:txBody>
      </p:sp>
      <p:sp>
        <p:nvSpPr>
          <p:cNvPr id="63" name="TextBox 6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2:20</a:t>
            </a:r>
          </a:p>
        </p:txBody>
      </p:sp>
      <p:sp>
        <p:nvSpPr>
          <p:cNvPr id="64" name="TextBox 6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2:10</a:t>
            </a:r>
          </a:p>
        </p:txBody>
      </p:sp>
      <p:sp>
        <p:nvSpPr>
          <p:cNvPr id="65" name="TextBox 6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2:00</a:t>
            </a:r>
          </a:p>
        </p:txBody>
      </p:sp>
      <p:sp>
        <p:nvSpPr>
          <p:cNvPr id="66" name="TextBox 6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1:50</a:t>
            </a:r>
          </a:p>
        </p:txBody>
      </p:sp>
      <p:sp>
        <p:nvSpPr>
          <p:cNvPr id="67" name="TextBox 6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1:40</a:t>
            </a:r>
          </a:p>
        </p:txBody>
      </p:sp>
      <p:sp>
        <p:nvSpPr>
          <p:cNvPr id="68" name="TextBox 67"/>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1:30</a:t>
            </a:r>
          </a:p>
        </p:txBody>
      </p:sp>
      <p:sp>
        <p:nvSpPr>
          <p:cNvPr id="69" name="TextBox 68"/>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1:20</a:t>
            </a:r>
          </a:p>
        </p:txBody>
      </p:sp>
      <p:sp>
        <p:nvSpPr>
          <p:cNvPr id="70" name="TextBox 69"/>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1:10</a:t>
            </a:r>
          </a:p>
        </p:txBody>
      </p:sp>
      <p:sp>
        <p:nvSpPr>
          <p:cNvPr id="71" name="TextBox 70"/>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1:00</a:t>
            </a:r>
          </a:p>
        </p:txBody>
      </p:sp>
      <p:sp>
        <p:nvSpPr>
          <p:cNvPr id="72" name="TextBox 71"/>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0:50</a:t>
            </a:r>
          </a:p>
        </p:txBody>
      </p:sp>
      <p:sp>
        <p:nvSpPr>
          <p:cNvPr id="73" name="TextBox 72"/>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0:40</a:t>
            </a:r>
          </a:p>
        </p:txBody>
      </p:sp>
      <p:sp>
        <p:nvSpPr>
          <p:cNvPr id="74" name="TextBox 73"/>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0:30</a:t>
            </a:r>
          </a:p>
        </p:txBody>
      </p:sp>
      <p:sp>
        <p:nvSpPr>
          <p:cNvPr id="75" name="TextBox 74"/>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0:20</a:t>
            </a:r>
          </a:p>
        </p:txBody>
      </p:sp>
      <p:sp>
        <p:nvSpPr>
          <p:cNvPr id="76" name="TextBox 75"/>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006BA8"/>
                </a:solidFill>
              </a:rPr>
              <a:t>0:10</a:t>
            </a:r>
          </a:p>
        </p:txBody>
      </p:sp>
      <p:sp>
        <p:nvSpPr>
          <p:cNvPr id="77" name="TextBox 76"/>
          <p:cNvSpPr txBox="1"/>
          <p:nvPr/>
        </p:nvSpPr>
        <p:spPr>
          <a:xfrm>
            <a:off x="1445849" y="1335375"/>
            <a:ext cx="8485481" cy="4083105"/>
          </a:xfrm>
          <a:prstGeom prst="rect">
            <a:avLst/>
          </a:prstGeom>
          <a:solidFill>
            <a:schemeClr val="bg1"/>
          </a:solidFill>
        </p:spPr>
        <p:txBody>
          <a:bodyPr wrap="square" tIns="0" bIns="0" rtlCol="0">
            <a:spAutoFit/>
          </a:bodyPr>
          <a:lstStyle/>
          <a:p>
            <a:pPr algn="r"/>
            <a:r>
              <a:rPr lang="en-US" sz="26533" b="1" dirty="0">
                <a:solidFill>
                  <a:srgbClr val="FF0000"/>
                </a:solidFill>
              </a:rPr>
              <a:t>0:00</a:t>
            </a:r>
          </a:p>
        </p:txBody>
      </p:sp>
      <p:sp>
        <p:nvSpPr>
          <p:cNvPr id="78" name="Title 77"/>
          <p:cNvSpPr>
            <a:spLocks noGrp="1"/>
          </p:cNvSpPr>
          <p:nvPr>
            <p:ph type="title"/>
          </p:nvPr>
        </p:nvSpPr>
        <p:spPr/>
        <p:txBody>
          <a:bodyPr/>
          <a:lstStyle/>
          <a:p>
            <a:r>
              <a:rPr lang="en-US" dirty="0"/>
              <a:t>Tiempo de descanso</a:t>
            </a:r>
          </a:p>
        </p:txBody>
      </p:sp>
    </p:spTree>
    <p:extLst>
      <p:ext uri="{BB962C8B-B14F-4D97-AF65-F5344CB8AC3E}">
        <p14:creationId xmlns:p14="http://schemas.microsoft.com/office/powerpoint/2010/main" val="61278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10000"/>
                            </p:stCondLst>
                            <p:childTnLst>
                              <p:par>
                                <p:cTn id="8" presetID="1" presetClass="entr" presetSubtype="0" fill="hold" grpId="0" nodeType="afterEffect">
                                  <p:stCondLst>
                                    <p:cond delay="1000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20000"/>
                            </p:stCondLst>
                            <p:childTnLst>
                              <p:par>
                                <p:cTn id="11" presetID="1" presetClass="entr" presetSubtype="0" fill="hold" grpId="0" nodeType="afterEffect">
                                  <p:stCondLst>
                                    <p:cond delay="1000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30000"/>
                            </p:stCondLst>
                            <p:childTnLst>
                              <p:par>
                                <p:cTn id="14" presetID="1" presetClass="entr" presetSubtype="0" fill="hold" grpId="0" nodeType="afterEffect">
                                  <p:stCondLst>
                                    <p:cond delay="1000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40000"/>
                            </p:stCondLst>
                            <p:childTnLst>
                              <p:par>
                                <p:cTn id="17" presetID="1" presetClass="entr" presetSubtype="0" fill="hold" grpId="0" nodeType="afterEffect">
                                  <p:stCondLst>
                                    <p:cond delay="10000"/>
                                  </p:stCondLst>
                                  <p:childTnLst>
                                    <p:set>
                                      <p:cBhvr>
                                        <p:cTn id="18" dur="1" fill="hold">
                                          <p:stCondLst>
                                            <p:cond delay="0"/>
                                          </p:stCondLst>
                                        </p:cTn>
                                        <p:tgtEl>
                                          <p:spTgt spid="23"/>
                                        </p:tgtEl>
                                        <p:attrNameLst>
                                          <p:attrName>style.visibility</p:attrName>
                                        </p:attrNameLst>
                                      </p:cBhvr>
                                      <p:to>
                                        <p:strVal val="visible"/>
                                      </p:to>
                                    </p:set>
                                  </p:childTnLst>
                                </p:cTn>
                              </p:par>
                            </p:childTnLst>
                          </p:cTn>
                        </p:par>
                        <p:par>
                          <p:cTn id="19" fill="hold">
                            <p:stCondLst>
                              <p:cond delay="50000"/>
                            </p:stCondLst>
                            <p:childTnLst>
                              <p:par>
                                <p:cTn id="20" presetID="1" presetClass="entr" presetSubtype="0" fill="hold" grpId="0" nodeType="afterEffect">
                                  <p:stCondLst>
                                    <p:cond delay="10000"/>
                                  </p:stCondLst>
                                  <p:childTnLst>
                                    <p:set>
                                      <p:cBhvr>
                                        <p:cTn id="21" dur="1" fill="hold">
                                          <p:stCondLst>
                                            <p:cond delay="0"/>
                                          </p:stCondLst>
                                        </p:cTn>
                                        <p:tgtEl>
                                          <p:spTgt spid="24"/>
                                        </p:tgtEl>
                                        <p:attrNameLst>
                                          <p:attrName>style.visibility</p:attrName>
                                        </p:attrNameLst>
                                      </p:cBhvr>
                                      <p:to>
                                        <p:strVal val="visible"/>
                                      </p:to>
                                    </p:set>
                                  </p:childTnLst>
                                </p:cTn>
                              </p:par>
                            </p:childTnLst>
                          </p:cTn>
                        </p:par>
                        <p:par>
                          <p:cTn id="22" fill="hold">
                            <p:stCondLst>
                              <p:cond delay="60000"/>
                            </p:stCondLst>
                            <p:childTnLst>
                              <p:par>
                                <p:cTn id="23" presetID="1" presetClass="entr" presetSubtype="0" fill="hold" grpId="0" nodeType="afterEffect">
                                  <p:stCondLst>
                                    <p:cond delay="10000"/>
                                  </p:stCondLst>
                                  <p:childTnLst>
                                    <p:set>
                                      <p:cBhvr>
                                        <p:cTn id="24" dur="1" fill="hold">
                                          <p:stCondLst>
                                            <p:cond delay="0"/>
                                          </p:stCondLst>
                                        </p:cTn>
                                        <p:tgtEl>
                                          <p:spTgt spid="25"/>
                                        </p:tgtEl>
                                        <p:attrNameLst>
                                          <p:attrName>style.visibility</p:attrName>
                                        </p:attrNameLst>
                                      </p:cBhvr>
                                      <p:to>
                                        <p:strVal val="visible"/>
                                      </p:to>
                                    </p:set>
                                  </p:childTnLst>
                                </p:cTn>
                              </p:par>
                            </p:childTnLst>
                          </p:cTn>
                        </p:par>
                        <p:par>
                          <p:cTn id="25" fill="hold">
                            <p:stCondLst>
                              <p:cond delay="70000"/>
                            </p:stCondLst>
                            <p:childTnLst>
                              <p:par>
                                <p:cTn id="26" presetID="1" presetClass="entr" presetSubtype="0" fill="hold" grpId="0" nodeType="afterEffect">
                                  <p:stCondLst>
                                    <p:cond delay="10000"/>
                                  </p:stCondLst>
                                  <p:childTnLst>
                                    <p:set>
                                      <p:cBhvr>
                                        <p:cTn id="27" dur="1" fill="hold">
                                          <p:stCondLst>
                                            <p:cond delay="0"/>
                                          </p:stCondLst>
                                        </p:cTn>
                                        <p:tgtEl>
                                          <p:spTgt spid="26"/>
                                        </p:tgtEl>
                                        <p:attrNameLst>
                                          <p:attrName>style.visibility</p:attrName>
                                        </p:attrNameLst>
                                      </p:cBhvr>
                                      <p:to>
                                        <p:strVal val="visible"/>
                                      </p:to>
                                    </p:set>
                                  </p:childTnLst>
                                </p:cTn>
                              </p:par>
                            </p:childTnLst>
                          </p:cTn>
                        </p:par>
                        <p:par>
                          <p:cTn id="28" fill="hold">
                            <p:stCondLst>
                              <p:cond delay="80000"/>
                            </p:stCondLst>
                            <p:childTnLst>
                              <p:par>
                                <p:cTn id="29" presetID="1" presetClass="entr" presetSubtype="0" fill="hold" grpId="0" nodeType="afterEffect">
                                  <p:stCondLst>
                                    <p:cond delay="10000"/>
                                  </p:stCondLst>
                                  <p:childTnLst>
                                    <p:set>
                                      <p:cBhvr>
                                        <p:cTn id="30" dur="1" fill="hold">
                                          <p:stCondLst>
                                            <p:cond delay="0"/>
                                          </p:stCondLst>
                                        </p:cTn>
                                        <p:tgtEl>
                                          <p:spTgt spid="27"/>
                                        </p:tgtEl>
                                        <p:attrNameLst>
                                          <p:attrName>style.visibility</p:attrName>
                                        </p:attrNameLst>
                                      </p:cBhvr>
                                      <p:to>
                                        <p:strVal val="visible"/>
                                      </p:to>
                                    </p:set>
                                  </p:childTnLst>
                                </p:cTn>
                              </p:par>
                            </p:childTnLst>
                          </p:cTn>
                        </p:par>
                        <p:par>
                          <p:cTn id="31" fill="hold">
                            <p:stCondLst>
                              <p:cond delay="90000"/>
                            </p:stCondLst>
                            <p:childTnLst>
                              <p:par>
                                <p:cTn id="32" presetID="1" presetClass="entr" presetSubtype="0" fill="hold" grpId="0" nodeType="afterEffect">
                                  <p:stCondLst>
                                    <p:cond delay="10000"/>
                                  </p:stCondLst>
                                  <p:childTnLst>
                                    <p:set>
                                      <p:cBhvr>
                                        <p:cTn id="33" dur="1" fill="hold">
                                          <p:stCondLst>
                                            <p:cond delay="0"/>
                                          </p:stCondLst>
                                        </p:cTn>
                                        <p:tgtEl>
                                          <p:spTgt spid="28"/>
                                        </p:tgtEl>
                                        <p:attrNameLst>
                                          <p:attrName>style.visibility</p:attrName>
                                        </p:attrNameLst>
                                      </p:cBhvr>
                                      <p:to>
                                        <p:strVal val="visible"/>
                                      </p:to>
                                    </p:set>
                                  </p:childTnLst>
                                </p:cTn>
                              </p:par>
                            </p:childTnLst>
                          </p:cTn>
                        </p:par>
                        <p:par>
                          <p:cTn id="34" fill="hold">
                            <p:stCondLst>
                              <p:cond delay="100000"/>
                            </p:stCondLst>
                            <p:childTnLst>
                              <p:par>
                                <p:cTn id="35" presetID="1" presetClass="entr" presetSubtype="0" fill="hold" grpId="0" nodeType="afterEffect">
                                  <p:stCondLst>
                                    <p:cond delay="10000"/>
                                  </p:stCondLst>
                                  <p:childTnLst>
                                    <p:set>
                                      <p:cBhvr>
                                        <p:cTn id="36" dur="1" fill="hold">
                                          <p:stCondLst>
                                            <p:cond delay="0"/>
                                          </p:stCondLst>
                                        </p:cTn>
                                        <p:tgtEl>
                                          <p:spTgt spid="29"/>
                                        </p:tgtEl>
                                        <p:attrNameLst>
                                          <p:attrName>style.visibility</p:attrName>
                                        </p:attrNameLst>
                                      </p:cBhvr>
                                      <p:to>
                                        <p:strVal val="visible"/>
                                      </p:to>
                                    </p:set>
                                  </p:childTnLst>
                                </p:cTn>
                              </p:par>
                            </p:childTnLst>
                          </p:cTn>
                        </p:par>
                        <p:par>
                          <p:cTn id="37" fill="hold">
                            <p:stCondLst>
                              <p:cond delay="110000"/>
                            </p:stCondLst>
                            <p:childTnLst>
                              <p:par>
                                <p:cTn id="38" presetID="1" presetClass="entr" presetSubtype="0" fill="hold" grpId="0" nodeType="afterEffect">
                                  <p:stCondLst>
                                    <p:cond delay="10000"/>
                                  </p:stCondLst>
                                  <p:childTnLst>
                                    <p:set>
                                      <p:cBhvr>
                                        <p:cTn id="39" dur="1" fill="hold">
                                          <p:stCondLst>
                                            <p:cond delay="0"/>
                                          </p:stCondLst>
                                        </p:cTn>
                                        <p:tgtEl>
                                          <p:spTgt spid="30"/>
                                        </p:tgtEl>
                                        <p:attrNameLst>
                                          <p:attrName>style.visibility</p:attrName>
                                        </p:attrNameLst>
                                      </p:cBhvr>
                                      <p:to>
                                        <p:strVal val="visible"/>
                                      </p:to>
                                    </p:set>
                                  </p:childTnLst>
                                </p:cTn>
                              </p:par>
                            </p:childTnLst>
                          </p:cTn>
                        </p:par>
                        <p:par>
                          <p:cTn id="40" fill="hold">
                            <p:stCondLst>
                              <p:cond delay="120000"/>
                            </p:stCondLst>
                            <p:childTnLst>
                              <p:par>
                                <p:cTn id="41" presetID="1" presetClass="entr" presetSubtype="0" fill="hold" grpId="0" nodeType="afterEffect">
                                  <p:stCondLst>
                                    <p:cond delay="1000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30000"/>
                            </p:stCondLst>
                            <p:childTnLst>
                              <p:par>
                                <p:cTn id="44" presetID="1" presetClass="entr" presetSubtype="0" fill="hold" grpId="0" nodeType="afterEffect">
                                  <p:stCondLst>
                                    <p:cond delay="10000"/>
                                  </p:stCondLst>
                                  <p:childTnLst>
                                    <p:set>
                                      <p:cBhvr>
                                        <p:cTn id="45" dur="1" fill="hold">
                                          <p:stCondLst>
                                            <p:cond delay="0"/>
                                          </p:stCondLst>
                                        </p:cTn>
                                        <p:tgtEl>
                                          <p:spTgt spid="32"/>
                                        </p:tgtEl>
                                        <p:attrNameLst>
                                          <p:attrName>style.visibility</p:attrName>
                                        </p:attrNameLst>
                                      </p:cBhvr>
                                      <p:to>
                                        <p:strVal val="visible"/>
                                      </p:to>
                                    </p:set>
                                  </p:childTnLst>
                                </p:cTn>
                              </p:par>
                            </p:childTnLst>
                          </p:cTn>
                        </p:par>
                        <p:par>
                          <p:cTn id="46" fill="hold">
                            <p:stCondLst>
                              <p:cond delay="140000"/>
                            </p:stCondLst>
                            <p:childTnLst>
                              <p:par>
                                <p:cTn id="47" presetID="1" presetClass="entr" presetSubtype="0" fill="hold" grpId="0" nodeType="afterEffect">
                                  <p:stCondLst>
                                    <p:cond delay="10000"/>
                                  </p:stCondLst>
                                  <p:childTnLst>
                                    <p:set>
                                      <p:cBhvr>
                                        <p:cTn id="48" dur="1" fill="hold">
                                          <p:stCondLst>
                                            <p:cond delay="0"/>
                                          </p:stCondLst>
                                        </p:cTn>
                                        <p:tgtEl>
                                          <p:spTgt spid="33"/>
                                        </p:tgtEl>
                                        <p:attrNameLst>
                                          <p:attrName>style.visibility</p:attrName>
                                        </p:attrNameLst>
                                      </p:cBhvr>
                                      <p:to>
                                        <p:strVal val="visible"/>
                                      </p:to>
                                    </p:set>
                                  </p:childTnLst>
                                </p:cTn>
                              </p:par>
                            </p:childTnLst>
                          </p:cTn>
                        </p:par>
                        <p:par>
                          <p:cTn id="49" fill="hold">
                            <p:stCondLst>
                              <p:cond delay="150000"/>
                            </p:stCondLst>
                            <p:childTnLst>
                              <p:par>
                                <p:cTn id="50" presetID="1" presetClass="entr" presetSubtype="0" fill="hold" grpId="0" nodeType="afterEffect">
                                  <p:stCondLst>
                                    <p:cond delay="10000"/>
                                  </p:stCondLst>
                                  <p:childTnLst>
                                    <p:set>
                                      <p:cBhvr>
                                        <p:cTn id="51" dur="1" fill="hold">
                                          <p:stCondLst>
                                            <p:cond delay="0"/>
                                          </p:stCondLst>
                                        </p:cTn>
                                        <p:tgtEl>
                                          <p:spTgt spid="34"/>
                                        </p:tgtEl>
                                        <p:attrNameLst>
                                          <p:attrName>style.visibility</p:attrName>
                                        </p:attrNameLst>
                                      </p:cBhvr>
                                      <p:to>
                                        <p:strVal val="visible"/>
                                      </p:to>
                                    </p:set>
                                  </p:childTnLst>
                                </p:cTn>
                              </p:par>
                            </p:childTnLst>
                          </p:cTn>
                        </p:par>
                        <p:par>
                          <p:cTn id="52" fill="hold">
                            <p:stCondLst>
                              <p:cond delay="160000"/>
                            </p:stCondLst>
                            <p:childTnLst>
                              <p:par>
                                <p:cTn id="53" presetID="1" presetClass="entr" presetSubtype="0" fill="hold" grpId="0" nodeType="afterEffect">
                                  <p:stCondLst>
                                    <p:cond delay="10000"/>
                                  </p:stCondLst>
                                  <p:childTnLst>
                                    <p:set>
                                      <p:cBhvr>
                                        <p:cTn id="54" dur="1" fill="hold">
                                          <p:stCondLst>
                                            <p:cond delay="0"/>
                                          </p:stCondLst>
                                        </p:cTn>
                                        <p:tgtEl>
                                          <p:spTgt spid="35"/>
                                        </p:tgtEl>
                                        <p:attrNameLst>
                                          <p:attrName>style.visibility</p:attrName>
                                        </p:attrNameLst>
                                      </p:cBhvr>
                                      <p:to>
                                        <p:strVal val="visible"/>
                                      </p:to>
                                    </p:set>
                                  </p:childTnLst>
                                </p:cTn>
                              </p:par>
                            </p:childTnLst>
                          </p:cTn>
                        </p:par>
                        <p:par>
                          <p:cTn id="55" fill="hold">
                            <p:stCondLst>
                              <p:cond delay="170000"/>
                            </p:stCondLst>
                            <p:childTnLst>
                              <p:par>
                                <p:cTn id="56" presetID="1" presetClass="entr" presetSubtype="0" fill="hold" grpId="0" nodeType="afterEffect">
                                  <p:stCondLst>
                                    <p:cond delay="10000"/>
                                  </p:stCondLst>
                                  <p:childTnLst>
                                    <p:set>
                                      <p:cBhvr>
                                        <p:cTn id="57" dur="1" fill="hold">
                                          <p:stCondLst>
                                            <p:cond delay="0"/>
                                          </p:stCondLst>
                                        </p:cTn>
                                        <p:tgtEl>
                                          <p:spTgt spid="36"/>
                                        </p:tgtEl>
                                        <p:attrNameLst>
                                          <p:attrName>style.visibility</p:attrName>
                                        </p:attrNameLst>
                                      </p:cBhvr>
                                      <p:to>
                                        <p:strVal val="visible"/>
                                      </p:to>
                                    </p:set>
                                  </p:childTnLst>
                                </p:cTn>
                              </p:par>
                            </p:childTnLst>
                          </p:cTn>
                        </p:par>
                        <p:par>
                          <p:cTn id="58" fill="hold">
                            <p:stCondLst>
                              <p:cond delay="180000"/>
                            </p:stCondLst>
                            <p:childTnLst>
                              <p:par>
                                <p:cTn id="59" presetID="1" presetClass="entr" presetSubtype="0" fill="hold" grpId="0" nodeType="afterEffect">
                                  <p:stCondLst>
                                    <p:cond delay="10000"/>
                                  </p:stCondLst>
                                  <p:childTnLst>
                                    <p:set>
                                      <p:cBhvr>
                                        <p:cTn id="60" dur="1" fill="hold">
                                          <p:stCondLst>
                                            <p:cond delay="0"/>
                                          </p:stCondLst>
                                        </p:cTn>
                                        <p:tgtEl>
                                          <p:spTgt spid="37"/>
                                        </p:tgtEl>
                                        <p:attrNameLst>
                                          <p:attrName>style.visibility</p:attrName>
                                        </p:attrNameLst>
                                      </p:cBhvr>
                                      <p:to>
                                        <p:strVal val="visible"/>
                                      </p:to>
                                    </p:set>
                                  </p:childTnLst>
                                </p:cTn>
                              </p:par>
                            </p:childTnLst>
                          </p:cTn>
                        </p:par>
                        <p:par>
                          <p:cTn id="61" fill="hold">
                            <p:stCondLst>
                              <p:cond delay="190000"/>
                            </p:stCondLst>
                            <p:childTnLst>
                              <p:par>
                                <p:cTn id="62" presetID="1" presetClass="entr" presetSubtype="0" fill="hold" grpId="0" nodeType="afterEffect">
                                  <p:stCondLst>
                                    <p:cond delay="10000"/>
                                  </p:stCondLst>
                                  <p:childTnLst>
                                    <p:set>
                                      <p:cBhvr>
                                        <p:cTn id="63" dur="1" fill="hold">
                                          <p:stCondLst>
                                            <p:cond delay="0"/>
                                          </p:stCondLst>
                                        </p:cTn>
                                        <p:tgtEl>
                                          <p:spTgt spid="38"/>
                                        </p:tgtEl>
                                        <p:attrNameLst>
                                          <p:attrName>style.visibility</p:attrName>
                                        </p:attrNameLst>
                                      </p:cBhvr>
                                      <p:to>
                                        <p:strVal val="visible"/>
                                      </p:to>
                                    </p:set>
                                  </p:childTnLst>
                                </p:cTn>
                              </p:par>
                            </p:childTnLst>
                          </p:cTn>
                        </p:par>
                        <p:par>
                          <p:cTn id="64" fill="hold">
                            <p:stCondLst>
                              <p:cond delay="200000"/>
                            </p:stCondLst>
                            <p:childTnLst>
                              <p:par>
                                <p:cTn id="65" presetID="1" presetClass="entr" presetSubtype="0" fill="hold" grpId="0" nodeType="afterEffect">
                                  <p:stCondLst>
                                    <p:cond delay="10000"/>
                                  </p:stCondLst>
                                  <p:childTnLst>
                                    <p:set>
                                      <p:cBhvr>
                                        <p:cTn id="66" dur="1" fill="hold">
                                          <p:stCondLst>
                                            <p:cond delay="0"/>
                                          </p:stCondLst>
                                        </p:cTn>
                                        <p:tgtEl>
                                          <p:spTgt spid="39"/>
                                        </p:tgtEl>
                                        <p:attrNameLst>
                                          <p:attrName>style.visibility</p:attrName>
                                        </p:attrNameLst>
                                      </p:cBhvr>
                                      <p:to>
                                        <p:strVal val="visible"/>
                                      </p:to>
                                    </p:set>
                                  </p:childTnLst>
                                </p:cTn>
                              </p:par>
                            </p:childTnLst>
                          </p:cTn>
                        </p:par>
                        <p:par>
                          <p:cTn id="67" fill="hold">
                            <p:stCondLst>
                              <p:cond delay="210000"/>
                            </p:stCondLst>
                            <p:childTnLst>
                              <p:par>
                                <p:cTn id="68" presetID="1" presetClass="entr" presetSubtype="0" fill="hold" grpId="0" nodeType="afterEffect">
                                  <p:stCondLst>
                                    <p:cond delay="10000"/>
                                  </p:stCondLst>
                                  <p:childTnLst>
                                    <p:set>
                                      <p:cBhvr>
                                        <p:cTn id="69" dur="1" fill="hold">
                                          <p:stCondLst>
                                            <p:cond delay="0"/>
                                          </p:stCondLst>
                                        </p:cTn>
                                        <p:tgtEl>
                                          <p:spTgt spid="40"/>
                                        </p:tgtEl>
                                        <p:attrNameLst>
                                          <p:attrName>style.visibility</p:attrName>
                                        </p:attrNameLst>
                                      </p:cBhvr>
                                      <p:to>
                                        <p:strVal val="visible"/>
                                      </p:to>
                                    </p:set>
                                  </p:childTnLst>
                                </p:cTn>
                              </p:par>
                            </p:childTnLst>
                          </p:cTn>
                        </p:par>
                        <p:par>
                          <p:cTn id="70" fill="hold">
                            <p:stCondLst>
                              <p:cond delay="220000"/>
                            </p:stCondLst>
                            <p:childTnLst>
                              <p:par>
                                <p:cTn id="71" presetID="1" presetClass="entr" presetSubtype="0" fill="hold" grpId="0" nodeType="afterEffect">
                                  <p:stCondLst>
                                    <p:cond delay="10000"/>
                                  </p:stCondLst>
                                  <p:childTnLst>
                                    <p:set>
                                      <p:cBhvr>
                                        <p:cTn id="72" dur="1" fill="hold">
                                          <p:stCondLst>
                                            <p:cond delay="0"/>
                                          </p:stCondLst>
                                        </p:cTn>
                                        <p:tgtEl>
                                          <p:spTgt spid="41"/>
                                        </p:tgtEl>
                                        <p:attrNameLst>
                                          <p:attrName>style.visibility</p:attrName>
                                        </p:attrNameLst>
                                      </p:cBhvr>
                                      <p:to>
                                        <p:strVal val="visible"/>
                                      </p:to>
                                    </p:set>
                                  </p:childTnLst>
                                </p:cTn>
                              </p:par>
                            </p:childTnLst>
                          </p:cTn>
                        </p:par>
                        <p:par>
                          <p:cTn id="73" fill="hold">
                            <p:stCondLst>
                              <p:cond delay="230000"/>
                            </p:stCondLst>
                            <p:childTnLst>
                              <p:par>
                                <p:cTn id="74" presetID="1" presetClass="entr" presetSubtype="0" fill="hold" grpId="0" nodeType="afterEffect">
                                  <p:stCondLst>
                                    <p:cond delay="10000"/>
                                  </p:stCondLst>
                                  <p:childTnLst>
                                    <p:set>
                                      <p:cBhvr>
                                        <p:cTn id="75" dur="1" fill="hold">
                                          <p:stCondLst>
                                            <p:cond delay="0"/>
                                          </p:stCondLst>
                                        </p:cTn>
                                        <p:tgtEl>
                                          <p:spTgt spid="42"/>
                                        </p:tgtEl>
                                        <p:attrNameLst>
                                          <p:attrName>style.visibility</p:attrName>
                                        </p:attrNameLst>
                                      </p:cBhvr>
                                      <p:to>
                                        <p:strVal val="visible"/>
                                      </p:to>
                                    </p:set>
                                  </p:childTnLst>
                                </p:cTn>
                              </p:par>
                            </p:childTnLst>
                          </p:cTn>
                        </p:par>
                        <p:par>
                          <p:cTn id="76" fill="hold">
                            <p:stCondLst>
                              <p:cond delay="240000"/>
                            </p:stCondLst>
                            <p:childTnLst>
                              <p:par>
                                <p:cTn id="77" presetID="1" presetClass="entr" presetSubtype="0" fill="hold" grpId="0" nodeType="afterEffect">
                                  <p:stCondLst>
                                    <p:cond delay="10000"/>
                                  </p:stCondLst>
                                  <p:childTnLst>
                                    <p:set>
                                      <p:cBhvr>
                                        <p:cTn id="78" dur="1" fill="hold">
                                          <p:stCondLst>
                                            <p:cond delay="0"/>
                                          </p:stCondLst>
                                        </p:cTn>
                                        <p:tgtEl>
                                          <p:spTgt spid="43"/>
                                        </p:tgtEl>
                                        <p:attrNameLst>
                                          <p:attrName>style.visibility</p:attrName>
                                        </p:attrNameLst>
                                      </p:cBhvr>
                                      <p:to>
                                        <p:strVal val="visible"/>
                                      </p:to>
                                    </p:set>
                                  </p:childTnLst>
                                </p:cTn>
                              </p:par>
                            </p:childTnLst>
                          </p:cTn>
                        </p:par>
                        <p:par>
                          <p:cTn id="79" fill="hold">
                            <p:stCondLst>
                              <p:cond delay="250000"/>
                            </p:stCondLst>
                            <p:childTnLst>
                              <p:par>
                                <p:cTn id="80" presetID="1" presetClass="entr" presetSubtype="0" fill="hold" grpId="0" nodeType="afterEffect">
                                  <p:stCondLst>
                                    <p:cond delay="10000"/>
                                  </p:stCondLst>
                                  <p:childTnLst>
                                    <p:set>
                                      <p:cBhvr>
                                        <p:cTn id="81" dur="1" fill="hold">
                                          <p:stCondLst>
                                            <p:cond delay="0"/>
                                          </p:stCondLst>
                                        </p:cTn>
                                        <p:tgtEl>
                                          <p:spTgt spid="44"/>
                                        </p:tgtEl>
                                        <p:attrNameLst>
                                          <p:attrName>style.visibility</p:attrName>
                                        </p:attrNameLst>
                                      </p:cBhvr>
                                      <p:to>
                                        <p:strVal val="visible"/>
                                      </p:to>
                                    </p:set>
                                  </p:childTnLst>
                                </p:cTn>
                              </p:par>
                            </p:childTnLst>
                          </p:cTn>
                        </p:par>
                        <p:par>
                          <p:cTn id="82" fill="hold">
                            <p:stCondLst>
                              <p:cond delay="260000"/>
                            </p:stCondLst>
                            <p:childTnLst>
                              <p:par>
                                <p:cTn id="83" presetID="1" presetClass="entr" presetSubtype="0" fill="hold" grpId="0" nodeType="afterEffect">
                                  <p:stCondLst>
                                    <p:cond delay="10000"/>
                                  </p:stCondLst>
                                  <p:childTnLst>
                                    <p:set>
                                      <p:cBhvr>
                                        <p:cTn id="84" dur="1" fill="hold">
                                          <p:stCondLst>
                                            <p:cond delay="0"/>
                                          </p:stCondLst>
                                        </p:cTn>
                                        <p:tgtEl>
                                          <p:spTgt spid="45"/>
                                        </p:tgtEl>
                                        <p:attrNameLst>
                                          <p:attrName>style.visibility</p:attrName>
                                        </p:attrNameLst>
                                      </p:cBhvr>
                                      <p:to>
                                        <p:strVal val="visible"/>
                                      </p:to>
                                    </p:set>
                                  </p:childTnLst>
                                </p:cTn>
                              </p:par>
                            </p:childTnLst>
                          </p:cTn>
                        </p:par>
                        <p:par>
                          <p:cTn id="85" fill="hold">
                            <p:stCondLst>
                              <p:cond delay="270000"/>
                            </p:stCondLst>
                            <p:childTnLst>
                              <p:par>
                                <p:cTn id="86" presetID="1" presetClass="entr" presetSubtype="0" fill="hold" grpId="0" nodeType="afterEffect">
                                  <p:stCondLst>
                                    <p:cond delay="10000"/>
                                  </p:stCondLst>
                                  <p:childTnLst>
                                    <p:set>
                                      <p:cBhvr>
                                        <p:cTn id="87" dur="1" fill="hold">
                                          <p:stCondLst>
                                            <p:cond delay="0"/>
                                          </p:stCondLst>
                                        </p:cTn>
                                        <p:tgtEl>
                                          <p:spTgt spid="46"/>
                                        </p:tgtEl>
                                        <p:attrNameLst>
                                          <p:attrName>style.visibility</p:attrName>
                                        </p:attrNameLst>
                                      </p:cBhvr>
                                      <p:to>
                                        <p:strVal val="visible"/>
                                      </p:to>
                                    </p:set>
                                  </p:childTnLst>
                                </p:cTn>
                              </p:par>
                            </p:childTnLst>
                          </p:cTn>
                        </p:par>
                        <p:par>
                          <p:cTn id="88" fill="hold">
                            <p:stCondLst>
                              <p:cond delay="280000"/>
                            </p:stCondLst>
                            <p:childTnLst>
                              <p:par>
                                <p:cTn id="89" presetID="1" presetClass="entr" presetSubtype="0" fill="hold" grpId="0" nodeType="afterEffect">
                                  <p:stCondLst>
                                    <p:cond delay="10000"/>
                                  </p:stCondLst>
                                  <p:childTnLst>
                                    <p:set>
                                      <p:cBhvr>
                                        <p:cTn id="90" dur="1" fill="hold">
                                          <p:stCondLst>
                                            <p:cond delay="0"/>
                                          </p:stCondLst>
                                        </p:cTn>
                                        <p:tgtEl>
                                          <p:spTgt spid="47"/>
                                        </p:tgtEl>
                                        <p:attrNameLst>
                                          <p:attrName>style.visibility</p:attrName>
                                        </p:attrNameLst>
                                      </p:cBhvr>
                                      <p:to>
                                        <p:strVal val="visible"/>
                                      </p:to>
                                    </p:set>
                                  </p:childTnLst>
                                </p:cTn>
                              </p:par>
                            </p:childTnLst>
                          </p:cTn>
                        </p:par>
                        <p:par>
                          <p:cTn id="91" fill="hold">
                            <p:stCondLst>
                              <p:cond delay="290000"/>
                            </p:stCondLst>
                            <p:childTnLst>
                              <p:par>
                                <p:cTn id="92" presetID="1" presetClass="entr" presetSubtype="0" fill="hold" grpId="0" nodeType="afterEffect">
                                  <p:stCondLst>
                                    <p:cond delay="10000"/>
                                  </p:stCondLst>
                                  <p:childTnLst>
                                    <p:set>
                                      <p:cBhvr>
                                        <p:cTn id="93" dur="1" fill="hold">
                                          <p:stCondLst>
                                            <p:cond delay="0"/>
                                          </p:stCondLst>
                                        </p:cTn>
                                        <p:tgtEl>
                                          <p:spTgt spid="48"/>
                                        </p:tgtEl>
                                        <p:attrNameLst>
                                          <p:attrName>style.visibility</p:attrName>
                                        </p:attrNameLst>
                                      </p:cBhvr>
                                      <p:to>
                                        <p:strVal val="visible"/>
                                      </p:to>
                                    </p:set>
                                  </p:childTnLst>
                                </p:cTn>
                              </p:par>
                            </p:childTnLst>
                          </p:cTn>
                        </p:par>
                        <p:par>
                          <p:cTn id="94" fill="hold">
                            <p:stCondLst>
                              <p:cond delay="300000"/>
                            </p:stCondLst>
                            <p:childTnLst>
                              <p:par>
                                <p:cTn id="95" presetID="1" presetClass="entr" presetSubtype="0" fill="hold" grpId="0" nodeType="afterEffect">
                                  <p:stCondLst>
                                    <p:cond delay="10000"/>
                                  </p:stCondLst>
                                  <p:childTnLst>
                                    <p:set>
                                      <p:cBhvr>
                                        <p:cTn id="96" dur="1" fill="hold">
                                          <p:stCondLst>
                                            <p:cond delay="0"/>
                                          </p:stCondLst>
                                        </p:cTn>
                                        <p:tgtEl>
                                          <p:spTgt spid="49"/>
                                        </p:tgtEl>
                                        <p:attrNameLst>
                                          <p:attrName>style.visibility</p:attrName>
                                        </p:attrNameLst>
                                      </p:cBhvr>
                                      <p:to>
                                        <p:strVal val="visible"/>
                                      </p:to>
                                    </p:set>
                                  </p:childTnLst>
                                </p:cTn>
                              </p:par>
                            </p:childTnLst>
                          </p:cTn>
                        </p:par>
                        <p:par>
                          <p:cTn id="97" fill="hold">
                            <p:stCondLst>
                              <p:cond delay="310000"/>
                            </p:stCondLst>
                            <p:childTnLst>
                              <p:par>
                                <p:cTn id="98" presetID="1" presetClass="entr" presetSubtype="0" fill="hold" grpId="0" nodeType="afterEffect">
                                  <p:stCondLst>
                                    <p:cond delay="10000"/>
                                  </p:stCondLst>
                                  <p:childTnLst>
                                    <p:set>
                                      <p:cBhvr>
                                        <p:cTn id="99" dur="1" fill="hold">
                                          <p:stCondLst>
                                            <p:cond delay="0"/>
                                          </p:stCondLst>
                                        </p:cTn>
                                        <p:tgtEl>
                                          <p:spTgt spid="79"/>
                                        </p:tgtEl>
                                        <p:attrNameLst>
                                          <p:attrName>style.visibility</p:attrName>
                                        </p:attrNameLst>
                                      </p:cBhvr>
                                      <p:to>
                                        <p:strVal val="visible"/>
                                      </p:to>
                                    </p:set>
                                  </p:childTnLst>
                                </p:cTn>
                              </p:par>
                            </p:childTnLst>
                          </p:cTn>
                        </p:par>
                        <p:par>
                          <p:cTn id="100" fill="hold">
                            <p:stCondLst>
                              <p:cond delay="320000"/>
                            </p:stCondLst>
                            <p:childTnLst>
                              <p:par>
                                <p:cTn id="101" presetID="1" presetClass="entr" presetSubtype="0" fill="hold" grpId="0" nodeType="afterEffect">
                                  <p:stCondLst>
                                    <p:cond delay="10000"/>
                                  </p:stCondLst>
                                  <p:childTnLst>
                                    <p:set>
                                      <p:cBhvr>
                                        <p:cTn id="102" dur="1" fill="hold">
                                          <p:stCondLst>
                                            <p:cond delay="0"/>
                                          </p:stCondLst>
                                        </p:cTn>
                                        <p:tgtEl>
                                          <p:spTgt spid="50"/>
                                        </p:tgtEl>
                                        <p:attrNameLst>
                                          <p:attrName>style.visibility</p:attrName>
                                        </p:attrNameLst>
                                      </p:cBhvr>
                                      <p:to>
                                        <p:strVal val="visible"/>
                                      </p:to>
                                    </p:set>
                                  </p:childTnLst>
                                </p:cTn>
                              </p:par>
                            </p:childTnLst>
                          </p:cTn>
                        </p:par>
                        <p:par>
                          <p:cTn id="103" fill="hold">
                            <p:stCondLst>
                              <p:cond delay="330000"/>
                            </p:stCondLst>
                            <p:childTnLst>
                              <p:par>
                                <p:cTn id="104" presetID="1" presetClass="entr" presetSubtype="0" fill="hold" grpId="0" nodeType="afterEffect">
                                  <p:stCondLst>
                                    <p:cond delay="10000"/>
                                  </p:stCondLst>
                                  <p:childTnLst>
                                    <p:set>
                                      <p:cBhvr>
                                        <p:cTn id="105" dur="1" fill="hold">
                                          <p:stCondLst>
                                            <p:cond delay="0"/>
                                          </p:stCondLst>
                                        </p:cTn>
                                        <p:tgtEl>
                                          <p:spTgt spid="51"/>
                                        </p:tgtEl>
                                        <p:attrNameLst>
                                          <p:attrName>style.visibility</p:attrName>
                                        </p:attrNameLst>
                                      </p:cBhvr>
                                      <p:to>
                                        <p:strVal val="visible"/>
                                      </p:to>
                                    </p:set>
                                  </p:childTnLst>
                                </p:cTn>
                              </p:par>
                            </p:childTnLst>
                          </p:cTn>
                        </p:par>
                        <p:par>
                          <p:cTn id="106" fill="hold">
                            <p:stCondLst>
                              <p:cond delay="340000"/>
                            </p:stCondLst>
                            <p:childTnLst>
                              <p:par>
                                <p:cTn id="107" presetID="1" presetClass="entr" presetSubtype="0" fill="hold" grpId="0" nodeType="afterEffect">
                                  <p:stCondLst>
                                    <p:cond delay="10000"/>
                                  </p:stCondLst>
                                  <p:childTnLst>
                                    <p:set>
                                      <p:cBhvr>
                                        <p:cTn id="108" dur="1" fill="hold">
                                          <p:stCondLst>
                                            <p:cond delay="0"/>
                                          </p:stCondLst>
                                        </p:cTn>
                                        <p:tgtEl>
                                          <p:spTgt spid="52"/>
                                        </p:tgtEl>
                                        <p:attrNameLst>
                                          <p:attrName>style.visibility</p:attrName>
                                        </p:attrNameLst>
                                      </p:cBhvr>
                                      <p:to>
                                        <p:strVal val="visible"/>
                                      </p:to>
                                    </p:set>
                                  </p:childTnLst>
                                </p:cTn>
                              </p:par>
                            </p:childTnLst>
                          </p:cTn>
                        </p:par>
                        <p:par>
                          <p:cTn id="109" fill="hold">
                            <p:stCondLst>
                              <p:cond delay="350000"/>
                            </p:stCondLst>
                            <p:childTnLst>
                              <p:par>
                                <p:cTn id="110" presetID="1" presetClass="entr" presetSubtype="0" fill="hold" grpId="0" nodeType="afterEffect">
                                  <p:stCondLst>
                                    <p:cond delay="10000"/>
                                  </p:stCondLst>
                                  <p:childTnLst>
                                    <p:set>
                                      <p:cBhvr>
                                        <p:cTn id="111" dur="1" fill="hold">
                                          <p:stCondLst>
                                            <p:cond delay="0"/>
                                          </p:stCondLst>
                                        </p:cTn>
                                        <p:tgtEl>
                                          <p:spTgt spid="53"/>
                                        </p:tgtEl>
                                        <p:attrNameLst>
                                          <p:attrName>style.visibility</p:attrName>
                                        </p:attrNameLst>
                                      </p:cBhvr>
                                      <p:to>
                                        <p:strVal val="visible"/>
                                      </p:to>
                                    </p:set>
                                  </p:childTnLst>
                                </p:cTn>
                              </p:par>
                            </p:childTnLst>
                          </p:cTn>
                        </p:par>
                        <p:par>
                          <p:cTn id="112" fill="hold">
                            <p:stCondLst>
                              <p:cond delay="360000"/>
                            </p:stCondLst>
                            <p:childTnLst>
                              <p:par>
                                <p:cTn id="113" presetID="1" presetClass="entr" presetSubtype="0" fill="hold" grpId="0" nodeType="afterEffect">
                                  <p:stCondLst>
                                    <p:cond delay="10000"/>
                                  </p:stCondLst>
                                  <p:childTnLst>
                                    <p:set>
                                      <p:cBhvr>
                                        <p:cTn id="114" dur="1" fill="hold">
                                          <p:stCondLst>
                                            <p:cond delay="0"/>
                                          </p:stCondLst>
                                        </p:cTn>
                                        <p:tgtEl>
                                          <p:spTgt spid="54"/>
                                        </p:tgtEl>
                                        <p:attrNameLst>
                                          <p:attrName>style.visibility</p:attrName>
                                        </p:attrNameLst>
                                      </p:cBhvr>
                                      <p:to>
                                        <p:strVal val="visible"/>
                                      </p:to>
                                    </p:set>
                                  </p:childTnLst>
                                </p:cTn>
                              </p:par>
                            </p:childTnLst>
                          </p:cTn>
                        </p:par>
                        <p:par>
                          <p:cTn id="115" fill="hold">
                            <p:stCondLst>
                              <p:cond delay="370000"/>
                            </p:stCondLst>
                            <p:childTnLst>
                              <p:par>
                                <p:cTn id="116" presetID="1" presetClass="entr" presetSubtype="0" fill="hold" grpId="0" nodeType="afterEffect">
                                  <p:stCondLst>
                                    <p:cond delay="10000"/>
                                  </p:stCondLst>
                                  <p:childTnLst>
                                    <p:set>
                                      <p:cBhvr>
                                        <p:cTn id="117" dur="1" fill="hold">
                                          <p:stCondLst>
                                            <p:cond delay="0"/>
                                          </p:stCondLst>
                                        </p:cTn>
                                        <p:tgtEl>
                                          <p:spTgt spid="55"/>
                                        </p:tgtEl>
                                        <p:attrNameLst>
                                          <p:attrName>style.visibility</p:attrName>
                                        </p:attrNameLst>
                                      </p:cBhvr>
                                      <p:to>
                                        <p:strVal val="visible"/>
                                      </p:to>
                                    </p:set>
                                  </p:childTnLst>
                                </p:cTn>
                              </p:par>
                            </p:childTnLst>
                          </p:cTn>
                        </p:par>
                        <p:par>
                          <p:cTn id="118" fill="hold">
                            <p:stCondLst>
                              <p:cond delay="380000"/>
                            </p:stCondLst>
                            <p:childTnLst>
                              <p:par>
                                <p:cTn id="119" presetID="1" presetClass="entr" presetSubtype="0" fill="hold" grpId="0" nodeType="afterEffect">
                                  <p:stCondLst>
                                    <p:cond delay="10000"/>
                                  </p:stCondLst>
                                  <p:childTnLst>
                                    <p:set>
                                      <p:cBhvr>
                                        <p:cTn id="120" dur="1" fill="hold">
                                          <p:stCondLst>
                                            <p:cond delay="0"/>
                                          </p:stCondLst>
                                        </p:cTn>
                                        <p:tgtEl>
                                          <p:spTgt spid="56"/>
                                        </p:tgtEl>
                                        <p:attrNameLst>
                                          <p:attrName>style.visibility</p:attrName>
                                        </p:attrNameLst>
                                      </p:cBhvr>
                                      <p:to>
                                        <p:strVal val="visible"/>
                                      </p:to>
                                    </p:set>
                                  </p:childTnLst>
                                </p:cTn>
                              </p:par>
                            </p:childTnLst>
                          </p:cTn>
                        </p:par>
                        <p:par>
                          <p:cTn id="121" fill="hold">
                            <p:stCondLst>
                              <p:cond delay="390000"/>
                            </p:stCondLst>
                            <p:childTnLst>
                              <p:par>
                                <p:cTn id="122" presetID="1" presetClass="entr" presetSubtype="0" fill="hold" grpId="0" nodeType="afterEffect">
                                  <p:stCondLst>
                                    <p:cond delay="10000"/>
                                  </p:stCondLst>
                                  <p:childTnLst>
                                    <p:set>
                                      <p:cBhvr>
                                        <p:cTn id="123" dur="1" fill="hold">
                                          <p:stCondLst>
                                            <p:cond delay="0"/>
                                          </p:stCondLst>
                                        </p:cTn>
                                        <p:tgtEl>
                                          <p:spTgt spid="57"/>
                                        </p:tgtEl>
                                        <p:attrNameLst>
                                          <p:attrName>style.visibility</p:attrName>
                                        </p:attrNameLst>
                                      </p:cBhvr>
                                      <p:to>
                                        <p:strVal val="visible"/>
                                      </p:to>
                                    </p:set>
                                  </p:childTnLst>
                                </p:cTn>
                              </p:par>
                            </p:childTnLst>
                          </p:cTn>
                        </p:par>
                        <p:par>
                          <p:cTn id="124" fill="hold">
                            <p:stCondLst>
                              <p:cond delay="400000"/>
                            </p:stCondLst>
                            <p:childTnLst>
                              <p:par>
                                <p:cTn id="125" presetID="1" presetClass="entr" presetSubtype="0" fill="hold" grpId="0" nodeType="afterEffect">
                                  <p:stCondLst>
                                    <p:cond delay="10000"/>
                                  </p:stCondLst>
                                  <p:childTnLst>
                                    <p:set>
                                      <p:cBhvr>
                                        <p:cTn id="126" dur="1" fill="hold">
                                          <p:stCondLst>
                                            <p:cond delay="0"/>
                                          </p:stCondLst>
                                        </p:cTn>
                                        <p:tgtEl>
                                          <p:spTgt spid="58"/>
                                        </p:tgtEl>
                                        <p:attrNameLst>
                                          <p:attrName>style.visibility</p:attrName>
                                        </p:attrNameLst>
                                      </p:cBhvr>
                                      <p:to>
                                        <p:strVal val="visible"/>
                                      </p:to>
                                    </p:set>
                                  </p:childTnLst>
                                </p:cTn>
                              </p:par>
                            </p:childTnLst>
                          </p:cTn>
                        </p:par>
                        <p:par>
                          <p:cTn id="127" fill="hold">
                            <p:stCondLst>
                              <p:cond delay="410000"/>
                            </p:stCondLst>
                            <p:childTnLst>
                              <p:par>
                                <p:cTn id="128" presetID="1" presetClass="entr" presetSubtype="0" fill="hold" grpId="0" nodeType="afterEffect">
                                  <p:stCondLst>
                                    <p:cond delay="10000"/>
                                  </p:stCondLst>
                                  <p:childTnLst>
                                    <p:set>
                                      <p:cBhvr>
                                        <p:cTn id="129" dur="1" fill="hold">
                                          <p:stCondLst>
                                            <p:cond delay="0"/>
                                          </p:stCondLst>
                                        </p:cTn>
                                        <p:tgtEl>
                                          <p:spTgt spid="59"/>
                                        </p:tgtEl>
                                        <p:attrNameLst>
                                          <p:attrName>style.visibility</p:attrName>
                                        </p:attrNameLst>
                                      </p:cBhvr>
                                      <p:to>
                                        <p:strVal val="visible"/>
                                      </p:to>
                                    </p:set>
                                  </p:childTnLst>
                                </p:cTn>
                              </p:par>
                            </p:childTnLst>
                          </p:cTn>
                        </p:par>
                        <p:par>
                          <p:cTn id="130" fill="hold">
                            <p:stCondLst>
                              <p:cond delay="420000"/>
                            </p:stCondLst>
                            <p:childTnLst>
                              <p:par>
                                <p:cTn id="131" presetID="1" presetClass="entr" presetSubtype="0" fill="hold" grpId="0" nodeType="afterEffect">
                                  <p:stCondLst>
                                    <p:cond delay="10000"/>
                                  </p:stCondLst>
                                  <p:childTnLst>
                                    <p:set>
                                      <p:cBhvr>
                                        <p:cTn id="132" dur="1" fill="hold">
                                          <p:stCondLst>
                                            <p:cond delay="0"/>
                                          </p:stCondLst>
                                        </p:cTn>
                                        <p:tgtEl>
                                          <p:spTgt spid="60"/>
                                        </p:tgtEl>
                                        <p:attrNameLst>
                                          <p:attrName>style.visibility</p:attrName>
                                        </p:attrNameLst>
                                      </p:cBhvr>
                                      <p:to>
                                        <p:strVal val="visible"/>
                                      </p:to>
                                    </p:set>
                                  </p:childTnLst>
                                </p:cTn>
                              </p:par>
                            </p:childTnLst>
                          </p:cTn>
                        </p:par>
                        <p:par>
                          <p:cTn id="133" fill="hold">
                            <p:stCondLst>
                              <p:cond delay="430000"/>
                            </p:stCondLst>
                            <p:childTnLst>
                              <p:par>
                                <p:cTn id="134" presetID="1" presetClass="entr" presetSubtype="0" fill="hold" grpId="0" nodeType="afterEffect">
                                  <p:stCondLst>
                                    <p:cond delay="10000"/>
                                  </p:stCondLst>
                                  <p:childTnLst>
                                    <p:set>
                                      <p:cBhvr>
                                        <p:cTn id="135" dur="1" fill="hold">
                                          <p:stCondLst>
                                            <p:cond delay="0"/>
                                          </p:stCondLst>
                                        </p:cTn>
                                        <p:tgtEl>
                                          <p:spTgt spid="61"/>
                                        </p:tgtEl>
                                        <p:attrNameLst>
                                          <p:attrName>style.visibility</p:attrName>
                                        </p:attrNameLst>
                                      </p:cBhvr>
                                      <p:to>
                                        <p:strVal val="visible"/>
                                      </p:to>
                                    </p:set>
                                  </p:childTnLst>
                                </p:cTn>
                              </p:par>
                            </p:childTnLst>
                          </p:cTn>
                        </p:par>
                        <p:par>
                          <p:cTn id="136" fill="hold">
                            <p:stCondLst>
                              <p:cond delay="440000"/>
                            </p:stCondLst>
                            <p:childTnLst>
                              <p:par>
                                <p:cTn id="137" presetID="1" presetClass="entr" presetSubtype="0" fill="hold" grpId="0" nodeType="afterEffect">
                                  <p:stCondLst>
                                    <p:cond delay="10000"/>
                                  </p:stCondLst>
                                  <p:childTnLst>
                                    <p:set>
                                      <p:cBhvr>
                                        <p:cTn id="138" dur="1" fill="hold">
                                          <p:stCondLst>
                                            <p:cond delay="0"/>
                                          </p:stCondLst>
                                        </p:cTn>
                                        <p:tgtEl>
                                          <p:spTgt spid="62"/>
                                        </p:tgtEl>
                                        <p:attrNameLst>
                                          <p:attrName>style.visibility</p:attrName>
                                        </p:attrNameLst>
                                      </p:cBhvr>
                                      <p:to>
                                        <p:strVal val="visible"/>
                                      </p:to>
                                    </p:set>
                                  </p:childTnLst>
                                </p:cTn>
                              </p:par>
                            </p:childTnLst>
                          </p:cTn>
                        </p:par>
                        <p:par>
                          <p:cTn id="139" fill="hold">
                            <p:stCondLst>
                              <p:cond delay="450000"/>
                            </p:stCondLst>
                            <p:childTnLst>
                              <p:par>
                                <p:cTn id="140" presetID="1" presetClass="entr" presetSubtype="0" fill="hold" grpId="0" nodeType="afterEffect">
                                  <p:stCondLst>
                                    <p:cond delay="10000"/>
                                  </p:stCondLst>
                                  <p:childTnLst>
                                    <p:set>
                                      <p:cBhvr>
                                        <p:cTn id="141" dur="1" fill="hold">
                                          <p:stCondLst>
                                            <p:cond delay="0"/>
                                          </p:stCondLst>
                                        </p:cTn>
                                        <p:tgtEl>
                                          <p:spTgt spid="63"/>
                                        </p:tgtEl>
                                        <p:attrNameLst>
                                          <p:attrName>style.visibility</p:attrName>
                                        </p:attrNameLst>
                                      </p:cBhvr>
                                      <p:to>
                                        <p:strVal val="visible"/>
                                      </p:to>
                                    </p:set>
                                  </p:childTnLst>
                                </p:cTn>
                              </p:par>
                            </p:childTnLst>
                          </p:cTn>
                        </p:par>
                        <p:par>
                          <p:cTn id="142" fill="hold">
                            <p:stCondLst>
                              <p:cond delay="460000"/>
                            </p:stCondLst>
                            <p:childTnLst>
                              <p:par>
                                <p:cTn id="143" presetID="1" presetClass="entr" presetSubtype="0" fill="hold" grpId="0" nodeType="afterEffect">
                                  <p:stCondLst>
                                    <p:cond delay="10000"/>
                                  </p:stCondLst>
                                  <p:childTnLst>
                                    <p:set>
                                      <p:cBhvr>
                                        <p:cTn id="144" dur="1" fill="hold">
                                          <p:stCondLst>
                                            <p:cond delay="0"/>
                                          </p:stCondLst>
                                        </p:cTn>
                                        <p:tgtEl>
                                          <p:spTgt spid="64"/>
                                        </p:tgtEl>
                                        <p:attrNameLst>
                                          <p:attrName>style.visibility</p:attrName>
                                        </p:attrNameLst>
                                      </p:cBhvr>
                                      <p:to>
                                        <p:strVal val="visible"/>
                                      </p:to>
                                    </p:set>
                                  </p:childTnLst>
                                </p:cTn>
                              </p:par>
                            </p:childTnLst>
                          </p:cTn>
                        </p:par>
                        <p:par>
                          <p:cTn id="145" fill="hold">
                            <p:stCondLst>
                              <p:cond delay="470000"/>
                            </p:stCondLst>
                            <p:childTnLst>
                              <p:par>
                                <p:cTn id="146" presetID="1" presetClass="entr" presetSubtype="0" fill="hold" grpId="0" nodeType="afterEffect">
                                  <p:stCondLst>
                                    <p:cond delay="10000"/>
                                  </p:stCondLst>
                                  <p:childTnLst>
                                    <p:set>
                                      <p:cBhvr>
                                        <p:cTn id="147" dur="1" fill="hold">
                                          <p:stCondLst>
                                            <p:cond delay="0"/>
                                          </p:stCondLst>
                                        </p:cTn>
                                        <p:tgtEl>
                                          <p:spTgt spid="65"/>
                                        </p:tgtEl>
                                        <p:attrNameLst>
                                          <p:attrName>style.visibility</p:attrName>
                                        </p:attrNameLst>
                                      </p:cBhvr>
                                      <p:to>
                                        <p:strVal val="visible"/>
                                      </p:to>
                                    </p:set>
                                  </p:childTnLst>
                                </p:cTn>
                              </p:par>
                            </p:childTnLst>
                          </p:cTn>
                        </p:par>
                        <p:par>
                          <p:cTn id="148" fill="hold">
                            <p:stCondLst>
                              <p:cond delay="480000"/>
                            </p:stCondLst>
                            <p:childTnLst>
                              <p:par>
                                <p:cTn id="149" presetID="1" presetClass="entr" presetSubtype="0" fill="hold" grpId="0" nodeType="afterEffect">
                                  <p:stCondLst>
                                    <p:cond delay="10000"/>
                                  </p:stCondLst>
                                  <p:childTnLst>
                                    <p:set>
                                      <p:cBhvr>
                                        <p:cTn id="150" dur="1" fill="hold">
                                          <p:stCondLst>
                                            <p:cond delay="0"/>
                                          </p:stCondLst>
                                        </p:cTn>
                                        <p:tgtEl>
                                          <p:spTgt spid="66"/>
                                        </p:tgtEl>
                                        <p:attrNameLst>
                                          <p:attrName>style.visibility</p:attrName>
                                        </p:attrNameLst>
                                      </p:cBhvr>
                                      <p:to>
                                        <p:strVal val="visible"/>
                                      </p:to>
                                    </p:set>
                                  </p:childTnLst>
                                </p:cTn>
                              </p:par>
                            </p:childTnLst>
                          </p:cTn>
                        </p:par>
                        <p:par>
                          <p:cTn id="151" fill="hold">
                            <p:stCondLst>
                              <p:cond delay="490000"/>
                            </p:stCondLst>
                            <p:childTnLst>
                              <p:par>
                                <p:cTn id="152" presetID="1" presetClass="entr" presetSubtype="0" fill="hold" grpId="0" nodeType="afterEffect">
                                  <p:stCondLst>
                                    <p:cond delay="10000"/>
                                  </p:stCondLst>
                                  <p:childTnLst>
                                    <p:set>
                                      <p:cBhvr>
                                        <p:cTn id="153" dur="1" fill="hold">
                                          <p:stCondLst>
                                            <p:cond delay="0"/>
                                          </p:stCondLst>
                                        </p:cTn>
                                        <p:tgtEl>
                                          <p:spTgt spid="67"/>
                                        </p:tgtEl>
                                        <p:attrNameLst>
                                          <p:attrName>style.visibility</p:attrName>
                                        </p:attrNameLst>
                                      </p:cBhvr>
                                      <p:to>
                                        <p:strVal val="visible"/>
                                      </p:to>
                                    </p:set>
                                  </p:childTnLst>
                                </p:cTn>
                              </p:par>
                            </p:childTnLst>
                          </p:cTn>
                        </p:par>
                        <p:par>
                          <p:cTn id="154" fill="hold">
                            <p:stCondLst>
                              <p:cond delay="500000"/>
                            </p:stCondLst>
                            <p:childTnLst>
                              <p:par>
                                <p:cTn id="155" presetID="1" presetClass="entr" presetSubtype="0" fill="hold" grpId="0" nodeType="afterEffect">
                                  <p:stCondLst>
                                    <p:cond delay="10000"/>
                                  </p:stCondLst>
                                  <p:childTnLst>
                                    <p:set>
                                      <p:cBhvr>
                                        <p:cTn id="156" dur="1" fill="hold">
                                          <p:stCondLst>
                                            <p:cond delay="0"/>
                                          </p:stCondLst>
                                        </p:cTn>
                                        <p:tgtEl>
                                          <p:spTgt spid="68"/>
                                        </p:tgtEl>
                                        <p:attrNameLst>
                                          <p:attrName>style.visibility</p:attrName>
                                        </p:attrNameLst>
                                      </p:cBhvr>
                                      <p:to>
                                        <p:strVal val="visible"/>
                                      </p:to>
                                    </p:set>
                                  </p:childTnLst>
                                </p:cTn>
                              </p:par>
                            </p:childTnLst>
                          </p:cTn>
                        </p:par>
                        <p:par>
                          <p:cTn id="157" fill="hold">
                            <p:stCondLst>
                              <p:cond delay="510000"/>
                            </p:stCondLst>
                            <p:childTnLst>
                              <p:par>
                                <p:cTn id="158" presetID="1" presetClass="entr" presetSubtype="0" fill="hold" grpId="0" nodeType="afterEffect">
                                  <p:stCondLst>
                                    <p:cond delay="10000"/>
                                  </p:stCondLst>
                                  <p:childTnLst>
                                    <p:set>
                                      <p:cBhvr>
                                        <p:cTn id="159" dur="1" fill="hold">
                                          <p:stCondLst>
                                            <p:cond delay="0"/>
                                          </p:stCondLst>
                                        </p:cTn>
                                        <p:tgtEl>
                                          <p:spTgt spid="69"/>
                                        </p:tgtEl>
                                        <p:attrNameLst>
                                          <p:attrName>style.visibility</p:attrName>
                                        </p:attrNameLst>
                                      </p:cBhvr>
                                      <p:to>
                                        <p:strVal val="visible"/>
                                      </p:to>
                                    </p:set>
                                  </p:childTnLst>
                                </p:cTn>
                              </p:par>
                            </p:childTnLst>
                          </p:cTn>
                        </p:par>
                        <p:par>
                          <p:cTn id="160" fill="hold">
                            <p:stCondLst>
                              <p:cond delay="520000"/>
                            </p:stCondLst>
                            <p:childTnLst>
                              <p:par>
                                <p:cTn id="161" presetID="1" presetClass="entr" presetSubtype="0" fill="hold" grpId="0" nodeType="afterEffect">
                                  <p:stCondLst>
                                    <p:cond delay="10000"/>
                                  </p:stCondLst>
                                  <p:childTnLst>
                                    <p:set>
                                      <p:cBhvr>
                                        <p:cTn id="162" dur="1" fill="hold">
                                          <p:stCondLst>
                                            <p:cond delay="0"/>
                                          </p:stCondLst>
                                        </p:cTn>
                                        <p:tgtEl>
                                          <p:spTgt spid="70"/>
                                        </p:tgtEl>
                                        <p:attrNameLst>
                                          <p:attrName>style.visibility</p:attrName>
                                        </p:attrNameLst>
                                      </p:cBhvr>
                                      <p:to>
                                        <p:strVal val="visible"/>
                                      </p:to>
                                    </p:set>
                                  </p:childTnLst>
                                </p:cTn>
                              </p:par>
                            </p:childTnLst>
                          </p:cTn>
                        </p:par>
                        <p:par>
                          <p:cTn id="163" fill="hold">
                            <p:stCondLst>
                              <p:cond delay="530000"/>
                            </p:stCondLst>
                            <p:childTnLst>
                              <p:par>
                                <p:cTn id="164" presetID="1" presetClass="entr" presetSubtype="0" fill="hold" grpId="0" nodeType="afterEffect">
                                  <p:stCondLst>
                                    <p:cond delay="10000"/>
                                  </p:stCondLst>
                                  <p:childTnLst>
                                    <p:set>
                                      <p:cBhvr>
                                        <p:cTn id="165" dur="1" fill="hold">
                                          <p:stCondLst>
                                            <p:cond delay="0"/>
                                          </p:stCondLst>
                                        </p:cTn>
                                        <p:tgtEl>
                                          <p:spTgt spid="71"/>
                                        </p:tgtEl>
                                        <p:attrNameLst>
                                          <p:attrName>style.visibility</p:attrName>
                                        </p:attrNameLst>
                                      </p:cBhvr>
                                      <p:to>
                                        <p:strVal val="visible"/>
                                      </p:to>
                                    </p:set>
                                  </p:childTnLst>
                                </p:cTn>
                              </p:par>
                            </p:childTnLst>
                          </p:cTn>
                        </p:par>
                        <p:par>
                          <p:cTn id="166" fill="hold">
                            <p:stCondLst>
                              <p:cond delay="540000"/>
                            </p:stCondLst>
                            <p:childTnLst>
                              <p:par>
                                <p:cTn id="167" presetID="1" presetClass="entr" presetSubtype="0" fill="hold" grpId="0" nodeType="afterEffect">
                                  <p:stCondLst>
                                    <p:cond delay="10000"/>
                                  </p:stCondLst>
                                  <p:childTnLst>
                                    <p:set>
                                      <p:cBhvr>
                                        <p:cTn id="168" dur="1" fill="hold">
                                          <p:stCondLst>
                                            <p:cond delay="0"/>
                                          </p:stCondLst>
                                        </p:cTn>
                                        <p:tgtEl>
                                          <p:spTgt spid="72"/>
                                        </p:tgtEl>
                                        <p:attrNameLst>
                                          <p:attrName>style.visibility</p:attrName>
                                        </p:attrNameLst>
                                      </p:cBhvr>
                                      <p:to>
                                        <p:strVal val="visible"/>
                                      </p:to>
                                    </p:set>
                                  </p:childTnLst>
                                </p:cTn>
                              </p:par>
                            </p:childTnLst>
                          </p:cTn>
                        </p:par>
                        <p:par>
                          <p:cTn id="169" fill="hold">
                            <p:stCondLst>
                              <p:cond delay="550000"/>
                            </p:stCondLst>
                            <p:childTnLst>
                              <p:par>
                                <p:cTn id="170" presetID="1" presetClass="entr" presetSubtype="0" fill="hold" grpId="0" nodeType="afterEffect">
                                  <p:stCondLst>
                                    <p:cond delay="10000"/>
                                  </p:stCondLst>
                                  <p:childTnLst>
                                    <p:set>
                                      <p:cBhvr>
                                        <p:cTn id="171" dur="1" fill="hold">
                                          <p:stCondLst>
                                            <p:cond delay="0"/>
                                          </p:stCondLst>
                                        </p:cTn>
                                        <p:tgtEl>
                                          <p:spTgt spid="73"/>
                                        </p:tgtEl>
                                        <p:attrNameLst>
                                          <p:attrName>style.visibility</p:attrName>
                                        </p:attrNameLst>
                                      </p:cBhvr>
                                      <p:to>
                                        <p:strVal val="visible"/>
                                      </p:to>
                                    </p:set>
                                  </p:childTnLst>
                                </p:cTn>
                              </p:par>
                            </p:childTnLst>
                          </p:cTn>
                        </p:par>
                        <p:par>
                          <p:cTn id="172" fill="hold">
                            <p:stCondLst>
                              <p:cond delay="560000"/>
                            </p:stCondLst>
                            <p:childTnLst>
                              <p:par>
                                <p:cTn id="173" presetID="1" presetClass="entr" presetSubtype="0" fill="hold" grpId="0" nodeType="afterEffect">
                                  <p:stCondLst>
                                    <p:cond delay="10000"/>
                                  </p:stCondLst>
                                  <p:childTnLst>
                                    <p:set>
                                      <p:cBhvr>
                                        <p:cTn id="174" dur="1" fill="hold">
                                          <p:stCondLst>
                                            <p:cond delay="0"/>
                                          </p:stCondLst>
                                        </p:cTn>
                                        <p:tgtEl>
                                          <p:spTgt spid="74"/>
                                        </p:tgtEl>
                                        <p:attrNameLst>
                                          <p:attrName>style.visibility</p:attrName>
                                        </p:attrNameLst>
                                      </p:cBhvr>
                                      <p:to>
                                        <p:strVal val="visible"/>
                                      </p:to>
                                    </p:set>
                                  </p:childTnLst>
                                </p:cTn>
                              </p:par>
                            </p:childTnLst>
                          </p:cTn>
                        </p:par>
                        <p:par>
                          <p:cTn id="175" fill="hold">
                            <p:stCondLst>
                              <p:cond delay="570000"/>
                            </p:stCondLst>
                            <p:childTnLst>
                              <p:par>
                                <p:cTn id="176" presetID="1" presetClass="entr" presetSubtype="0" fill="hold" grpId="0" nodeType="afterEffect">
                                  <p:stCondLst>
                                    <p:cond delay="10000"/>
                                  </p:stCondLst>
                                  <p:childTnLst>
                                    <p:set>
                                      <p:cBhvr>
                                        <p:cTn id="177" dur="1" fill="hold">
                                          <p:stCondLst>
                                            <p:cond delay="0"/>
                                          </p:stCondLst>
                                        </p:cTn>
                                        <p:tgtEl>
                                          <p:spTgt spid="75"/>
                                        </p:tgtEl>
                                        <p:attrNameLst>
                                          <p:attrName>style.visibility</p:attrName>
                                        </p:attrNameLst>
                                      </p:cBhvr>
                                      <p:to>
                                        <p:strVal val="visible"/>
                                      </p:to>
                                    </p:set>
                                  </p:childTnLst>
                                </p:cTn>
                              </p:par>
                            </p:childTnLst>
                          </p:cTn>
                        </p:par>
                        <p:par>
                          <p:cTn id="178" fill="hold">
                            <p:stCondLst>
                              <p:cond delay="580000"/>
                            </p:stCondLst>
                            <p:childTnLst>
                              <p:par>
                                <p:cTn id="179" presetID="1" presetClass="entr" presetSubtype="0" fill="hold" grpId="0" nodeType="afterEffect">
                                  <p:stCondLst>
                                    <p:cond delay="10000"/>
                                  </p:stCondLst>
                                  <p:childTnLst>
                                    <p:set>
                                      <p:cBhvr>
                                        <p:cTn id="180" dur="1" fill="hold">
                                          <p:stCondLst>
                                            <p:cond delay="0"/>
                                          </p:stCondLst>
                                        </p:cTn>
                                        <p:tgtEl>
                                          <p:spTgt spid="76"/>
                                        </p:tgtEl>
                                        <p:attrNameLst>
                                          <p:attrName>style.visibility</p:attrName>
                                        </p:attrNameLst>
                                      </p:cBhvr>
                                      <p:to>
                                        <p:strVal val="visible"/>
                                      </p:to>
                                    </p:set>
                                  </p:childTnLst>
                                </p:cTn>
                              </p:par>
                            </p:childTnLst>
                          </p:cTn>
                        </p:par>
                        <p:par>
                          <p:cTn id="181" fill="hold">
                            <p:stCondLst>
                              <p:cond delay="590000"/>
                            </p:stCondLst>
                            <p:childTnLst>
                              <p:par>
                                <p:cTn id="182" presetID="1" presetClass="entr" presetSubtype="0" fill="hold" grpId="0" nodeType="afterEffect">
                                  <p:stCondLst>
                                    <p:cond delay="10000"/>
                                  </p:stCondLst>
                                  <p:childTnLst>
                                    <p:set>
                                      <p:cBhvr>
                                        <p:cTn id="183"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7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8"/>
            <a:ext cx="10784417" cy="2852737"/>
          </a:xfrm>
        </p:spPr>
        <p:txBody>
          <a:bodyPr>
            <a:normAutofit/>
          </a:bodyPr>
          <a:lstStyle/>
          <a:p>
            <a:r>
              <a:rPr lang="en-US" dirty="0"/>
              <a:t>¿Cómo ayudamos "de la mejor manera"?</a:t>
            </a:r>
          </a:p>
        </p:txBody>
      </p:sp>
      <p:sp>
        <p:nvSpPr>
          <p:cNvPr id="3" name="Text Placeholder 2"/>
          <p:cNvSpPr>
            <a:spLocks noGrp="1"/>
          </p:cNvSpPr>
          <p:nvPr>
            <p:ph type="body" idx="1"/>
          </p:nvPr>
        </p:nvSpPr>
        <p:spPr/>
        <p:txBody>
          <a:bodyPr/>
          <a:lstStyle/>
          <a:p>
            <a:r>
              <a:rPr lang="en-US" dirty="0"/>
              <a:t>¿Por qué hacemos visitas a domicilio?</a:t>
            </a:r>
          </a:p>
        </p:txBody>
      </p:sp>
    </p:spTree>
    <p:extLst>
      <p:ext uri="{BB962C8B-B14F-4D97-AF65-F5344CB8AC3E}">
        <p14:creationId xmlns:p14="http://schemas.microsoft.com/office/powerpoint/2010/main" val="143761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Las tres grandes preguntas</a:t>
            </a:r>
          </a:p>
        </p:txBody>
      </p:sp>
      <p:sp>
        <p:nvSpPr>
          <p:cNvPr id="4" name="Content Placeholder 3"/>
          <p:cNvSpPr>
            <a:spLocks noGrp="1"/>
          </p:cNvSpPr>
          <p:nvPr>
            <p:ph idx="1"/>
          </p:nvPr>
        </p:nvSpPr>
        <p:spPr/>
        <p:txBody>
          <a:bodyPr>
            <a:normAutofit fontScale="92500"/>
          </a:bodyPr>
          <a:lstStyle/>
          <a:p>
            <a:pPr marL="0" indent="0" algn="ctr">
              <a:buNone/>
            </a:pPr>
            <a:r>
              <a:rPr lang="en-US" sz="7200" dirty="0"/>
              <a:t>¿Es necesario?</a:t>
            </a:r>
          </a:p>
          <a:p>
            <a:pPr marL="0" indent="0" algn="ctr">
              <a:buNone/>
            </a:pPr>
            <a:r>
              <a:rPr lang="en-US" sz="7200" dirty="0"/>
              <a:t>¿Cuál es la necesidad?</a:t>
            </a:r>
          </a:p>
          <a:p>
            <a:pPr marL="0" indent="0" algn="ctr">
              <a:buNone/>
            </a:pPr>
            <a:r>
              <a:rPr lang="en-US" sz="7200" dirty="0"/>
              <a:t>¿Podemos ayudarle?</a:t>
            </a:r>
          </a:p>
          <a:p>
            <a:pPr marL="0" indent="0" algn="ctr">
              <a:buNone/>
            </a:pPr>
            <a:r>
              <a:rPr lang="en-US" sz="7200" i="1" dirty="0"/>
              <a:t>¿Debemos ayudar?</a:t>
            </a:r>
          </a:p>
        </p:txBody>
      </p:sp>
    </p:spTree>
    <p:extLst>
      <p:ext uri="{BB962C8B-B14F-4D97-AF65-F5344CB8AC3E}">
        <p14:creationId xmlns:p14="http://schemas.microsoft.com/office/powerpoint/2010/main" val="34100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9" presetClass="emph" presetSubtype="0" nodeType="withEffect">
                                  <p:stCondLst>
                                    <p:cond delay="0"/>
                                  </p:stCondLst>
                                  <p:childTnLst>
                                    <p:set>
                                      <p:cBhvr rctx="PPT">
                                        <p:cTn id="9" dur="indefinite"/>
                                        <p:tgtEl>
                                          <p:spTgt spid="4">
                                            <p:txEl>
                                              <p:pRg st="0" end="0"/>
                                            </p:txEl>
                                          </p:spTgt>
                                        </p:tgtEl>
                                        <p:attrNameLst>
                                          <p:attrName>style.opacity</p:attrName>
                                        </p:attrNameLst>
                                      </p:cBhvr>
                                      <p:to>
                                        <p:strVal val="0.5"/>
                                      </p:to>
                                    </p:set>
                                    <p:animEffect filter="image" prLst="opacity: 0.5">
                                      <p:cBhvr rctx="IE">
                                        <p:cTn id="10" dur="indefinite"/>
                                        <p:tgtEl>
                                          <p:spTgt spid="4">
                                            <p:txEl>
                                              <p:pRg st="0" end="0"/>
                                            </p:txEl>
                                          </p:spTgt>
                                        </p:tgtEl>
                                      </p:cBhvr>
                                    </p:animEffect>
                                  </p:childTnLst>
                                </p:cTn>
                              </p:par>
                              <p:par>
                                <p:cTn id="11" presetID="9" presetClass="emph" presetSubtype="0" nodeType="withEffect">
                                  <p:stCondLst>
                                    <p:cond delay="0"/>
                                  </p:stCondLst>
                                  <p:childTnLst>
                                    <p:set>
                                      <p:cBhvr rctx="PPT">
                                        <p:cTn id="12" dur="indefinite"/>
                                        <p:tgtEl>
                                          <p:spTgt spid="4">
                                            <p:txEl>
                                              <p:pRg st="1" end="1"/>
                                            </p:txEl>
                                          </p:spTgt>
                                        </p:tgtEl>
                                        <p:attrNameLst>
                                          <p:attrName>style.opacity</p:attrName>
                                        </p:attrNameLst>
                                      </p:cBhvr>
                                      <p:to>
                                        <p:strVal val="0.5"/>
                                      </p:to>
                                    </p:set>
                                    <p:animEffect filter="image" prLst="opacity: 0.5">
                                      <p:cBhvr rctx="IE">
                                        <p:cTn id="13" dur="indefinite"/>
                                        <p:tgtEl>
                                          <p:spTgt spid="4">
                                            <p:txEl>
                                              <p:pRg st="1" end="1"/>
                                            </p:txEl>
                                          </p:spTgt>
                                        </p:tgtEl>
                                      </p:cBhvr>
                                    </p:animEffect>
                                  </p:childTnLst>
                                </p:cTn>
                              </p:par>
                              <p:par>
                                <p:cTn id="14" presetID="9" presetClass="emph" presetSubtype="0" nodeType="withEffect">
                                  <p:stCondLst>
                                    <p:cond delay="0"/>
                                  </p:stCondLst>
                                  <p:childTnLst>
                                    <p:set>
                                      <p:cBhvr rctx="PPT">
                                        <p:cTn id="15" dur="indefinite"/>
                                        <p:tgtEl>
                                          <p:spTgt spid="4">
                                            <p:txEl>
                                              <p:pRg st="2" end="2"/>
                                            </p:txEl>
                                          </p:spTgt>
                                        </p:tgtEl>
                                        <p:attrNameLst>
                                          <p:attrName>style.opacity</p:attrName>
                                        </p:attrNameLst>
                                      </p:cBhvr>
                                      <p:to>
                                        <p:strVal val="0.5"/>
                                      </p:to>
                                    </p:set>
                                    <p:animEffect filter="image" prLst="opacity: 0.5">
                                      <p:cBhvr rctx="IE">
                                        <p:cTn id="16" dur="indefinite"/>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Cualquier forma de ayuda personal.</a:t>
            </a:r>
            <a:r>
              <a:rPr lang="mr-IN" dirty="0"/>
              <a:t>..</a:t>
            </a:r>
            <a:endParaRPr lang="en-US" dirty="0"/>
          </a:p>
        </p:txBody>
      </p:sp>
      <p:sp>
        <p:nvSpPr>
          <p:cNvPr id="3" name="Content Placeholder 2"/>
          <p:cNvSpPr>
            <a:spLocks noGrp="1"/>
          </p:cNvSpPr>
          <p:nvPr>
            <p:ph idx="1"/>
          </p:nvPr>
        </p:nvSpPr>
        <p:spPr/>
        <p:txBody>
          <a:bodyPr/>
          <a:lstStyle/>
          <a:p>
            <a:pPr marL="0" indent="0">
              <a:buNone/>
            </a:pPr>
            <a:r>
              <a:rPr lang="en-US" sz="4400" dirty="0"/>
              <a:t>"</a:t>
            </a:r>
            <a:r>
              <a:rPr lang="en-US" sz="4400" b="1" i="1" dirty="0"/>
              <a:t>Ninguna obra de caridad es ajena a la Sociedad</a:t>
            </a:r>
            <a:r>
              <a:rPr lang="en-US" sz="4400" i="1" dirty="0"/>
              <a:t>.  Incluye cualquier forma de ayuda que alivie </a:t>
            </a:r>
            <a:r>
              <a:rPr lang="en-US" sz="4400" b="1" i="1" dirty="0"/>
              <a:t>el sufrimiento </a:t>
            </a:r>
            <a:r>
              <a:rPr lang="en-US" sz="4400" i="1" dirty="0"/>
              <a:t>o </a:t>
            </a:r>
            <a:r>
              <a:rPr lang="en-US" sz="4400" b="1" i="1" dirty="0"/>
              <a:t>la privación </a:t>
            </a:r>
            <a:r>
              <a:rPr lang="en-US" sz="4400" i="1" dirty="0"/>
              <a:t>y promueva la dignidad humana y la integridad personal en todas sus dimensiones</a:t>
            </a:r>
            <a:r>
              <a:rPr lang="en-US" sz="4400" dirty="0"/>
              <a:t>."</a:t>
            </a:r>
          </a:p>
          <a:p>
            <a:pPr marL="0" indent="0" algn="r">
              <a:buNone/>
            </a:pPr>
            <a:r>
              <a:rPr lang="en-US" dirty="0"/>
              <a:t>La Regla, Parte I, 1.3</a:t>
            </a:r>
          </a:p>
        </p:txBody>
      </p:sp>
    </p:spTree>
    <p:extLst>
      <p:ext uri="{BB962C8B-B14F-4D97-AF65-F5344CB8AC3E}">
        <p14:creationId xmlns:p14="http://schemas.microsoft.com/office/powerpoint/2010/main" val="1025516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Dar consejos</a:t>
            </a:r>
          </a:p>
        </p:txBody>
      </p:sp>
      <p:sp>
        <p:nvSpPr>
          <p:cNvPr id="3" name="Content Placeholder 2"/>
          <p:cNvSpPr>
            <a:spLocks noGrp="1"/>
          </p:cNvSpPr>
          <p:nvPr>
            <p:ph idx="1"/>
          </p:nvPr>
        </p:nvSpPr>
        <p:spPr>
          <a:xfrm>
            <a:off x="367990" y="1036479"/>
            <a:ext cx="11641874" cy="4785042"/>
          </a:xfrm>
        </p:spPr>
        <p:txBody>
          <a:bodyPr>
            <a:noAutofit/>
          </a:bodyPr>
          <a:lstStyle/>
          <a:p>
            <a:pPr marL="0" indent="0">
              <a:lnSpc>
                <a:spcPts val="3467"/>
              </a:lnSpc>
              <a:buNone/>
            </a:pPr>
            <a:r>
              <a:rPr lang="en-US" sz="3200" b="1" i="1" dirty="0">
                <a:solidFill>
                  <a:srgbClr val="FF0000"/>
                </a:solidFill>
              </a:rPr>
              <a:t>"No se apresure a aconsejar</a:t>
            </a:r>
            <a:r>
              <a:rPr lang="en-US" i="1" dirty="0"/>
              <a:t>. A menudo se ayuda mejor a las personas/familias fomentando sus propias soluciones. Pero cuando se </a:t>
            </a:r>
            <a:r>
              <a:rPr lang="en-US" sz="3200" b="1" i="1" dirty="0">
                <a:solidFill>
                  <a:srgbClr val="FF0000"/>
                </a:solidFill>
              </a:rPr>
              <a:t>quiera </a:t>
            </a:r>
            <a:r>
              <a:rPr lang="en-US" i="1" dirty="0"/>
              <a:t>y </a:t>
            </a:r>
            <a:r>
              <a:rPr lang="en-US" sz="3200" b="1" i="1" dirty="0">
                <a:solidFill>
                  <a:srgbClr val="FF0000"/>
                </a:solidFill>
              </a:rPr>
              <a:t>sea apropiado</a:t>
            </a:r>
            <a:r>
              <a:rPr lang="en-US" i="1" dirty="0"/>
              <a:t>, dé consejos que sean correctos y prácticos. Asegúrese de que la persona/familia entiende claramente el consejo que se le da. Si tu Conferencia no está segura de qué consejo debe dar en una situación, consulta a tu Consejo de Distrito. Tu Conferencia debe tener asesores como clérigos, abogados, médicos, trabajadores sociales, funcionarios de agencias, a los que pueda acudir en busca de ayuda. Sin embargo, </a:t>
            </a:r>
            <a:r>
              <a:rPr lang="en-US" sz="3200" b="1" i="1" dirty="0">
                <a:solidFill>
                  <a:srgbClr val="FF0000"/>
                </a:solidFill>
              </a:rPr>
              <a:t>nunca debemos imponer nuestra voluntad a </a:t>
            </a:r>
            <a:r>
              <a:rPr lang="en-US" sz="3200" b="1" i="1" dirty="0" err="1">
                <a:solidFill>
                  <a:srgbClr val="FF0000"/>
                </a:solidFill>
              </a:rPr>
              <a:t>quienes</a:t>
            </a:r>
            <a:r>
              <a:rPr lang="en-US" sz="3200" b="1" i="1" dirty="0">
                <a:solidFill>
                  <a:srgbClr val="FF0000"/>
                </a:solidFill>
              </a:rPr>
              <a:t> </a:t>
            </a:r>
            <a:r>
              <a:rPr lang="en-US" sz="3200" b="1" i="1" dirty="0" err="1">
                <a:solidFill>
                  <a:srgbClr val="FF0000"/>
                </a:solidFill>
              </a:rPr>
              <a:t>ayudamos</a:t>
            </a:r>
            <a:r>
              <a:rPr lang="en-US" i="1" dirty="0"/>
              <a:t>”.</a:t>
            </a:r>
            <a:r>
              <a:rPr lang="en-US" sz="1400" i="1" dirty="0"/>
              <a:t>Manual del Presidente de la Conferencia</a:t>
            </a:r>
          </a:p>
          <a:p>
            <a:endParaRPr lang="en-US" sz="2000" i="1" dirty="0"/>
          </a:p>
        </p:txBody>
      </p:sp>
    </p:spTree>
    <p:extLst>
      <p:ext uri="{BB962C8B-B14F-4D97-AF65-F5344CB8AC3E}">
        <p14:creationId xmlns:p14="http://schemas.microsoft.com/office/powerpoint/2010/main" val="116084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Ayuda material</a:t>
            </a:r>
          </a:p>
        </p:txBody>
      </p:sp>
      <p:sp>
        <p:nvSpPr>
          <p:cNvPr id="3" name="Content Placeholder 2"/>
          <p:cNvSpPr>
            <a:spLocks noGrp="1"/>
          </p:cNvSpPr>
          <p:nvPr>
            <p:ph idx="1"/>
          </p:nvPr>
        </p:nvSpPr>
        <p:spPr/>
        <p:txBody>
          <a:bodyPr>
            <a:normAutofit/>
          </a:bodyPr>
          <a:lstStyle/>
          <a:p>
            <a:pPr>
              <a:spcBef>
                <a:spcPts val="1200"/>
              </a:spcBef>
            </a:pPr>
            <a:r>
              <a:rPr lang="en-US" sz="3600" dirty="0"/>
              <a:t>No dude en prestar ayuda financiera. </a:t>
            </a:r>
          </a:p>
          <a:p>
            <a:pPr>
              <a:spcBef>
                <a:spcPts val="1200"/>
              </a:spcBef>
            </a:pPr>
            <a:r>
              <a:rPr lang="en-US" sz="3600" dirty="0"/>
              <a:t>Indique el tipo y la cantidad de ayuda que necesita la persona/familia en ese momento. </a:t>
            </a:r>
          </a:p>
          <a:p>
            <a:pPr>
              <a:spcBef>
                <a:spcPts val="1200"/>
              </a:spcBef>
            </a:pPr>
            <a:r>
              <a:rPr lang="en-US" sz="3600" dirty="0"/>
              <a:t>Sea generoso con la ropa, muebles, etc. que puedan ser donados a su Conferencia. </a:t>
            </a:r>
          </a:p>
          <a:p>
            <a:pPr>
              <a:spcBef>
                <a:spcPts val="1200"/>
              </a:spcBef>
            </a:pPr>
            <a:r>
              <a:rPr lang="en-US" sz="3600" dirty="0"/>
              <a:t>Decir "no" puede ser la mejor manera de encontrar una solución a largo plazo. </a:t>
            </a:r>
          </a:p>
          <a:p>
            <a:pPr marL="0" indent="0" algn="r">
              <a:buNone/>
            </a:pPr>
            <a:r>
              <a:rPr lang="en-US" sz="1600" i="1" dirty="0"/>
              <a:t>Manual del Presidente de la Conferencia</a:t>
            </a:r>
          </a:p>
        </p:txBody>
      </p:sp>
    </p:spTree>
    <p:extLst>
      <p:ext uri="{BB962C8B-B14F-4D97-AF65-F5344CB8AC3E}">
        <p14:creationId xmlns:p14="http://schemas.microsoft.com/office/powerpoint/2010/main" val="48266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Presupuestos</a:t>
            </a:r>
          </a:p>
        </p:txBody>
      </p:sp>
      <p:sp>
        <p:nvSpPr>
          <p:cNvPr id="3" name="Content Placeholder 2"/>
          <p:cNvSpPr>
            <a:spLocks noGrp="1"/>
          </p:cNvSpPr>
          <p:nvPr>
            <p:ph idx="1"/>
          </p:nvPr>
        </p:nvSpPr>
        <p:spPr>
          <a:xfrm>
            <a:off x="838200" y="1307256"/>
            <a:ext cx="7982415" cy="4785042"/>
          </a:xfrm>
        </p:spPr>
        <p:txBody>
          <a:bodyPr>
            <a:normAutofit/>
          </a:bodyPr>
          <a:lstStyle/>
          <a:p>
            <a:r>
              <a:rPr lang="en-US" sz="3600" dirty="0"/>
              <a:t>Una forma de asesoramiento</a:t>
            </a:r>
          </a:p>
          <a:p>
            <a:r>
              <a:rPr lang="en-US" sz="3600" dirty="0"/>
              <a:t>¡Ten mucho cuidado!</a:t>
            </a:r>
          </a:p>
          <a:p>
            <a:r>
              <a:rPr lang="en-US" sz="3600" dirty="0"/>
              <a:t>"No ignoremos las realidades de la pobreza"</a:t>
            </a:r>
          </a:p>
        </p:txBody>
      </p:sp>
      <p:pic>
        <p:nvPicPr>
          <p:cNvPr id="5" name="Picture 4"/>
          <p:cNvPicPr>
            <a:picLocks noChangeAspect="1"/>
          </p:cNvPicPr>
          <p:nvPr/>
        </p:nvPicPr>
        <p:blipFill>
          <a:blip r:embed="rId3"/>
          <a:stretch>
            <a:fillRect/>
          </a:stretch>
        </p:blipFill>
        <p:spPr>
          <a:xfrm>
            <a:off x="7942089" y="2207153"/>
            <a:ext cx="3411711" cy="2985247"/>
          </a:xfrm>
          <a:prstGeom prst="rect">
            <a:avLst/>
          </a:prstGeom>
        </p:spPr>
      </p:pic>
    </p:spTree>
    <p:extLst>
      <p:ext uri="{BB962C8B-B14F-4D97-AF65-F5344CB8AC3E}">
        <p14:creationId xmlns:p14="http://schemas.microsoft.com/office/powerpoint/2010/main" val="175486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aphicFrame>
        <p:nvGraphicFramePr>
          <p:cNvPr id="7" name="Table 6"/>
          <p:cNvGraphicFramePr>
            <a:graphicFrameLocks noGrp="1"/>
          </p:cNvGraphicFramePr>
          <p:nvPr>
            <p:extLst>
              <p:ext uri="{D42A27DB-BD31-4B8C-83A1-F6EECF244321}">
                <p14:modId xmlns:p14="http://schemas.microsoft.com/office/powerpoint/2010/main" val="2715005129"/>
              </p:ext>
            </p:extLst>
          </p:nvPr>
        </p:nvGraphicFramePr>
        <p:xfrm>
          <a:off x="206194" y="156858"/>
          <a:ext cx="7532531" cy="6692205"/>
        </p:xfrm>
        <a:graphic>
          <a:graphicData uri="http://schemas.openxmlformats.org/drawingml/2006/table">
            <a:tbl>
              <a:tblPr>
                <a:tableStyleId>{5C22544A-7EE6-4342-B048-85BDC9FD1C3A}</a:tableStyleId>
              </a:tblPr>
              <a:tblGrid>
                <a:gridCol w="1222556">
                  <a:extLst>
                    <a:ext uri="{9D8B030D-6E8A-4147-A177-3AD203B41FA5}">
                      <a16:colId xmlns:a16="http://schemas.microsoft.com/office/drawing/2014/main" val="20000"/>
                    </a:ext>
                  </a:extLst>
                </a:gridCol>
                <a:gridCol w="814388">
                  <a:extLst>
                    <a:ext uri="{9D8B030D-6E8A-4147-A177-3AD203B41FA5}">
                      <a16:colId xmlns:a16="http://schemas.microsoft.com/office/drawing/2014/main" val="20001"/>
                    </a:ext>
                  </a:extLst>
                </a:gridCol>
                <a:gridCol w="642937">
                  <a:extLst>
                    <a:ext uri="{9D8B030D-6E8A-4147-A177-3AD203B41FA5}">
                      <a16:colId xmlns:a16="http://schemas.microsoft.com/office/drawing/2014/main" val="20002"/>
                    </a:ext>
                  </a:extLst>
                </a:gridCol>
                <a:gridCol w="814483">
                  <a:extLst>
                    <a:ext uri="{9D8B030D-6E8A-4147-A177-3AD203B41FA5}">
                      <a16:colId xmlns:a16="http://schemas.microsoft.com/office/drawing/2014/main" val="20003"/>
                    </a:ext>
                  </a:extLst>
                </a:gridCol>
                <a:gridCol w="2859516">
                  <a:extLst>
                    <a:ext uri="{9D8B030D-6E8A-4147-A177-3AD203B41FA5}">
                      <a16:colId xmlns:a16="http://schemas.microsoft.com/office/drawing/2014/main" val="20004"/>
                    </a:ext>
                  </a:extLst>
                </a:gridCol>
                <a:gridCol w="1178651">
                  <a:extLst>
                    <a:ext uri="{9D8B030D-6E8A-4147-A177-3AD203B41FA5}">
                      <a16:colId xmlns:a16="http://schemas.microsoft.com/office/drawing/2014/main" val="20005"/>
                    </a:ext>
                  </a:extLst>
                </a:gridCol>
              </a:tblGrid>
              <a:tr h="201405">
                <a:tc gridSpan="2">
                  <a:txBody>
                    <a:bodyPr/>
                    <a:lstStyle/>
                    <a:p>
                      <a:pPr algn="ctr" fontAlgn="b"/>
                      <a:r>
                        <a:rPr lang="en-US" sz="1100" b="1" u="none" strike="noStrike" dirty="0">
                          <a:solidFill>
                            <a:schemeClr val="bg1"/>
                          </a:solidFill>
                          <a:effectLst/>
                          <a:latin typeface="Century Gothic" charset="0"/>
                          <a:ea typeface="Century Gothic" charset="0"/>
                          <a:cs typeface="Century Gothic" charset="0"/>
                        </a:rPr>
                        <a:t>Ingresos</a:t>
                      </a:r>
                      <a:endParaRPr lang="en-US" sz="1100" b="1" i="0" u="none" strike="noStrike" dirty="0">
                        <a:solidFill>
                          <a:schemeClr val="bg1"/>
                        </a:solidFill>
                        <a:effectLst/>
                        <a:latin typeface="Century Gothic" charset="0"/>
                        <a:ea typeface="Century Gothic" charset="0"/>
                        <a:cs typeface="Century Gothic" charset="0"/>
                      </a:endParaRPr>
                    </a:p>
                  </a:txBody>
                  <a:tcPr marL="4420" marR="4420" marT="4420" marB="0" anchor="b">
                    <a:solidFill>
                      <a:schemeClr val="tx1"/>
                    </a:solidFill>
                  </a:tcPr>
                </a:tc>
                <a:tc hMerge="1">
                  <a:txBody>
                    <a:bodyPr/>
                    <a:lstStyle/>
                    <a:p>
                      <a:endParaRPr lang="en-US"/>
                    </a:p>
                  </a:txBody>
                  <a:tcPr/>
                </a:tc>
                <a:tc>
                  <a:txBody>
                    <a:bodyPr/>
                    <a:lstStyle/>
                    <a:p>
                      <a:pPr algn="ctr" fontAlgn="b"/>
                      <a:r>
                        <a:rPr lang="en-US" sz="1100" b="1" u="none" strike="noStrike" dirty="0">
                          <a:solidFill>
                            <a:schemeClr val="bg1"/>
                          </a:solidFill>
                          <a:effectLst/>
                          <a:latin typeface="Century Gothic" charset="0"/>
                          <a:ea typeface="Century Gothic" charset="0"/>
                          <a:cs typeface="Century Gothic" charset="0"/>
                        </a:rPr>
                        <a:t>Fecha</a:t>
                      </a:r>
                      <a:endParaRPr lang="en-US" sz="1100" b="1" i="0" u="none" strike="noStrike" dirty="0">
                        <a:solidFill>
                          <a:schemeClr val="bg1"/>
                        </a:solidFill>
                        <a:effectLst/>
                        <a:latin typeface="Century Gothic" charset="0"/>
                        <a:ea typeface="Century Gothic" charset="0"/>
                        <a:cs typeface="Century Gothic" charset="0"/>
                      </a:endParaRPr>
                    </a:p>
                  </a:txBody>
                  <a:tcPr marL="4420" marR="4420" marT="4420" marB="0" anchor="b">
                    <a:solidFill>
                      <a:schemeClr val="tx1"/>
                    </a:solidFill>
                  </a:tcPr>
                </a:tc>
                <a:tc gridSpan="2">
                  <a:txBody>
                    <a:bodyPr/>
                    <a:lstStyle/>
                    <a:p>
                      <a:pPr algn="ctr" fontAlgn="b"/>
                      <a:r>
                        <a:rPr lang="en-US" sz="1100" b="1" u="none" strike="noStrike" dirty="0">
                          <a:solidFill>
                            <a:schemeClr val="bg1"/>
                          </a:solidFill>
                          <a:effectLst/>
                          <a:latin typeface="Century Gothic" charset="0"/>
                          <a:ea typeface="Century Gothic" charset="0"/>
                          <a:cs typeface="Century Gothic" charset="0"/>
                        </a:rPr>
                        <a:t>Gastos</a:t>
                      </a:r>
                      <a:endParaRPr lang="en-US" sz="1100" b="1" i="0" u="none" strike="noStrike" dirty="0">
                        <a:solidFill>
                          <a:schemeClr val="bg1"/>
                        </a:solidFill>
                        <a:effectLst/>
                        <a:latin typeface="Century Gothic" charset="0"/>
                        <a:ea typeface="Century Gothic" charset="0"/>
                        <a:cs typeface="Century Gothic" charset="0"/>
                      </a:endParaRPr>
                    </a:p>
                  </a:txBody>
                  <a:tcPr marL="4420" marR="4420" marT="4420" marB="0" anchor="b">
                    <a:solidFill>
                      <a:schemeClr val="tx1"/>
                    </a:solidFill>
                  </a:tcPr>
                </a:tc>
                <a:tc hMerge="1">
                  <a:txBody>
                    <a:bodyPr/>
                    <a:lstStyle/>
                    <a:p>
                      <a:endParaRPr lang="en-US"/>
                    </a:p>
                  </a:txBody>
                  <a:tcPr/>
                </a:tc>
                <a:tc>
                  <a:txBody>
                    <a:bodyPr/>
                    <a:lstStyle/>
                    <a:p>
                      <a:pPr algn="r" fontAlgn="b"/>
                      <a:r>
                        <a:rPr lang="en-US" sz="1100" b="1" i="0" u="none" strike="noStrike" dirty="0">
                          <a:solidFill>
                            <a:schemeClr val="bg1"/>
                          </a:solidFill>
                          <a:effectLst/>
                          <a:latin typeface="Century Gothic" charset="0"/>
                          <a:ea typeface="Century Gothic" charset="0"/>
                          <a:cs typeface="Century Gothic" charset="0"/>
                        </a:rPr>
                        <a:t>Saldo</a:t>
                      </a:r>
                    </a:p>
                  </a:txBody>
                  <a:tcPr marL="4420" marR="121920" marT="4420" marB="0" anchor="b">
                    <a:solidFill>
                      <a:schemeClr val="tx1"/>
                    </a:solidFill>
                  </a:tcPr>
                </a:tc>
                <a:extLst>
                  <a:ext uri="{0D108BD9-81ED-4DB2-BD59-A6C34878D82A}">
                    <a16:rowId xmlns:a16="http://schemas.microsoft.com/office/drawing/2014/main" val="10000"/>
                  </a:ext>
                </a:extLst>
              </a:tr>
              <a:tr h="326712">
                <a:tc>
                  <a:txBody>
                    <a:bodyPr/>
                    <a:lstStyle/>
                    <a:p>
                      <a:pPr algn="l" fontAlgn="b"/>
                      <a:r>
                        <a:rPr lang="en-US" sz="1100" u="none" strike="noStrike" dirty="0">
                          <a:effectLst/>
                          <a:latin typeface="Century Gothic" charset="0"/>
                          <a:ea typeface="Century Gothic" charset="0"/>
                          <a:cs typeface="Century Gothic" charset="0"/>
                        </a:rPr>
                        <a:t>Saldo</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 144.00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Alquiler (los recargos por demora comienzan el día 5)</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(506.00)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1"/>
                  </a:ext>
                </a:extLst>
              </a:tr>
              <a:tr h="201405">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(506.00)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2"/>
                  </a:ext>
                </a:extLst>
              </a:tr>
              <a:tr h="201405">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3</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comida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(571.00)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3"/>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4</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(571.00)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4"/>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5</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 32.00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gasolina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(603.00)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5"/>
                  </a:ext>
                </a:extLst>
              </a:tr>
              <a:tr h="201405">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6</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(603.00)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6"/>
                  </a:ext>
                </a:extLst>
              </a:tr>
              <a:tr h="0">
                <a:tc>
                  <a:txBody>
                    <a:bodyPr/>
                    <a:lstStyle/>
                    <a:p>
                      <a:pPr algn="l" fontAlgn="b"/>
                      <a:r>
                        <a:rPr lang="en-US" sz="1100" u="none" strike="noStrike" dirty="0">
                          <a:effectLst/>
                          <a:latin typeface="Century Gothic" charset="0"/>
                          <a:ea typeface="Century Gothic" charset="0"/>
                          <a:cs typeface="Century Gothic" charset="0"/>
                        </a:rPr>
                        <a:t>Día de pago</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dirty="0">
                          <a:effectLst/>
                          <a:latin typeface="Century Gothic" charset="0"/>
                          <a:ea typeface="Century Gothic" charset="0"/>
                          <a:cs typeface="Century Gothic" charset="0"/>
                        </a:rPr>
                        <a:t> 862.00 </a:t>
                      </a:r>
                      <a:endParaRPr lang="hr-HR"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dirty="0">
                          <a:effectLst/>
                          <a:latin typeface="Century Gothic" charset="0"/>
                          <a:ea typeface="Century Gothic" charset="0"/>
                          <a:cs typeface="Century Gothic" charset="0"/>
                        </a:rPr>
                        <a:t>7</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dirty="0">
                          <a:effectLst/>
                          <a:latin typeface="Century Gothic" charset="0"/>
                          <a:ea typeface="Century Gothic" charset="0"/>
                          <a:cs typeface="Century Gothic" charset="0"/>
                        </a:rPr>
                        <a:t>138.00 </a:t>
                      </a:r>
                      <a:endParaRPr lang="hr-HR"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dirty="0">
                          <a:effectLst/>
                          <a:latin typeface="Century Gothic" charset="0"/>
                          <a:ea typeface="Century Gothic" charset="0"/>
                          <a:cs typeface="Century Gothic" charset="0"/>
                        </a:rPr>
                        <a:t>Factura </a:t>
                      </a:r>
                      <a:r>
                        <a:rPr lang="en-US" sz="1100" u="none" strike="noStrike" dirty="0" err="1">
                          <a:effectLst/>
                          <a:latin typeface="Century Gothic" charset="0"/>
                          <a:ea typeface="Century Gothic" charset="0"/>
                          <a:cs typeface="Century Gothic" charset="0"/>
                        </a:rPr>
                        <a:t>eléctrica</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cs-CZ" sz="1100" u="none" strike="noStrike">
                          <a:effectLst/>
                          <a:latin typeface="Century Gothic" charset="0"/>
                          <a:ea typeface="Century Gothic" charset="0"/>
                          <a:cs typeface="Century Gothic" charset="0"/>
                        </a:rPr>
                        <a:t>121.00 </a:t>
                      </a:r>
                      <a:endParaRPr lang="cs-CZ"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7"/>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8</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cs-CZ" sz="1100" u="none" strike="noStrike">
                          <a:effectLst/>
                          <a:latin typeface="Century Gothic" charset="0"/>
                          <a:ea typeface="Century Gothic" charset="0"/>
                          <a:cs typeface="Century Gothic" charset="0"/>
                        </a:rPr>
                        <a:t>121.00 </a:t>
                      </a:r>
                      <a:endParaRPr lang="cs-CZ"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8"/>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9</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cs-CZ" sz="1100" u="none" strike="noStrike">
                          <a:effectLst/>
                          <a:latin typeface="Century Gothic" charset="0"/>
                          <a:ea typeface="Century Gothic" charset="0"/>
                          <a:cs typeface="Century Gothic" charset="0"/>
                        </a:rPr>
                        <a:t>121.00 </a:t>
                      </a:r>
                      <a:endParaRPr lang="cs-CZ"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09"/>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10</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comida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56.00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0"/>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cs-CZ" sz="1100" u="none" strike="noStrike">
                          <a:effectLst/>
                          <a:latin typeface="Century Gothic" charset="0"/>
                          <a:ea typeface="Century Gothic" charset="0"/>
                          <a:cs typeface="Century Gothic" charset="0"/>
                        </a:rPr>
                        <a:t>11</a:t>
                      </a:r>
                      <a:endParaRPr lang="cs-CZ"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a:effectLst/>
                          <a:latin typeface="Century Gothic" charset="0"/>
                          <a:ea typeface="Century Gothic" charset="0"/>
                          <a:cs typeface="Century Gothic" charset="0"/>
                        </a:rPr>
                        <a:t> 256.00 </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Pago del coche</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1"/>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12</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2"/>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13</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3"/>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14</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4"/>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15</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5"/>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16</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(200.00)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6"/>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17</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comida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dirty="0">
                          <a:solidFill>
                            <a:srgbClr val="FF0000"/>
                          </a:solidFill>
                          <a:effectLst/>
                          <a:latin typeface="Century Gothic" charset="0"/>
                          <a:ea typeface="Century Gothic" charset="0"/>
                          <a:cs typeface="Century Gothic" charset="0"/>
                        </a:rPr>
                        <a:t>(265.00)</a:t>
                      </a:r>
                      <a:endParaRPr lang="is-IS"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7"/>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fi-FI" sz="1100" u="none" strike="noStrike">
                          <a:effectLst/>
                          <a:latin typeface="Century Gothic" charset="0"/>
                          <a:ea typeface="Century Gothic" charset="0"/>
                          <a:cs typeface="Century Gothic" charset="0"/>
                        </a:rPr>
                        <a:t>18</a:t>
                      </a:r>
                      <a:endParaRPr lang="fi-FI"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 68.00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Factura del agua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(333.00)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8"/>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a:effectLst/>
                          <a:latin typeface="Century Gothic" charset="0"/>
                          <a:ea typeface="Century Gothic" charset="0"/>
                          <a:cs typeface="Century Gothic" charset="0"/>
                        </a:rPr>
                        <a:t>19</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 32.00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gasolina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(365.00)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19"/>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20</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 98.00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Seguro de coche</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mr-IN" sz="1100" u="none" strike="noStrike" dirty="0">
                          <a:solidFill>
                            <a:srgbClr val="FF0000"/>
                          </a:solidFill>
                          <a:effectLst/>
                          <a:latin typeface="Century Gothic" charset="0"/>
                          <a:ea typeface="Century Gothic" charset="0"/>
                          <a:cs typeface="Century Gothic" charset="0"/>
                        </a:rPr>
                        <a:t>(463.00)</a:t>
                      </a:r>
                      <a:endParaRPr lang="mr-IN" sz="1100" b="0" i="0" u="none" strike="noStrike" dirty="0">
                        <a:solidFill>
                          <a:srgbClr val="FF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0"/>
                  </a:ext>
                </a:extLst>
              </a:tr>
              <a:tr h="201405">
                <a:tc>
                  <a:txBody>
                    <a:bodyPr/>
                    <a:lstStyle/>
                    <a:p>
                      <a:pPr algn="l" fontAlgn="b"/>
                      <a:r>
                        <a:rPr lang="en-US" sz="1100" u="none" strike="noStrike">
                          <a:effectLst/>
                          <a:latin typeface="Century Gothic" charset="0"/>
                          <a:ea typeface="Century Gothic" charset="0"/>
                          <a:cs typeface="Century Gothic" charset="0"/>
                        </a:rPr>
                        <a:t>Día de pago</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dirty="0">
                          <a:effectLst/>
                          <a:latin typeface="Century Gothic" charset="0"/>
                          <a:ea typeface="Century Gothic" charset="0"/>
                          <a:cs typeface="Century Gothic" charset="0"/>
                        </a:rPr>
                        <a:t> 862.00 </a:t>
                      </a:r>
                      <a:endParaRPr lang="hr-HR"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cs-CZ" sz="1100" u="none" strike="noStrike">
                          <a:effectLst/>
                          <a:latin typeface="Century Gothic" charset="0"/>
                          <a:ea typeface="Century Gothic" charset="0"/>
                          <a:cs typeface="Century Gothic" charset="0"/>
                        </a:rPr>
                        <a:t>21</a:t>
                      </a:r>
                      <a:endParaRPr lang="cs-CZ"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399.00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1"/>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22</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399.00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2"/>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23</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Sin comida</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334.00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3"/>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24</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fi-FI" sz="1100" u="none" strike="noStrike" dirty="0">
                          <a:effectLst/>
                          <a:latin typeface="Century Gothic" charset="0"/>
                          <a:ea typeface="Century Gothic" charset="0"/>
                          <a:cs typeface="Century Gothic" charset="0"/>
                        </a:rPr>
                        <a:t>102.00 </a:t>
                      </a:r>
                      <a:endParaRPr lang="fi-FI"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TV/Internet</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is-IS" sz="1100" u="none" strike="noStrike">
                          <a:effectLst/>
                          <a:latin typeface="Century Gothic" charset="0"/>
                          <a:ea typeface="Century Gothic" charset="0"/>
                          <a:cs typeface="Century Gothic" charset="0"/>
                        </a:rPr>
                        <a:t>232.00 </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4"/>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25</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65.00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a:effectLst/>
                          <a:latin typeface="Century Gothic" charset="0"/>
                          <a:ea typeface="Century Gothic" charset="0"/>
                          <a:cs typeface="Century Gothic" charset="0"/>
                        </a:rPr>
                        <a:t>Teléfono</a:t>
                      </a:r>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167.00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5"/>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26</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167.00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6"/>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27</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167.00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7"/>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28</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nb-NO" sz="1100" u="none" strike="noStrike">
                          <a:effectLst/>
                          <a:latin typeface="Century Gothic" charset="0"/>
                          <a:ea typeface="Century Gothic" charset="0"/>
                          <a:cs typeface="Century Gothic" charset="0"/>
                        </a:rPr>
                        <a:t> 15.00 </a:t>
                      </a:r>
                      <a:endParaRPr lang="nb-NO"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r>
                        <a:rPr lang="en-US" sz="1100" u="none" strike="noStrike" dirty="0">
                          <a:effectLst/>
                          <a:latin typeface="Century Gothic" charset="0"/>
                          <a:ea typeface="Century Gothic" charset="0"/>
                          <a:cs typeface="Century Gothic" charset="0"/>
                        </a:rPr>
                        <a:t>Niño invitado a una fiesta de cumpleaños</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a:effectLst/>
                          <a:latin typeface="Century Gothic" charset="0"/>
                          <a:ea typeface="Century Gothic" charset="0"/>
                          <a:cs typeface="Century Gothic" charset="0"/>
                        </a:rPr>
                        <a:t>152.00 </a:t>
                      </a:r>
                      <a:endParaRPr lang="hr-HR" sz="1100" b="0" i="0" u="none" strike="noStrike">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8"/>
                  </a:ext>
                </a:extLst>
              </a:tr>
              <a:tr h="201405">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is-IS" sz="1100" u="none" strike="noStrike">
                          <a:effectLst/>
                          <a:latin typeface="Century Gothic" charset="0"/>
                          <a:ea typeface="Century Gothic" charset="0"/>
                          <a:cs typeface="Century Gothic" charset="0"/>
                        </a:rPr>
                        <a:t>29</a:t>
                      </a:r>
                      <a:endParaRPr lang="is-I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dirty="0">
                          <a:effectLst/>
                          <a:latin typeface="Century Gothic" charset="0"/>
                          <a:ea typeface="Century Gothic" charset="0"/>
                          <a:cs typeface="Century Gothic" charset="0"/>
                        </a:rPr>
                        <a:t>152.00 </a:t>
                      </a:r>
                      <a:endParaRPr lang="hr-HR"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29"/>
                  </a:ext>
                </a:extLst>
              </a:tr>
              <a:tr h="201405">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ctr" fontAlgn="b"/>
                      <a:r>
                        <a:rPr lang="en-US" sz="1100" u="none" strike="noStrike" dirty="0">
                          <a:effectLst/>
                          <a:latin typeface="Century Gothic" charset="0"/>
                          <a:ea typeface="Century Gothic" charset="0"/>
                          <a:cs typeface="Century Gothic" charset="0"/>
                        </a:rPr>
                        <a:t>30</a:t>
                      </a:r>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tc>
                  <a:txBody>
                    <a:bodyPr/>
                    <a:lstStyle/>
                    <a:p>
                      <a:pPr algn="r" fontAlgn="b"/>
                      <a:r>
                        <a:rPr lang="hr-HR" sz="1100" u="none" strike="noStrike" dirty="0">
                          <a:effectLst/>
                          <a:latin typeface="Century Gothic" charset="0"/>
                          <a:ea typeface="Century Gothic" charset="0"/>
                          <a:cs typeface="Century Gothic" charset="0"/>
                        </a:rPr>
                        <a:t>152.00 </a:t>
                      </a:r>
                      <a:endParaRPr lang="hr-HR"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tc>
                <a:extLst>
                  <a:ext uri="{0D108BD9-81ED-4DB2-BD59-A6C34878D82A}">
                    <a16:rowId xmlns:a16="http://schemas.microsoft.com/office/drawing/2014/main" val="10030"/>
                  </a:ext>
                </a:extLst>
              </a:tr>
              <a:tr h="201405">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tc>
                  <a:txBody>
                    <a:bodyPr/>
                    <a:lstStyle/>
                    <a:p>
                      <a:pPr algn="r" fontAlgn="b"/>
                      <a:r>
                        <a:rPr lang="hr-HR" sz="1100" b="1" u="none" strike="noStrike" dirty="0">
                          <a:effectLst/>
                          <a:latin typeface="Century Gothic" charset="0"/>
                          <a:ea typeface="Century Gothic" charset="0"/>
                          <a:cs typeface="Century Gothic" charset="0"/>
                        </a:rPr>
                        <a:t>1,868.00 </a:t>
                      </a:r>
                      <a:endParaRPr lang="hr-HR" sz="1100" b="1"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tc>
                  <a:txBody>
                    <a:bodyPr/>
                    <a:lstStyle/>
                    <a:p>
                      <a:pPr algn="ctr" fontAlgn="b"/>
                      <a:endParaRPr lang="en-US" sz="1100" b="1"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tc>
                  <a:txBody>
                    <a:bodyPr/>
                    <a:lstStyle/>
                    <a:p>
                      <a:pPr algn="r" fontAlgn="b"/>
                      <a:r>
                        <a:rPr lang="fi-FI" sz="1100" b="1" u="none" strike="noStrike" dirty="0">
                          <a:effectLst/>
                          <a:latin typeface="Century Gothic" charset="0"/>
                          <a:ea typeface="Century Gothic" charset="0"/>
                          <a:cs typeface="Century Gothic" charset="0"/>
                        </a:rPr>
                        <a:t>1,716.00 </a:t>
                      </a:r>
                      <a:endParaRPr lang="fi-FI" sz="1100" b="1"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tc>
                  <a:txBody>
                    <a:bodyPr/>
                    <a:lstStyle/>
                    <a:p>
                      <a:pPr algn="l" fontAlgn="b"/>
                      <a:endParaRPr lang="en-US" sz="1100" b="0" i="0" u="none" strike="noStrike" dirty="0">
                        <a:solidFill>
                          <a:srgbClr val="000000"/>
                        </a:solidFill>
                        <a:effectLst/>
                        <a:latin typeface="Century Gothic" charset="0"/>
                        <a:ea typeface="Century Gothic" charset="0"/>
                        <a:cs typeface="Century Gothic" charset="0"/>
                      </a:endParaRPr>
                    </a:p>
                  </a:txBody>
                  <a:tcPr marL="121920" marR="121920" marT="4420" marB="0" anchor="b">
                    <a:solidFill>
                      <a:schemeClr val="bg1"/>
                    </a:solidFill>
                  </a:tcPr>
                </a:tc>
                <a:extLst>
                  <a:ext uri="{0D108BD9-81ED-4DB2-BD59-A6C34878D82A}">
                    <a16:rowId xmlns:a16="http://schemas.microsoft.com/office/drawing/2014/main" val="10031"/>
                  </a:ext>
                </a:extLst>
              </a:tr>
            </a:tbl>
          </a:graphicData>
        </a:graphic>
      </p:graphicFrame>
      <p:sp>
        <p:nvSpPr>
          <p:cNvPr id="4" name="Rectangle 3"/>
          <p:cNvSpPr/>
          <p:nvPr/>
        </p:nvSpPr>
        <p:spPr>
          <a:xfrm>
            <a:off x="6567943" y="2"/>
            <a:ext cx="1369820" cy="67271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Rectangle 8"/>
          <p:cNvSpPr/>
          <p:nvPr/>
        </p:nvSpPr>
        <p:spPr>
          <a:xfrm>
            <a:off x="262868" y="6689777"/>
            <a:ext cx="6042207" cy="1568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extBox 9"/>
          <p:cNvSpPr txBox="1"/>
          <p:nvPr/>
        </p:nvSpPr>
        <p:spPr>
          <a:xfrm>
            <a:off x="6518109" y="365758"/>
            <a:ext cx="5595776" cy="2062296"/>
          </a:xfrm>
          <a:prstGeom prst="rect">
            <a:avLst/>
          </a:prstGeom>
          <a:noFill/>
        </p:spPr>
        <p:txBody>
          <a:bodyPr wrap="square" rtlCol="0">
            <a:spAutoFit/>
          </a:bodyPr>
          <a:lstStyle/>
          <a:p>
            <a:r>
              <a:rPr lang="en-US" sz="4267" b="1" dirty="0"/>
              <a:t>Ejercicio:</a:t>
            </a:r>
          </a:p>
          <a:p>
            <a:r>
              <a:rPr lang="en-US" sz="4267" i="1" dirty="0"/>
              <a:t>¿Qué harías cada día de este mes?</a:t>
            </a:r>
          </a:p>
        </p:txBody>
      </p:sp>
      <p:sp>
        <p:nvSpPr>
          <p:cNvPr id="11" name="Left Arrow 10"/>
          <p:cNvSpPr/>
          <p:nvPr/>
        </p:nvSpPr>
        <p:spPr>
          <a:xfrm>
            <a:off x="7987597" y="209000"/>
            <a:ext cx="4099910" cy="923113"/>
          </a:xfrm>
          <a:prstGeom prst="leftArrow">
            <a:avLst>
              <a:gd name="adj1" fmla="val 65007"/>
              <a:gd name="adj2" fmla="val 66940"/>
            </a:avLst>
          </a:prstGeom>
          <a:solidFill>
            <a:srgbClr val="C0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¿Préstamo de día de pago?</a:t>
            </a:r>
          </a:p>
        </p:txBody>
      </p:sp>
      <p:sp>
        <p:nvSpPr>
          <p:cNvPr id="2" name="TextBox 1"/>
          <p:cNvSpPr txBox="1"/>
          <p:nvPr/>
        </p:nvSpPr>
        <p:spPr>
          <a:xfrm>
            <a:off x="7774964" y="2748004"/>
            <a:ext cx="4179969" cy="2031325"/>
          </a:xfrm>
          <a:prstGeom prst="rect">
            <a:avLst/>
          </a:prstGeom>
          <a:noFill/>
        </p:spPr>
        <p:txBody>
          <a:bodyPr wrap="square" rtlCol="0">
            <a:spAutoFit/>
          </a:bodyPr>
          <a:lstStyle/>
          <a:p>
            <a:pPr defTabSz="228600">
              <a:lnSpc>
                <a:spcPct val="150000"/>
              </a:lnSpc>
            </a:pPr>
            <a:r>
              <a:rPr lang="en-US" sz="2800" b="1" dirty="0"/>
              <a:t>Ingresos</a:t>
            </a:r>
            <a:r>
              <a:rPr lang="en-US" sz="2800" dirty="0"/>
              <a:t>: 1.868,00</a:t>
            </a:r>
          </a:p>
          <a:p>
            <a:pPr defTabSz="228600">
              <a:lnSpc>
                <a:spcPct val="150000"/>
              </a:lnSpc>
            </a:pPr>
            <a:r>
              <a:rPr lang="en-US" sz="2800" b="1" dirty="0"/>
              <a:t>Gastos</a:t>
            </a:r>
            <a:r>
              <a:rPr lang="en-US" sz="2800" dirty="0"/>
              <a:t>: 1.716,00</a:t>
            </a:r>
          </a:p>
          <a:p>
            <a:pPr defTabSz="228600">
              <a:lnSpc>
                <a:spcPct val="150000"/>
              </a:lnSpc>
            </a:pPr>
            <a:r>
              <a:rPr lang="en-US" sz="2800" b="1" dirty="0"/>
              <a:t>Alquiler</a:t>
            </a:r>
            <a:r>
              <a:rPr lang="en-US" sz="2800" dirty="0"/>
              <a:t>: 34,8% de los ingresos</a:t>
            </a:r>
          </a:p>
        </p:txBody>
      </p:sp>
    </p:spTree>
    <p:extLst>
      <p:ext uri="{BB962C8B-B14F-4D97-AF65-F5344CB8AC3E}">
        <p14:creationId xmlns:p14="http://schemas.microsoft.com/office/powerpoint/2010/main" val="188835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xit" presetSubtype="0" fill="hold" grpId="0"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p:bldP spid="11" grpId="0" animBg="1"/>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Servicio</a:t>
            </a:r>
          </a:p>
        </p:txBody>
      </p:sp>
      <p:sp>
        <p:nvSpPr>
          <p:cNvPr id="3" name="Content Placeholder 2"/>
          <p:cNvSpPr>
            <a:spLocks noGrp="1"/>
          </p:cNvSpPr>
          <p:nvPr>
            <p:ph idx="1"/>
          </p:nvPr>
        </p:nvSpPr>
        <p:spPr/>
        <p:txBody>
          <a:bodyPr>
            <a:normAutofit/>
          </a:bodyPr>
          <a:lstStyle/>
          <a:p>
            <a:r>
              <a:rPr lang="en-US" sz="3600" dirty="0"/>
              <a:t>Rellenar formularios (¿impuestos?)</a:t>
            </a:r>
          </a:p>
          <a:p>
            <a:r>
              <a:rPr lang="en-US" sz="3600" dirty="0"/>
              <a:t>Traducir</a:t>
            </a:r>
          </a:p>
          <a:p>
            <a:r>
              <a:rPr lang="en-US" sz="3600" dirty="0"/>
              <a:t>Ayuda con las solicitudes</a:t>
            </a:r>
          </a:p>
        </p:txBody>
      </p:sp>
    </p:spTree>
    <p:extLst>
      <p:ext uri="{BB962C8B-B14F-4D97-AF65-F5344CB8AC3E}">
        <p14:creationId xmlns:p14="http://schemas.microsoft.com/office/powerpoint/2010/main" val="96378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Remisiones</a:t>
            </a:r>
          </a:p>
        </p:txBody>
      </p:sp>
      <p:sp>
        <p:nvSpPr>
          <p:cNvPr id="3" name="Content Placeholder 2"/>
          <p:cNvSpPr>
            <a:spLocks noGrp="1"/>
          </p:cNvSpPr>
          <p:nvPr>
            <p:ph idx="1"/>
          </p:nvPr>
        </p:nvSpPr>
        <p:spPr/>
        <p:txBody>
          <a:bodyPr>
            <a:normAutofit/>
          </a:bodyPr>
          <a:lstStyle/>
          <a:p>
            <a:r>
              <a:rPr lang="en-US" sz="3600" dirty="0"/>
              <a:t>Colaboración con otros grupos</a:t>
            </a:r>
          </a:p>
          <a:p>
            <a:r>
              <a:rPr lang="en-US" sz="3600" dirty="0"/>
              <a:t>Compartir conocimientos sobre otras ayudas</a:t>
            </a:r>
          </a:p>
          <a:p>
            <a:r>
              <a:rPr lang="en-US" sz="3600" dirty="0"/>
              <a:t>Organizaciones que pueden satisfacer mejor la necesidad</a:t>
            </a:r>
          </a:p>
        </p:txBody>
      </p:sp>
      <p:pic>
        <p:nvPicPr>
          <p:cNvPr id="5" name="Picture 4">
            <a:extLst>
              <a:ext uri="{FF2B5EF4-FFF2-40B4-BE49-F238E27FC236}">
                <a16:creationId xmlns:a16="http://schemas.microsoft.com/office/drawing/2014/main" id="{EC1AF1DB-510B-7142-8E6C-6B7E62976EA2}"/>
              </a:ext>
            </a:extLst>
          </p:cNvPr>
          <p:cNvPicPr>
            <a:picLocks noChangeAspect="1"/>
          </p:cNvPicPr>
          <p:nvPr/>
        </p:nvPicPr>
        <p:blipFill rotWithShape="1">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Lst>
          </a:blip>
          <a:srcRect t="3952" r="2427" b="5259"/>
          <a:stretch/>
        </p:blipFill>
        <p:spPr>
          <a:xfrm rot="21125069">
            <a:off x="5082677" y="3368484"/>
            <a:ext cx="4841045" cy="2539433"/>
          </a:xfrm>
          <a:prstGeom prst="rect">
            <a:avLst/>
          </a:prstGeom>
        </p:spPr>
      </p:pic>
    </p:spTree>
    <p:extLst>
      <p:ext uri="{BB962C8B-B14F-4D97-AF65-F5344CB8AC3E}">
        <p14:creationId xmlns:p14="http://schemas.microsoft.com/office/powerpoint/2010/main" val="1029425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Nosotros mismos</a:t>
            </a:r>
          </a:p>
        </p:txBody>
      </p:sp>
      <p:sp>
        <p:nvSpPr>
          <p:cNvPr id="3" name="Content Placeholder 2"/>
          <p:cNvSpPr>
            <a:spLocks noGrp="1"/>
          </p:cNvSpPr>
          <p:nvPr>
            <p:ph idx="1"/>
          </p:nvPr>
        </p:nvSpPr>
        <p:spPr>
          <a:xfrm>
            <a:off x="5385457" y="1369158"/>
            <a:ext cx="6145427" cy="4525963"/>
          </a:xfrm>
        </p:spPr>
        <p:txBody>
          <a:bodyPr>
            <a:normAutofit/>
          </a:bodyPr>
          <a:lstStyle/>
          <a:p>
            <a:r>
              <a:rPr lang="en-US" sz="3600" dirty="0"/>
              <a:t>Llamar sólo para comprobar</a:t>
            </a:r>
          </a:p>
          <a:p>
            <a:r>
              <a:rPr lang="en-US" sz="3600" dirty="0"/>
              <a:t>Visitar a los solitarios, los ancianos y los que no pueden salir de casa</a:t>
            </a:r>
          </a:p>
          <a:p>
            <a:r>
              <a:rPr lang="en-US" sz="3600" dirty="0"/>
              <a:t>Recuerde las ocasiones especiales</a:t>
            </a:r>
          </a:p>
        </p:txBody>
      </p:sp>
      <p:pic>
        <p:nvPicPr>
          <p:cNvPr id="4" name="Picture 3"/>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618839" y="1197508"/>
            <a:ext cx="3095936" cy="4869265"/>
          </a:xfrm>
          <a:prstGeom prst="rect">
            <a:avLst/>
          </a:prstGeom>
        </p:spPr>
      </p:pic>
    </p:spTree>
    <p:extLst>
      <p:ext uri="{BB962C8B-B14F-4D97-AF65-F5344CB8AC3E}">
        <p14:creationId xmlns:p14="http://schemas.microsoft.com/office/powerpoint/2010/main" val="92266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1567-79D3-2048-A518-9FAAE7D15DBB}"/>
              </a:ext>
            </a:extLst>
          </p:cNvPr>
          <p:cNvSpPr>
            <a:spLocks noGrp="1"/>
          </p:cNvSpPr>
          <p:nvPr>
            <p:ph type="title"/>
          </p:nvPr>
        </p:nvSpPr>
        <p:spPr/>
        <p:txBody>
          <a:bodyPr/>
          <a:lstStyle/>
          <a:p>
            <a:r>
              <a:rPr lang="en-US" dirty="0"/>
              <a:t>Nuestra intemporal visita a domicilio</a:t>
            </a:r>
          </a:p>
        </p:txBody>
      </p:sp>
      <p:sp>
        <p:nvSpPr>
          <p:cNvPr id="3" name="Content Placeholder 2">
            <a:extLst>
              <a:ext uri="{FF2B5EF4-FFF2-40B4-BE49-F238E27FC236}">
                <a16:creationId xmlns:a16="http://schemas.microsoft.com/office/drawing/2014/main" id="{44BF49DE-EEA5-5443-9DD9-6BC4EF934A3B}"/>
              </a:ext>
            </a:extLst>
          </p:cNvPr>
          <p:cNvSpPr>
            <a:spLocks noGrp="1"/>
          </p:cNvSpPr>
          <p:nvPr>
            <p:ph idx="1"/>
          </p:nvPr>
        </p:nvSpPr>
        <p:spPr/>
        <p:txBody>
          <a:bodyPr>
            <a:normAutofit/>
          </a:bodyPr>
          <a:lstStyle/>
          <a:p>
            <a:r>
              <a:rPr lang="en-US" sz="3600" dirty="0"/>
              <a:t>Tutoría</a:t>
            </a:r>
          </a:p>
          <a:p>
            <a:r>
              <a:rPr lang="en-US" sz="3600" dirty="0"/>
              <a:t>Impacto colectivo</a:t>
            </a:r>
          </a:p>
          <a:p>
            <a:r>
              <a:rPr lang="en-US" sz="3600" dirty="0"/>
              <a:t>Cambio sistémico</a:t>
            </a:r>
          </a:p>
        </p:txBody>
      </p:sp>
    </p:spTree>
    <p:extLst>
      <p:ext uri="{BB962C8B-B14F-4D97-AF65-F5344CB8AC3E}">
        <p14:creationId xmlns:p14="http://schemas.microsoft.com/office/powerpoint/2010/main" val="2920897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200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3508180" y="1386360"/>
            <a:ext cx="5105456" cy="33697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itle 7"/>
          <p:cNvSpPr>
            <a:spLocks noGrp="1"/>
          </p:cNvSpPr>
          <p:nvPr>
            <p:ph type="title"/>
          </p:nvPr>
        </p:nvSpPr>
        <p:spPr/>
        <p:txBody>
          <a:bodyPr>
            <a:normAutofit/>
          </a:bodyPr>
          <a:lstStyle/>
          <a:p>
            <a:r>
              <a:rPr lang="en-US" dirty="0"/>
              <a:t>"Tu </a:t>
            </a:r>
            <a:r>
              <a:rPr lang="en-US" dirty="0" err="1"/>
              <a:t>est </a:t>
            </a:r>
            <a:r>
              <a:rPr lang="en-US" dirty="0"/>
              <a:t>Dominus et Deus meus"</a:t>
            </a:r>
          </a:p>
        </p:txBody>
      </p:sp>
      <p:sp>
        <p:nvSpPr>
          <p:cNvPr id="10" name="TextBox 9"/>
          <p:cNvSpPr txBox="1"/>
          <p:nvPr/>
        </p:nvSpPr>
        <p:spPr>
          <a:xfrm>
            <a:off x="5695649" y="4594827"/>
            <a:ext cx="800702" cy="615553"/>
          </a:xfrm>
          <a:prstGeom prst="rect">
            <a:avLst/>
          </a:prstGeom>
          <a:solidFill>
            <a:schemeClr val="bg1">
              <a:lumMod val="85000"/>
            </a:schemeClr>
          </a:solidFill>
          <a:ln w="146050">
            <a:solidFill>
              <a:schemeClr val="bg1"/>
            </a:solidFill>
          </a:ln>
          <a:effectLst>
            <a:outerShdw blurRad="63500" sx="102000" sy="102000" algn="ctr" rotWithShape="0">
              <a:prstClr val="black">
                <a:alpha val="40000"/>
              </a:prstClr>
            </a:outerShdw>
          </a:effectLst>
        </p:spPr>
        <p:txBody>
          <a:bodyPr wrap="square" lIns="0" tIns="0" rIns="0" bIns="0" rtlCol="0">
            <a:spAutoFit/>
          </a:bodyPr>
          <a:lstStyle/>
          <a:p>
            <a:pPr algn="ctr"/>
            <a:r>
              <a:rPr lang="en-US" sz="4000" b="1" dirty="0">
                <a:solidFill>
                  <a:srgbClr val="006BA8"/>
                </a:solidFill>
                <a:latin typeface="Baskerville" charset="0"/>
                <a:ea typeface="Baskerville" charset="0"/>
                <a:cs typeface="Baskerville" charset="0"/>
              </a:rPr>
              <a:t>VI</a:t>
            </a:r>
          </a:p>
        </p:txBody>
      </p:sp>
      <p:sp>
        <p:nvSpPr>
          <p:cNvPr id="11" name="Rectangle 10"/>
          <p:cNvSpPr/>
          <p:nvPr/>
        </p:nvSpPr>
        <p:spPr>
          <a:xfrm>
            <a:off x="1769413" y="5259122"/>
            <a:ext cx="8582991" cy="707886"/>
          </a:xfrm>
          <a:prstGeom prst="rect">
            <a:avLst/>
          </a:prstGeom>
        </p:spPr>
        <p:txBody>
          <a:bodyPr wrap="none">
            <a:spAutoFit/>
          </a:bodyPr>
          <a:lstStyle/>
          <a:p>
            <a:r>
              <a:rPr lang="en-US" sz="4000" dirty="0"/>
              <a:t>Servir a </a:t>
            </a:r>
            <a:r>
              <a:rPr lang="en-US" sz="4000"/>
              <a:t>Cristo y compartir sus cargas</a:t>
            </a:r>
            <a:endParaRPr lang="en-US" sz="4000" dirty="0"/>
          </a:p>
        </p:txBody>
      </p:sp>
    </p:spTree>
    <p:extLst>
      <p:ext uri="{BB962C8B-B14F-4D97-AF65-F5344CB8AC3E}">
        <p14:creationId xmlns:p14="http://schemas.microsoft.com/office/powerpoint/2010/main" val="93864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Oración final</a:t>
            </a:r>
          </a:p>
        </p:txBody>
      </p:sp>
      <p:sp>
        <p:nvSpPr>
          <p:cNvPr id="3" name="Content Placeholder 2"/>
          <p:cNvSpPr>
            <a:spLocks noGrp="1"/>
          </p:cNvSpPr>
          <p:nvPr>
            <p:ph idx="1"/>
          </p:nvPr>
        </p:nvSpPr>
        <p:spPr>
          <a:xfrm>
            <a:off x="2697020" y="1249216"/>
            <a:ext cx="8885381" cy="4525963"/>
          </a:xfrm>
        </p:spPr>
        <p:txBody>
          <a:bodyPr>
            <a:noAutofit/>
          </a:bodyPr>
          <a:lstStyle/>
          <a:p>
            <a:pPr marL="609585" indent="-609585">
              <a:spcBef>
                <a:spcPts val="1333"/>
              </a:spcBef>
              <a:buNone/>
            </a:pPr>
            <a:r>
              <a:rPr lang="en-US" sz="2933" b="1" dirty="0"/>
              <a:t>Padre Celestial,</a:t>
            </a:r>
          </a:p>
          <a:p>
            <a:pPr marL="609585" indent="-609585">
              <a:spcBef>
                <a:spcPts val="1333"/>
              </a:spcBef>
              <a:buNone/>
            </a:pPr>
            <a:r>
              <a:rPr lang="en-US" sz="2933" b="1" dirty="0"/>
              <a:t>Inspirado por Sus siervos el Beato Federico y San Vicente</a:t>
            </a:r>
          </a:p>
          <a:p>
            <a:pPr marL="609585" indent="-609585">
              <a:spcBef>
                <a:spcPts val="1333"/>
              </a:spcBef>
              <a:buNone/>
            </a:pPr>
            <a:r>
              <a:rPr lang="en-US" sz="2933" b="1" dirty="0"/>
              <a:t>Que demos testimonio de Tu amor compasivo y liberador</a:t>
            </a:r>
          </a:p>
          <a:p>
            <a:pPr marL="609585" indent="-609585">
              <a:spcBef>
                <a:spcPts val="1333"/>
              </a:spcBef>
              <a:buNone/>
            </a:pPr>
            <a:r>
              <a:rPr lang="en-US" sz="2933" b="1" dirty="0"/>
              <a:t>Sirviendo alegremente a tus pobres,</a:t>
            </a:r>
          </a:p>
          <a:p>
            <a:pPr marL="609585" indent="-609585">
              <a:spcBef>
                <a:spcPts val="1333"/>
              </a:spcBef>
              <a:buNone/>
            </a:pPr>
            <a:r>
              <a:rPr lang="en-US" sz="2933" b="1" dirty="0"/>
              <a:t>Y unos a otros con humildad,</a:t>
            </a:r>
          </a:p>
          <a:p>
            <a:pPr marL="609585" indent="-609585">
              <a:spcBef>
                <a:spcPts val="1333"/>
              </a:spcBef>
              <a:buNone/>
            </a:pPr>
            <a:r>
              <a:rPr lang="en-US" sz="2933" b="1" dirty="0"/>
              <a:t>En nuestro camino hacia la Santidad en unión contigo, Señor Jesús.</a:t>
            </a:r>
          </a:p>
        </p:txBody>
      </p:sp>
      <p:pic>
        <p:nvPicPr>
          <p:cNvPr id="4" name="Picture 3"/>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flipH="1">
            <a:off x="615911" y="2586182"/>
            <a:ext cx="1764519" cy="2295308"/>
          </a:xfrm>
          <a:prstGeom prst="rect">
            <a:avLst/>
          </a:prstGeom>
        </p:spPr>
      </p:pic>
    </p:spTree>
    <p:extLst>
      <p:ext uri="{BB962C8B-B14F-4D97-AF65-F5344CB8AC3E}">
        <p14:creationId xmlns:p14="http://schemas.microsoft.com/office/powerpoint/2010/main" val="5186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Diocesan Council Template" id="{6BF3ABCE-CB94-1346-9DDB-5B7122C61C78}" vid="{1FA94626-1E60-9442-AB16-63BB2BBAD5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 Diocesan Council Template</Template>
  <TotalTime>5789</TotalTime>
  <Words>7520</Words>
  <Application>Microsoft Office PowerPoint</Application>
  <PresentationFormat>Widescreen</PresentationFormat>
  <Paragraphs>774</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Baskerville</vt:lpstr>
      <vt:lpstr>Calibri</vt:lpstr>
      <vt:lpstr>Century Gothic</vt:lpstr>
      <vt:lpstr>Chalkboard</vt:lpstr>
      <vt:lpstr>Office Theme</vt:lpstr>
      <vt:lpstr>Taller de visitas a domicilio</vt:lpstr>
      <vt:lpstr>PowerPoint Presentation</vt:lpstr>
      <vt:lpstr>Taller de hoy</vt:lpstr>
      <vt:lpstr>Una regla para hoy</vt:lpstr>
      <vt:lpstr>¿Cómo es una visita a domicilio?</vt:lpstr>
      <vt:lpstr>Empecemos por el final</vt:lpstr>
      <vt:lpstr>Juegos de rol</vt:lpstr>
      <vt:lpstr>Tiempo de descanso</vt:lpstr>
      <vt:lpstr>Espiritualidad</vt:lpstr>
      <vt:lpstr>¿Tienes lo que hay que tener?</vt:lpstr>
      <vt:lpstr>Vincent y Frédéric</vt:lpstr>
      <vt:lpstr>La base de toda formación</vt:lpstr>
      <vt:lpstr>Dos dimensiones de la gracia</vt:lpstr>
      <vt:lpstr>La oración y la visita domiciliaria</vt:lpstr>
      <vt:lpstr>Una presencia amorosa</vt:lpstr>
      <vt:lpstr>Espiritualidad de la visita domiciliaria</vt:lpstr>
      <vt:lpstr>Establecer una relación</vt:lpstr>
      <vt:lpstr>Interrogador</vt:lpstr>
      <vt:lpstr>Portapapeles Jockey</vt:lpstr>
      <vt:lpstr>Amigo</vt:lpstr>
      <vt:lpstr>El arte de la "entrevista</vt:lpstr>
      <vt:lpstr>Mutualidad de las relaciones</vt:lpstr>
      <vt:lpstr>Dra. Donna Beegle y el Instituto de la Pobreza</vt:lpstr>
      <vt:lpstr>Comunicación sin barreras</vt:lpstr>
      <vt:lpstr>Comunicación sin barreras</vt:lpstr>
      <vt:lpstr>Comunicación sin barreras</vt:lpstr>
      <vt:lpstr>La realidad de la pobreza</vt:lpstr>
      <vt:lpstr>Tiempo de descanso</vt:lpstr>
      <vt:lpstr>¿Cómo ayudamos "de la mejor manera"?</vt:lpstr>
      <vt:lpstr>Las tres grandes preguntas</vt:lpstr>
      <vt:lpstr>Cualquier forma de ayuda personal...</vt:lpstr>
      <vt:lpstr>Dar consejos</vt:lpstr>
      <vt:lpstr>Ayuda material</vt:lpstr>
      <vt:lpstr>Presupuestos</vt:lpstr>
      <vt:lpstr>PowerPoint Presentation</vt:lpstr>
      <vt:lpstr>Servicio</vt:lpstr>
      <vt:lpstr>Remisiones</vt:lpstr>
      <vt:lpstr>Nosotros mismos</vt:lpstr>
      <vt:lpstr>Nuestra intemporal visita a domicilio</vt:lpstr>
      <vt:lpstr>"Tu est Dominus et Deus meus"</vt:lpstr>
      <vt:lpstr>Oración final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Williams</dc:creator>
  <cp:keywords>, docId:1134FA47FBE2A93F098B20C98DAB4C34</cp:keywords>
  <cp:lastModifiedBy>Tim Williams</cp:lastModifiedBy>
  <cp:revision>50</cp:revision>
  <dcterms:created xsi:type="dcterms:W3CDTF">2017-06-09T13:31:58Z</dcterms:created>
  <dcterms:modified xsi:type="dcterms:W3CDTF">2024-06-27T15:11:05Z</dcterms:modified>
</cp:coreProperties>
</file>