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8"/>
  </p:notesMasterIdLst>
  <p:sldIdLst>
    <p:sldId id="258" r:id="rId5"/>
    <p:sldId id="348" r:id="rId6"/>
    <p:sldId id="364" r:id="rId7"/>
    <p:sldId id="376" r:id="rId8"/>
    <p:sldId id="349" r:id="rId9"/>
    <p:sldId id="350" r:id="rId10"/>
    <p:sldId id="368" r:id="rId11"/>
    <p:sldId id="351" r:id="rId12"/>
    <p:sldId id="372" r:id="rId13"/>
    <p:sldId id="366" r:id="rId14"/>
    <p:sldId id="353" r:id="rId15"/>
    <p:sldId id="369" r:id="rId16"/>
    <p:sldId id="356" r:id="rId17"/>
    <p:sldId id="357" r:id="rId18"/>
    <p:sldId id="358" r:id="rId19"/>
    <p:sldId id="359" r:id="rId20"/>
    <p:sldId id="371" r:id="rId21"/>
    <p:sldId id="362" r:id="rId22"/>
    <p:sldId id="360" r:id="rId23"/>
    <p:sldId id="363" r:id="rId24"/>
    <p:sldId id="377" r:id="rId25"/>
    <p:sldId id="343" r:id="rId26"/>
    <p:sldId id="365" r:id="rId2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9CE"/>
    <a:srgbClr val="A86CA7"/>
    <a:srgbClr val="006BA8"/>
    <a:srgbClr val="007CC4"/>
    <a:srgbClr val="EBD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E36060-D3C8-86CB-795F-1627AF6E9B02}" v="4" dt="2022-12-15T17:20:41.225"/>
    <p1510:client id="{95E048E5-C8B4-4694-A023-C2F79DF5B9A4}" vWet="4" dt="2022-12-15T16:39:53"/>
    <p1510:client id="{9B38E105-C187-82D1-D273-E8ADD66116D6}" v="31" dt="2022-12-15T16:58:40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Kazdoy" userId="S::rkazdoy@svdpusa.org::8dedce25-9939-47cf-a095-1d715350552b" providerId="AD" clId="Web-{3CE36060-D3C8-86CB-795F-1627AF6E9B02}"/>
    <pc:docChg chg="delSld">
      <pc:chgData name="Rebecca Kazdoy" userId="S::rkazdoy@svdpusa.org::8dedce25-9939-47cf-a095-1d715350552b" providerId="AD" clId="Web-{3CE36060-D3C8-86CB-795F-1627AF6E9B02}" dt="2022-12-15T17:20:41.225" v="3"/>
      <pc:docMkLst>
        <pc:docMk/>
      </pc:docMkLst>
      <pc:sldChg chg="del">
        <pc:chgData name="Rebecca Kazdoy" userId="S::rkazdoy@svdpusa.org::8dedce25-9939-47cf-a095-1d715350552b" providerId="AD" clId="Web-{3CE36060-D3C8-86CB-795F-1627AF6E9B02}" dt="2022-12-15T17:20:41.225" v="3"/>
        <pc:sldMkLst>
          <pc:docMk/>
          <pc:sldMk cId="2916236979" sldId="367"/>
        </pc:sldMkLst>
      </pc:sldChg>
      <pc:sldChg chg="del">
        <pc:chgData name="Rebecca Kazdoy" userId="S::rkazdoy@svdpusa.org::8dedce25-9939-47cf-a095-1d715350552b" providerId="AD" clId="Web-{3CE36060-D3C8-86CB-795F-1627AF6E9B02}" dt="2022-12-15T17:19:06.317" v="0"/>
        <pc:sldMkLst>
          <pc:docMk/>
          <pc:sldMk cId="1755978954" sldId="373"/>
        </pc:sldMkLst>
      </pc:sldChg>
      <pc:sldChg chg="del">
        <pc:chgData name="Rebecca Kazdoy" userId="S::rkazdoy@svdpusa.org::8dedce25-9939-47cf-a095-1d715350552b" providerId="AD" clId="Web-{3CE36060-D3C8-86CB-795F-1627AF6E9B02}" dt="2022-12-15T17:19:09.067" v="1"/>
        <pc:sldMkLst>
          <pc:docMk/>
          <pc:sldMk cId="1838364341" sldId="374"/>
        </pc:sldMkLst>
      </pc:sldChg>
      <pc:sldChg chg="del">
        <pc:chgData name="Rebecca Kazdoy" userId="S::rkazdoy@svdpusa.org::8dedce25-9939-47cf-a095-1d715350552b" providerId="AD" clId="Web-{3CE36060-D3C8-86CB-795F-1627AF6E9B02}" dt="2022-12-15T17:19:18.317" v="2"/>
        <pc:sldMkLst>
          <pc:docMk/>
          <pc:sldMk cId="2390396518" sldId="3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565C6-A56E-4DBD-A278-E513CBFB6AB3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75BBA-6469-42DF-B862-4AF67B830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360.yale.edu/features/climate-converts-the-conservatives-who-are-switching-sides-on-climate-change" TargetMode="External"/><Relationship Id="rId3" Type="http://schemas.openxmlformats.org/officeDocument/2006/relationships/hyperlink" Target="https://niskanencenter.org/about/" TargetMode="External"/><Relationship Id="rId7" Type="http://schemas.openxmlformats.org/officeDocument/2006/relationships/hyperlink" Target="https://theintercept.com/2017/04/28/how-a-professional-climate-change-denier-discovered-the-lies-and-decided-to-fight-for-science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mediabiasfactcheck.com/cato-institute/" TargetMode="External"/><Relationship Id="rId5" Type="http://schemas.openxmlformats.org/officeDocument/2006/relationships/hyperlink" Target="https://en.wikipedia.org/wiki/Jerry_Taylor" TargetMode="External"/><Relationship Id="rId4" Type="http://schemas.openxmlformats.org/officeDocument/2006/relationships/hyperlink" Target="https://en.wikipedia.org/wiki/Washington,_D.C." TargetMode="External"/><Relationship Id="rId9" Type="http://schemas.openxmlformats.org/officeDocument/2006/relationships/hyperlink" Target="https://mediabiasfactcheck.com/pseudoscience-dictionary-climate-change-denialism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2BDFCBC-F4F4-462A-9A0D-90A34BFE3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238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522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195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867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E892F1-92AD-4E2B-A71A-887CF418A3C4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BD4EEF9-869C-4D97-AEC4-E766B5890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781934C-D235-40CC-933E-C134CD5EA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sng" err="1">
                <a:solidFill>
                  <a:srgbClr val="3A3A3A"/>
                </a:solidFill>
                <a:effectLst/>
                <a:latin typeface="Roboto" panose="02000000000000000000" pitchFamily="2" charset="0"/>
                <a:hlinkClick r:id="rId3"/>
              </a:rPr>
              <a:t>Niskanen</a:t>
            </a:r>
            <a:r>
              <a:rPr lang="en-US" b="1" i="0" u="sng">
                <a:solidFill>
                  <a:srgbClr val="3A3A3A"/>
                </a:solidFill>
                <a:effectLst/>
                <a:latin typeface="Roboto" panose="02000000000000000000" pitchFamily="2" charset="0"/>
                <a:hlinkClick r:id="rId3"/>
              </a:rPr>
              <a:t> Center</a:t>
            </a:r>
            <a:r>
              <a:rPr lang="en-US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is a libertarian “think tank” based in </a:t>
            </a:r>
            <a:r>
              <a:rPr lang="en-US" b="1" i="0" u="sng">
                <a:solidFill>
                  <a:srgbClr val="3A3A3A"/>
                </a:solidFill>
                <a:effectLst/>
                <a:latin typeface="Roboto" panose="02000000000000000000" pitchFamily="2" charset="0"/>
                <a:hlinkClick r:id="rId4"/>
              </a:rPr>
              <a:t>Washington, D.C.</a:t>
            </a:r>
            <a:r>
              <a:rPr lang="en-US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advocating for environmentalism, immigration reform, civil liberties, and a national defense policy based on libertarian principles. </a:t>
            </a:r>
            <a:r>
              <a:rPr lang="en-US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Niskanen</a:t>
            </a:r>
            <a:r>
              <a:rPr lang="en-US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Center was founded in 2014. </a:t>
            </a:r>
            <a:r>
              <a:rPr lang="en-US" b="1" i="0" u="sng">
                <a:solidFill>
                  <a:srgbClr val="3A3A3A"/>
                </a:solidFill>
                <a:effectLst/>
                <a:latin typeface="Roboto" panose="02000000000000000000" pitchFamily="2" charset="0"/>
                <a:hlinkClick r:id="rId5"/>
              </a:rPr>
              <a:t>Jerry Taylor</a:t>
            </a:r>
            <a:r>
              <a:rPr lang="en-US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(former vice president of the </a:t>
            </a:r>
            <a:r>
              <a:rPr lang="en-US" b="1" i="0" u="sng">
                <a:solidFill>
                  <a:srgbClr val="3A3A3A"/>
                </a:solidFill>
                <a:effectLst/>
                <a:latin typeface="Roboto" panose="02000000000000000000" pitchFamily="2" charset="0"/>
                <a:hlinkClick r:id="rId6"/>
              </a:rPr>
              <a:t>Cato Institute</a:t>
            </a:r>
            <a:r>
              <a:rPr lang="en-US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), environmental activist and policy analyst, is the founder and President of the </a:t>
            </a:r>
            <a:r>
              <a:rPr lang="en-US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Niskanen</a:t>
            </a:r>
            <a:r>
              <a:rPr lang="en-US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Center. According to an </a:t>
            </a:r>
            <a:r>
              <a:rPr lang="en-US" b="1" i="0" u="sng">
                <a:solidFill>
                  <a:srgbClr val="3A3A3A"/>
                </a:solidFill>
                <a:effectLst/>
                <a:latin typeface="Roboto" panose="02000000000000000000" pitchFamily="2" charset="0"/>
                <a:hlinkClick r:id="rId7"/>
              </a:rPr>
              <a:t>Intercept Interview</a:t>
            </a:r>
            <a:r>
              <a:rPr lang="en-US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and </a:t>
            </a:r>
            <a:r>
              <a:rPr lang="en-US" b="1" i="0" u="sng">
                <a:solidFill>
                  <a:srgbClr val="3A3A3A"/>
                </a:solidFill>
                <a:effectLst/>
                <a:latin typeface="Roboto" panose="02000000000000000000" pitchFamily="2" charset="0"/>
                <a:hlinkClick r:id="rId8"/>
              </a:rPr>
              <a:t>Yale.edu</a:t>
            </a:r>
            <a:r>
              <a:rPr lang="en-US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Jerry Taylor used to be </a:t>
            </a:r>
            <a:r>
              <a:rPr lang="en-US" b="1" i="0" u="sng">
                <a:solidFill>
                  <a:srgbClr val="3A3A3A"/>
                </a:solidFill>
                <a:effectLst/>
                <a:latin typeface="Roboto" panose="02000000000000000000" pitchFamily="2" charset="0"/>
                <a:hlinkClick r:id="rId9"/>
              </a:rPr>
              <a:t>global warming skeptic</a:t>
            </a:r>
            <a:r>
              <a:rPr lang="en-US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but has now changed his position to become a climate activist.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75BBA-6469-42DF-B862-4AF67B830B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24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 At the same time, the 2017 law expanded availability of the full CTC to higher-income families by increasing the income level where the credit begins to phase out to $200K for single parents and $400k for married couples.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75BBA-6469-42DF-B862-4AF67B830B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8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443D82C-8770-4465-BAD0-D7CB1FD879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572431" y="-1572323"/>
            <a:ext cx="13336862" cy="10002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295205"/>
            <a:ext cx="7766936" cy="1646302"/>
          </a:xfrm>
        </p:spPr>
        <p:txBody>
          <a:bodyPr anchor="b">
            <a:noAutofit/>
          </a:bodyPr>
          <a:lstStyle>
            <a:lvl1pPr algn="r">
              <a:defRPr sz="6000">
                <a:solidFill>
                  <a:srgbClr val="006BA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rgbClr val="006BA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B71BDD-4DDA-4149-98D5-1D52CE608214}"/>
              </a:ext>
            </a:extLst>
          </p:cNvPr>
          <p:cNvGrpSpPr/>
          <p:nvPr userDrawn="1"/>
        </p:nvGrpSpPr>
        <p:grpSpPr>
          <a:xfrm>
            <a:off x="-11676" y="5823801"/>
            <a:ext cx="12963858" cy="1005840"/>
            <a:chOff x="-11676" y="5960431"/>
            <a:chExt cx="12963858" cy="100584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F30CC17-FA69-4A8E-AE58-9C2B48D6CE40}"/>
                </a:ext>
              </a:extLst>
            </p:cNvPr>
            <p:cNvSpPr/>
            <p:nvPr userDrawn="1"/>
          </p:nvSpPr>
          <p:spPr>
            <a:xfrm>
              <a:off x="-11676" y="6216463"/>
              <a:ext cx="12963858" cy="493776"/>
            </a:xfrm>
            <a:prstGeom prst="rect">
              <a:avLst/>
            </a:prstGeom>
            <a:solidFill>
              <a:srgbClr val="016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5E2FF1A-5B5D-4A4E-B668-B412FB97557D}"/>
                </a:ext>
              </a:extLst>
            </p:cNvPr>
            <p:cNvGrpSpPr/>
            <p:nvPr userDrawn="1"/>
          </p:nvGrpSpPr>
          <p:grpSpPr>
            <a:xfrm>
              <a:off x="988127" y="6189018"/>
              <a:ext cx="3718862" cy="548666"/>
              <a:chOff x="1030163" y="3937835"/>
              <a:chExt cx="3718862" cy="548666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C1AA66-919A-4FF0-9955-E3E41AB32AAC}"/>
                  </a:ext>
                </a:extLst>
              </p:cNvPr>
              <p:cNvSpPr txBox="1"/>
              <p:nvPr userDrawn="1"/>
            </p:nvSpPr>
            <p:spPr>
              <a:xfrm>
                <a:off x="1328337" y="3937835"/>
                <a:ext cx="34206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cap="none" baseline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Society of St. Vincent de Paul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AF7FCF2-CE57-42FE-A03E-D866514DFF36}"/>
                  </a:ext>
                </a:extLst>
              </p:cNvPr>
              <p:cNvSpPr txBox="1"/>
              <p:nvPr userDrawn="1"/>
            </p:nvSpPr>
            <p:spPr>
              <a:xfrm>
                <a:off x="1030163" y="4209502"/>
                <a:ext cx="37008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0" cap="all" baseline="0">
                    <a:solidFill>
                      <a:schemeClr val="bg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National Council of the USA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2703FD9-6585-446F-8CB0-83C7C6E4870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76334" y="5960431"/>
              <a:ext cx="1006550" cy="1005840"/>
              <a:chOff x="-412981" y="-29733"/>
              <a:chExt cx="3176143" cy="3173904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F93BFB6-071D-48C1-AB63-B9F951B69A24}"/>
                  </a:ext>
                </a:extLst>
              </p:cNvPr>
              <p:cNvSpPr/>
              <p:nvPr userDrawn="1"/>
            </p:nvSpPr>
            <p:spPr>
              <a:xfrm>
                <a:off x="-409806" y="-29733"/>
                <a:ext cx="3172968" cy="31729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4BE6B61B-543F-4DBC-B733-7F270D58362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l="28959" t="19048" r="29438" b="25423"/>
              <a:stretch/>
            </p:blipFill>
            <p:spPr>
              <a:xfrm>
                <a:off x="-412981" y="-29733"/>
                <a:ext cx="3170584" cy="317390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ctr">
              <a:defRPr sz="36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11500" b="1" spc="-500" baseline="0">
                <a:ln w="3175" cmpd="sng">
                  <a:noFill/>
                </a:ln>
                <a:solidFill>
                  <a:srgbClr val="006BA8"/>
                </a:solidFill>
                <a:effectLst/>
                <a:latin typeface="Gill Sans MT" panose="020B0502020104020203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11500" b="1" spc="-500" baseline="0">
                <a:ln w="3175" cmpd="sng">
                  <a:noFill/>
                </a:ln>
                <a:solidFill>
                  <a:srgbClr val="006BA8"/>
                </a:solidFill>
                <a:latin typeface="Gill Sans MT" panose="020B0502020104020203" pitchFamily="34" charset="0"/>
              </a:rPr>
              <a:t>”</a:t>
            </a:r>
            <a:endParaRPr lang="en-US" sz="2800" b="1" spc="-500" baseline="0">
              <a:solidFill>
                <a:srgbClr val="006BA8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See the source image">
            <a:extLst>
              <a:ext uri="{FF2B5EF4-FFF2-40B4-BE49-F238E27FC236}">
                <a16:creationId xmlns:a16="http://schemas.microsoft.com/office/drawing/2014/main" id="{C9445AF5-A9A2-44E8-9BEC-1B327A6873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762001"/>
            <a:ext cx="18203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30FE0B-EB85-4943-9075-613F2F2064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4724DA-8F45-49A2-B16A-5AFF545A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C84924-68DF-4B0E-AB03-31F7BC58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CB34C-D6F0-4178-82B8-747B7EC18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0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2097"/>
            <a:ext cx="10911692" cy="1320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20687"/>
            <a:ext cx="10911692" cy="4520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>
            <a:normAutofit/>
          </a:bodyPr>
          <a:lstStyle>
            <a:lvl1pPr algn="l">
              <a:defRPr sz="44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212040"/>
            <a:ext cx="1091169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3" y="1530627"/>
            <a:ext cx="10911692" cy="451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D4EBBC-AB4E-4AFC-AA7F-9B2E7BFC1CAD}"/>
              </a:ext>
            </a:extLst>
          </p:cNvPr>
          <p:cNvGrpSpPr/>
          <p:nvPr userDrawn="1"/>
        </p:nvGrpSpPr>
        <p:grpSpPr>
          <a:xfrm>
            <a:off x="-11676" y="5823801"/>
            <a:ext cx="12963858" cy="1005840"/>
            <a:chOff x="-11676" y="5960431"/>
            <a:chExt cx="12963858" cy="100584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C21E71-F1B7-4EBB-B985-7AE9131461BA}"/>
                </a:ext>
              </a:extLst>
            </p:cNvPr>
            <p:cNvSpPr/>
            <p:nvPr userDrawn="1"/>
          </p:nvSpPr>
          <p:spPr>
            <a:xfrm>
              <a:off x="-11676" y="6216463"/>
              <a:ext cx="12963858" cy="493776"/>
            </a:xfrm>
            <a:prstGeom prst="rect">
              <a:avLst/>
            </a:prstGeom>
            <a:solidFill>
              <a:srgbClr val="016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6D5C115-DB09-497C-953C-0CC5D185499F}"/>
                </a:ext>
              </a:extLst>
            </p:cNvPr>
            <p:cNvGrpSpPr/>
            <p:nvPr userDrawn="1"/>
          </p:nvGrpSpPr>
          <p:grpSpPr>
            <a:xfrm>
              <a:off x="988127" y="6189018"/>
              <a:ext cx="3718862" cy="548666"/>
              <a:chOff x="1030163" y="3937835"/>
              <a:chExt cx="3718862" cy="548666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5A589A-A179-48E1-BAB7-E31197AEE561}"/>
                  </a:ext>
                </a:extLst>
              </p:cNvPr>
              <p:cNvSpPr txBox="1"/>
              <p:nvPr userDrawn="1"/>
            </p:nvSpPr>
            <p:spPr>
              <a:xfrm>
                <a:off x="1328337" y="3937835"/>
                <a:ext cx="34206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cap="none" baseline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Society of St. Vincent de Paul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AB27AB2-6286-499F-903C-FB92E16AA52E}"/>
                  </a:ext>
                </a:extLst>
              </p:cNvPr>
              <p:cNvSpPr txBox="1"/>
              <p:nvPr userDrawn="1"/>
            </p:nvSpPr>
            <p:spPr>
              <a:xfrm>
                <a:off x="1030163" y="4209502"/>
                <a:ext cx="37008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0" cap="all" baseline="0">
                    <a:solidFill>
                      <a:schemeClr val="bg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National Council of the USA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FD51D9-F54C-49FD-8695-FD2838C9682E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76334" y="5960431"/>
              <a:ext cx="1006550" cy="1005840"/>
              <a:chOff x="-412981" y="-29733"/>
              <a:chExt cx="3176143" cy="3173904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9C9E6DA-3625-466D-860F-9B5527C6CB67}"/>
                  </a:ext>
                </a:extLst>
              </p:cNvPr>
              <p:cNvSpPr/>
              <p:nvPr userDrawn="1"/>
            </p:nvSpPr>
            <p:spPr>
              <a:xfrm>
                <a:off x="-409806" y="-29733"/>
                <a:ext cx="3172968" cy="31729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23FB804-34FA-4FD1-9A1C-94C4FED8D3E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5"/>
              <a:srcRect l="28959" t="19048" r="29438" b="25423"/>
              <a:stretch/>
            </p:blipFill>
            <p:spPr>
              <a:xfrm>
                <a:off x="-412981" y="-29733"/>
                <a:ext cx="3170584" cy="3173904"/>
              </a:xfrm>
              <a:prstGeom prst="rect">
                <a:avLst/>
              </a:prstGeom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7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all" baseline="0">
          <a:solidFill>
            <a:srgbClr val="006BA8"/>
          </a:solidFill>
          <a:latin typeface="Century Gothic" panose="020B0502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6BA8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006BA8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06BA8"/>
        </a:buClr>
        <a:buSzPct val="100000"/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06BA8"/>
        </a:buClr>
        <a:buSzPct val="80000"/>
        <a:buFont typeface="Courier New" panose="02070309020205020404" pitchFamily="49" charset="0"/>
        <a:buChar char="o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06BA8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votervoice.net/SVDPUSA/hom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sGj9BlWgTgg1IDB9kfa5Ys64XBWqgxud/view" TargetMode="External"/><Relationship Id="rId2" Type="http://schemas.openxmlformats.org/officeDocument/2006/relationships/hyperlink" Target="https://drive.google.com/file/d/1k0HbV63ZcmhWPUg_qdrqaMuxYCilqY_z/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2bA4K4PyLrplKE4jwiTgw3u9Z4GdhBSO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0967BCA-91AF-46B3-AB45-FC6D88DED8F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90259" y="1894114"/>
            <a:ext cx="9005646" cy="2047393"/>
          </a:xfrm>
        </p:spPr>
        <p:txBody>
          <a:bodyPr/>
          <a:lstStyle/>
          <a:p>
            <a:pPr algn="ctr"/>
            <a:r>
              <a:rPr lang="en-US" sz="4000"/>
              <a:t>Children’s Tax Credit: </a:t>
            </a:r>
            <a:br>
              <a:rPr lang="en-US" sz="4000"/>
            </a:br>
            <a:br>
              <a:rPr lang="en-US" sz="4000"/>
            </a:br>
            <a:r>
              <a:rPr lang="en-US" sz="4000"/>
              <a:t>Politics and Advocacy</a:t>
            </a:r>
            <a:endParaRPr lang="en-US" altLang="en-US" sz="4000">
              <a:solidFill>
                <a:srgbClr val="3E99C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57149-91F1-44B7-90D9-6CA9EFF25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744" y="4686938"/>
            <a:ext cx="7766936" cy="1096899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altLang="en-US"/>
              <a:t>Voice of the Poor: Third Thursday Webinar</a:t>
            </a:r>
          </a:p>
          <a:p>
            <a:pPr algn="l">
              <a:spcBef>
                <a:spcPct val="0"/>
              </a:spcBef>
              <a:buClrTx/>
              <a:buSzTx/>
            </a:pPr>
            <a:endParaRPr lang="en-US" altLang="en-US"/>
          </a:p>
          <a:p>
            <a:pPr algn="ctr">
              <a:spcBef>
                <a:spcPct val="0"/>
              </a:spcBef>
              <a:buClrTx/>
              <a:buSzTx/>
            </a:pPr>
            <a:r>
              <a:rPr lang="en-US" altLang="en-US"/>
              <a:t>December 2022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74214-76A5-1D72-F4F9-453F87DE7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91" y="88466"/>
            <a:ext cx="4143777" cy="1540938"/>
          </a:xfrm>
        </p:spPr>
        <p:txBody>
          <a:bodyPr>
            <a:normAutofit/>
          </a:bodyPr>
          <a:lstStyle/>
          <a:p>
            <a:r>
              <a:rPr lang="en-US" b="1" i="0">
                <a:solidFill>
                  <a:srgbClr val="575757"/>
                </a:solidFill>
                <a:effectLst/>
                <a:latin typeface="Roboto Condensed" panose="020B0604020202020204" pitchFamily="2" charset="0"/>
              </a:rPr>
              <a:t>Long-Term Benefits of Income Support</a:t>
            </a:r>
            <a:br>
              <a:rPr lang="en-US" b="1" i="0">
                <a:solidFill>
                  <a:srgbClr val="575757"/>
                </a:solidFill>
                <a:effectLst/>
                <a:latin typeface="Roboto Condensed" panose="020B0604020202020204" pitchFamily="2" charset="0"/>
              </a:rPr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62F94-D628-9463-2229-6C22CDADC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391" y="1629405"/>
            <a:ext cx="3854528" cy="4088108"/>
          </a:xfrm>
        </p:spPr>
        <p:txBody>
          <a:bodyPr>
            <a:normAutofit fontScale="92500" lnSpcReduction="10000"/>
          </a:bodyPr>
          <a:lstStyle/>
          <a:p>
            <a:r>
              <a:rPr lang="en-US" sz="2600" b="0" i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These programs protect against exposure to economic insecurity, which has been shown to harm long-term economic, educational, health and mental health outcomes.</a:t>
            </a:r>
          </a:p>
          <a:p>
            <a:endParaRPr lang="en-US">
              <a:solidFill>
                <a:srgbClr val="575757"/>
              </a:solidFill>
              <a:latin typeface="Roboto" panose="02000000000000000000" pitchFamily="2" charset="0"/>
            </a:endParaRPr>
          </a:p>
          <a:p>
            <a:endParaRPr lang="en-US">
              <a:solidFill>
                <a:srgbClr val="575757"/>
              </a:solidFill>
              <a:latin typeface="Roboto" panose="02000000000000000000" pitchFamily="2" charset="0"/>
            </a:endParaRPr>
          </a:p>
          <a:p>
            <a:endParaRPr lang="en-US">
              <a:solidFill>
                <a:srgbClr val="575757"/>
              </a:solidFill>
              <a:latin typeface="Roboto" panose="02000000000000000000" pitchFamily="2" charset="0"/>
            </a:endParaRPr>
          </a:p>
          <a:p>
            <a:r>
              <a:rPr lang="en-US">
                <a:solidFill>
                  <a:srgbClr val="575757"/>
                </a:solidFill>
                <a:latin typeface="Roboto" panose="02000000000000000000" pitchFamily="2" charset="0"/>
              </a:rPr>
              <a:t>* </a:t>
            </a:r>
            <a:r>
              <a:rPr lang="en-US" i="1">
                <a:solidFill>
                  <a:srgbClr val="575757"/>
                </a:solidFill>
                <a:latin typeface="Roboto" panose="02000000000000000000" pitchFamily="2" charset="0"/>
              </a:rPr>
              <a:t>Joint Economic Committee report</a:t>
            </a:r>
            <a:endParaRPr lang="en-US" i="1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09757B6-DD04-8763-4D8F-1170CDB61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6373" y="3013932"/>
            <a:ext cx="2862361" cy="2862361"/>
          </a:xfrm>
          <a:prstGeom prst="diamond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DC856-388B-5DBE-7003-E14C1B070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182" y="88466"/>
            <a:ext cx="2865322" cy="28160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FE909A-5C29-22EE-5EF4-551CED1CE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49192">
            <a:off x="5485554" y="3039738"/>
            <a:ext cx="3073629" cy="31713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91327F-EF38-496D-3EFA-28926B164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505" y="88466"/>
            <a:ext cx="2766665" cy="27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8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F11C-13F9-1916-66F3-E65347673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Economic Benefits: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E844B-6ADC-A465-8D30-5DFD1B5FB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/>
              <a:t>The Joint Economic Committee: </a:t>
            </a:r>
            <a:r>
              <a:rPr lang="en-US"/>
              <a:t>each $1 in CTC payments generated $1.25 in local economic activity.  This economic activity was a boon to local businesses and helped create jobs in communities across the country.</a:t>
            </a: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Columbia University: </a:t>
            </a:r>
            <a:r>
              <a:rPr lang="en-US"/>
              <a:t>estimated that the CTC provided $8 in social and economic benefits over the long term for every $1 of investment. </a:t>
            </a: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b="1" err="1"/>
              <a:t>Niskanen</a:t>
            </a:r>
            <a:r>
              <a:rPr lang="en-US" b="1"/>
              <a:t> Center: </a:t>
            </a:r>
            <a:r>
              <a:rPr lang="en-US"/>
              <a:t>estimated that the CTC expansion would boost consumer spending by $27 billion, generating $1.9 billion in revenues from state and local sales taxes and supporting over 500,000 full-time jobs.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25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3C41F-3854-2070-0BFD-1B205470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CTC: The opposing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0B9BF-8108-76FD-F10E-68BE24657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8" y="1520687"/>
            <a:ext cx="11672596" cy="4520675"/>
          </a:xfrm>
        </p:spPr>
        <p:txBody>
          <a:bodyPr/>
          <a:lstStyle/>
          <a:p>
            <a:r>
              <a:rPr lang="en-US" sz="2400"/>
              <a:t>Viewed as a middle-class entitlement / Reverse incentive to work</a:t>
            </a:r>
          </a:p>
          <a:p>
            <a:endParaRPr lang="en-US" sz="2400"/>
          </a:p>
          <a:p>
            <a:r>
              <a:rPr lang="en-US" sz="2400"/>
              <a:t>Cost – Over $100B/YR &amp; $1T over 10/YRS if permanent</a:t>
            </a:r>
          </a:p>
          <a:p>
            <a:endParaRPr lang="en-US" sz="2400"/>
          </a:p>
          <a:p>
            <a:r>
              <a:rPr lang="en-US" sz="2400"/>
              <a:t>Unsure how effective it would be w/ kids back in school getting some meals provided</a:t>
            </a:r>
          </a:p>
          <a:p>
            <a:endParaRPr lang="en-US"/>
          </a:p>
          <a:p>
            <a:r>
              <a:rPr lang="en-US" sz="2400"/>
              <a:t>Estimated that 57% of low-income families got the credit because many low/no income families file taxes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F4C3F-E2AC-B93A-46AB-C24FAC27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Politics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B6895-6786-8513-67BA-1E76C855C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/>
              <a:t>End of session scramble to finish appropriations and other unfinished issues</a:t>
            </a:r>
          </a:p>
          <a:p>
            <a:endParaRPr lang="en-US" sz="2800"/>
          </a:p>
          <a:p>
            <a:r>
              <a:rPr lang="en-US" sz="2800"/>
              <a:t>Faith and Anti-Poverty groups suggest that if there are corporate tax benefits in the Omnibus bill, that the CTC is included as well.</a:t>
            </a:r>
          </a:p>
          <a:p>
            <a:endParaRPr lang="en-US" sz="2800"/>
          </a:p>
          <a:p>
            <a:r>
              <a:rPr lang="en-US" sz="2800"/>
              <a:t>Not only included, but pushing for the expanded CTC that contains the monthly payments</a:t>
            </a:r>
          </a:p>
          <a:p>
            <a:endParaRPr lang="en-US" sz="2800"/>
          </a:p>
          <a:p>
            <a:r>
              <a:rPr lang="en-US" sz="2800"/>
              <a:t>Decisions rest in the hands of the “Big 4” (Pelosi, McCarthy in the House and McConnell and Schumer in the Senate) and House (DeLauro) and Senate </a:t>
            </a:r>
            <a:r>
              <a:rPr lang="en-US" sz="2800" err="1"/>
              <a:t>Approps</a:t>
            </a:r>
            <a:r>
              <a:rPr lang="en-US" sz="2800"/>
              <a:t> Chair and Ranking Member (Leahy and Shelby)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3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9C34B-6E73-1288-EE60-E385A4760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/>
              <a:t>Spending Levels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56FF4-18C8-4A7F-A388-209E67AAB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>
                <a:latin typeface="ibm-plex-sans"/>
              </a:rPr>
              <a:t>The “topline” overall budget number announced this week. </a:t>
            </a:r>
            <a:endParaRPr lang="en-US">
              <a:latin typeface="ibm-plex-san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>
              <a:highlight>
                <a:srgbClr val="FFFF00"/>
              </a:highlight>
              <a:latin typeface="ibm-plex-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ibm-plex-sans"/>
              </a:rPr>
              <a:t>L</a:t>
            </a:r>
            <a:r>
              <a:rPr lang="en-US" sz="2800" b="0" i="0">
                <a:effectLst/>
                <a:latin typeface="ibm-plex-sans"/>
              </a:rPr>
              <a:t>awmakers need to decide specific non-defense department allocations.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>
              <a:latin typeface="ibm-plex-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i="0">
                <a:effectLst/>
                <a:latin typeface="ibm-plex-sans"/>
              </a:rPr>
              <a:t>Republicans want a greater increase for defense spending which would leave fewer funds for non-defense programs.</a:t>
            </a:r>
            <a:endParaRPr lang="en-US" sz="2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06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37EF8-B56B-E279-E3A5-4A90FF5B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Two Paths Congress Can Take:</a:t>
            </a:r>
            <a:br>
              <a:rPr lang="en-US"/>
            </a:br>
            <a:r>
              <a:rPr lang="en-US"/>
              <a:t>#1 - The Continuing Resolution (CR)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7E39F-871F-BF66-8C38-10FD94C5E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68759"/>
            <a:ext cx="10911692" cy="407260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Current CR ends Friday, 12/16.  Congress will pass a short-term CR until 12/23.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/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CRs kick can down the road keeping spending at current levels.  Less likely for extra spending to get attached.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/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Anti-Poverty groups do not want a long-term CR. Flat funding “acts like” a cut.</a:t>
            </a:r>
          </a:p>
        </p:txBody>
      </p:sp>
    </p:spTree>
    <p:extLst>
      <p:ext uri="{BB962C8B-B14F-4D97-AF65-F5344CB8AC3E}">
        <p14:creationId xmlns:p14="http://schemas.microsoft.com/office/powerpoint/2010/main" val="2856125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44387-12C3-7797-186A-810B5FBA6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Two Paths Congress Can Take:</a:t>
            </a:r>
            <a:br>
              <a:rPr lang="en-US"/>
            </a:br>
            <a:r>
              <a:rPr lang="en-US"/>
              <a:t>#2 - </a:t>
            </a:r>
            <a:r>
              <a:rPr lang="en-US" err="1"/>
              <a:t>ThE</a:t>
            </a:r>
            <a:r>
              <a:rPr lang="en-US"/>
              <a:t> OMNIBUS (THE CHRISTMAS TREE)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2774D-EC8A-D5A3-EB68-B98410B15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12776"/>
            <a:ext cx="10911692" cy="41285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Can contain a multitude of issues (or unrelated bills)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/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Advocates like this approach to give current/outgoing Senate </a:t>
            </a:r>
            <a:r>
              <a:rPr lang="en-US" sz="2800" err="1"/>
              <a:t>Approps</a:t>
            </a:r>
            <a:r>
              <a:rPr lang="en-US" sz="2800"/>
              <a:t> Chair Sen. Patrick Leahy (VT) and Ranking Member Sen. Richard Shelby (AL) last hurrah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/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House Minority Leader Kevin McCarthy is not supportive of an Omnibus. Would rather have CR until GOP controls the House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8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4D8CA-811C-2C28-3D69-02E6CFAC6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latest scoop</a:t>
            </a:r>
          </a:p>
        </p:txBody>
      </p:sp>
      <p:pic>
        <p:nvPicPr>
          <p:cNvPr id="6" name="Content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4E4EB57-D28A-E1BC-7A5B-459C425F15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4" y="1532840"/>
            <a:ext cx="3810000" cy="3810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86F01-3BC9-BC58-FF92-1EC470DFC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326383"/>
            <a:ext cx="4184034" cy="4714980"/>
          </a:xfrm>
        </p:spPr>
        <p:txBody>
          <a:bodyPr/>
          <a:lstStyle/>
          <a:p>
            <a:r>
              <a:rPr lang="en-US"/>
              <a:t>The Omnibus is being written now and will be finished this weekend.</a:t>
            </a:r>
          </a:p>
          <a:p>
            <a:endParaRPr lang="en-US"/>
          </a:p>
          <a:p>
            <a:r>
              <a:rPr lang="en-US"/>
              <a:t>Congress will debate it next week.</a:t>
            </a:r>
          </a:p>
          <a:p>
            <a:endParaRPr lang="en-US"/>
          </a:p>
          <a:p>
            <a:r>
              <a:rPr lang="en-US"/>
              <a:t>Need to take action now!</a:t>
            </a:r>
          </a:p>
        </p:txBody>
      </p:sp>
    </p:spTree>
    <p:extLst>
      <p:ext uri="{BB962C8B-B14F-4D97-AF65-F5344CB8AC3E}">
        <p14:creationId xmlns:p14="http://schemas.microsoft.com/office/powerpoint/2010/main" val="4163633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4DC0-E309-324A-90DE-B18A365E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ADVOCACY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BBA23-D022-9B42-2898-78C29AACF4BD}"/>
              </a:ext>
            </a:extLst>
          </p:cNvPr>
          <p:cNvSpPr txBox="1"/>
          <p:nvPr/>
        </p:nvSpPr>
        <p:spPr>
          <a:xfrm>
            <a:off x="5305425" y="1704975"/>
            <a:ext cx="55835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/>
              <a:t>“We in America do not have government by the majority</a:t>
            </a:r>
            <a:r>
              <a:rPr lang="en-US" sz="2800"/>
              <a:t>. We have government by the majority who participate.” </a:t>
            </a:r>
          </a:p>
          <a:p>
            <a:endParaRPr lang="en-US" sz="2800"/>
          </a:p>
          <a:p>
            <a:r>
              <a:rPr lang="en-US" sz="2800"/>
              <a:t>-- Thomas Jefferson</a:t>
            </a:r>
          </a:p>
        </p:txBody>
      </p:sp>
      <p:pic>
        <p:nvPicPr>
          <p:cNvPr id="10" name="Content Placeholder 9" descr="A portrait of a person&#10;&#10;Description automatically generated">
            <a:extLst>
              <a:ext uri="{FF2B5EF4-FFF2-40B4-BE49-F238E27FC236}">
                <a16:creationId xmlns:a16="http://schemas.microsoft.com/office/drawing/2014/main" id="{7BC0E051-3610-6D56-8A87-97AE4566C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981" y="1380021"/>
            <a:ext cx="2991239" cy="3677753"/>
          </a:xfrm>
        </p:spPr>
      </p:pic>
    </p:spTree>
    <p:extLst>
      <p:ext uri="{BB962C8B-B14F-4D97-AF65-F5344CB8AC3E}">
        <p14:creationId xmlns:p14="http://schemas.microsoft.com/office/powerpoint/2010/main" val="2620313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1CEA-371F-B5FC-0337-2636D7D1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Vincentian Advocacy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FD4F9-E541-B703-CDAC-F9B2C7B1D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Voter Voice - </a:t>
            </a:r>
            <a:r>
              <a:rPr lang="en-US">
                <a:hlinkClick r:id="rId2"/>
              </a:rPr>
              <a:t>https://votervoice.net/SVDPUSA/home</a:t>
            </a:r>
            <a:endParaRPr lang="en-US"/>
          </a:p>
          <a:p>
            <a:r>
              <a:rPr lang="en-US"/>
              <a:t>Schedule in-district meetings </a:t>
            </a:r>
          </a:p>
          <a:p>
            <a:r>
              <a:rPr lang="en-US"/>
              <a:t>Invite members of Congress and staff to tour your SVdP facilities</a:t>
            </a:r>
          </a:p>
          <a:p>
            <a:r>
              <a:rPr lang="en-US"/>
              <a:t>Amplify on social media</a:t>
            </a:r>
          </a:p>
          <a:p>
            <a:r>
              <a:rPr lang="en-US"/>
              <a:t>Share stories</a:t>
            </a:r>
          </a:p>
          <a:p>
            <a:r>
              <a:rPr lang="en-US"/>
              <a:t>Coalition Letters	</a:t>
            </a:r>
          </a:p>
          <a:p>
            <a:pPr lvl="1"/>
            <a:r>
              <a:rPr lang="en-US"/>
              <a:t>Circle of Protection</a:t>
            </a:r>
          </a:p>
          <a:p>
            <a:pPr lvl="1"/>
            <a:r>
              <a:rPr lang="en-US"/>
              <a:t>USCCB/Catholic Charities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EF730F-8DD9-13C6-0335-8D01ED63A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28" y="3422175"/>
            <a:ext cx="4254972" cy="252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7F96B-19AD-F410-8707-9C111E4C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6A741-8F1B-70E9-5C82-130E328D8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Opening Prayer</a:t>
            </a:r>
          </a:p>
          <a:p>
            <a:r>
              <a:rPr lang="en-US"/>
              <a:t>The Background	</a:t>
            </a:r>
          </a:p>
          <a:p>
            <a:r>
              <a:rPr lang="en-US"/>
              <a:t>The Other Side</a:t>
            </a:r>
          </a:p>
          <a:p>
            <a:r>
              <a:rPr lang="en-US"/>
              <a:t>The Politics	</a:t>
            </a:r>
          </a:p>
          <a:p>
            <a:r>
              <a:rPr lang="en-US"/>
              <a:t>The Advocacy Plan</a:t>
            </a:r>
          </a:p>
          <a:p>
            <a:r>
              <a:rPr lang="en-US"/>
              <a:t>Closing Prayer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74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7B480-F033-D16F-7391-75002299E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" y="202097"/>
            <a:ext cx="11355761" cy="1320800"/>
          </a:xfrm>
        </p:spPr>
        <p:txBody>
          <a:bodyPr>
            <a:normAutofit/>
          </a:bodyPr>
          <a:lstStyle/>
          <a:p>
            <a:r>
              <a:rPr lang="en-US"/>
              <a:t>Voter Voice: Our E-Advocacy Site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B281AD-85A8-E96F-B671-663D6BD50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591" y="1374505"/>
            <a:ext cx="8794817" cy="4592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5736BA-B03F-2BB0-7F7B-B32CF6B12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7287" y="4355722"/>
            <a:ext cx="934597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01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784554-AEA5-7DE2-DF2C-A5D370CC4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0" y="209270"/>
            <a:ext cx="12056031" cy="66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91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2188C9E-BE64-4866-AA35-2E2D43E8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65" y="816638"/>
            <a:ext cx="3513862" cy="5224724"/>
          </a:xfrm>
        </p:spPr>
        <p:txBody>
          <a:bodyPr anchor="ctr">
            <a:normAutofit/>
          </a:bodyPr>
          <a:lstStyle/>
          <a:p>
            <a:r>
              <a:rPr lang="en-US" altLang="en-US"/>
              <a:t>Questions?</a:t>
            </a:r>
          </a:p>
        </p:txBody>
      </p:sp>
      <p:pic>
        <p:nvPicPr>
          <p:cNvPr id="3" name="Content Placeholder 2" descr="Questions">
            <a:extLst>
              <a:ext uri="{FF2B5EF4-FFF2-40B4-BE49-F238E27FC236}">
                <a16:creationId xmlns:a16="http://schemas.microsoft.com/office/drawing/2014/main" id="{152644C3-96FD-4103-9BE6-7725DA65A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5998" y="1600199"/>
            <a:ext cx="3657600" cy="3657600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0A2AE5-A24B-4651-93BB-065DE385E4CA}"/>
              </a:ext>
            </a:extLst>
          </p:cNvPr>
          <p:cNvCxnSpPr/>
          <p:nvPr/>
        </p:nvCxnSpPr>
        <p:spPr>
          <a:xfrm>
            <a:off x="4241804" y="1460500"/>
            <a:ext cx="0" cy="3937000"/>
          </a:xfrm>
          <a:prstGeom prst="line">
            <a:avLst/>
          </a:prstGeom>
          <a:ln w="57150">
            <a:solidFill>
              <a:srgbClr val="A86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003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E9B06-3ACC-942A-EA32-5EC4E4E7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CLOSING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6F7D8-0602-15FC-DAB3-C6955BDCC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Honoring Our Lady of Guadalupe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God of glory,</a:t>
            </a: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 T</a:t>
            </a:r>
            <a:r>
              <a:rPr lang="en-US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 honor the Blessed Virgin Mary you changed Tepeyac’s</a:t>
            </a: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barren ground into a fragrant garden of flowers.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Transform the rough places of our hearts and of our world,</a:t>
            </a: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so that our lives may bear the imprint of Mary’s faith</a:t>
            </a: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and love.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—Benedictine Daily Prayer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9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1896-AD51-A580-2C02-A06B3A9B8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Opening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AB8B0-3477-D926-9F36-E6A193315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02" y="1119673"/>
            <a:ext cx="11681927" cy="4921689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1275"/>
              </a:spcAft>
              <a:buNone/>
            </a:pPr>
            <a:r>
              <a:rPr lang="en-US" sz="200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Lord Jesus,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1275"/>
              </a:spcAft>
              <a:buNone/>
            </a:pPr>
            <a:r>
              <a:rPr lang="en-US" sz="200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Master of both the light and the darkness, send your Holy Spirit upon our preparations for Christmas.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1275"/>
              </a:spcAft>
              <a:buNone/>
            </a:pPr>
            <a:r>
              <a:rPr lang="en-US" sz="200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who have so much to do and seek quiet spaces to hear your voice each day,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1275"/>
              </a:spcAft>
              <a:buNone/>
            </a:pPr>
            <a:r>
              <a:rPr lang="en-US" sz="200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who are anxious over many things look forward to your coming among us.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1275"/>
              </a:spcAft>
              <a:buNone/>
            </a:pPr>
            <a:r>
              <a:rPr lang="en-US" sz="200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who are blessed in so many ways long for the complete joy of your kingdom.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1275"/>
              </a:spcAft>
              <a:buNone/>
            </a:pPr>
            <a:r>
              <a:rPr lang="en-US" sz="200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whose hearts are heavy seek the joy of your presence.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1275"/>
              </a:spcAft>
              <a:buNone/>
            </a:pPr>
            <a:r>
              <a:rPr lang="en-US" sz="200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your people, walking in darkness, yet seeking the light.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1275"/>
              </a:spcAft>
              <a:buNone/>
            </a:pPr>
            <a:r>
              <a:rPr lang="en-US" sz="200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you we say, "Come Lord Jesus!'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1275"/>
              </a:spcAft>
              <a:buNone/>
            </a:pPr>
            <a:r>
              <a:rPr lang="en-US" sz="200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Amen.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1275"/>
              </a:spcAft>
              <a:buNone/>
            </a:pPr>
            <a:r>
              <a:rPr lang="en-US" sz="2000" i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Henri J.M. Nouwen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1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C98AC-E191-2BBE-0437-A532411D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Before we get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C452C-E3E5-29A6-153B-AB7C054F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4" y="1133737"/>
            <a:ext cx="11178075" cy="486570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If you are wearing one of these, please remove it for the next 45 minutes.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A red hat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BFD87879-86D7-4DDF-2E81-ACFBE132F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35" y="1772267"/>
            <a:ext cx="1828800" cy="1149096"/>
          </a:xfrm>
          <a:prstGeom prst="rect">
            <a:avLst/>
          </a:prstGeom>
        </p:spPr>
      </p:pic>
      <p:pic>
        <p:nvPicPr>
          <p:cNvPr id="7" name="Picture 6" descr="A close-up of a hat&#10;&#10;Description automatically generated with medium confidence">
            <a:extLst>
              <a:ext uri="{FF2B5EF4-FFF2-40B4-BE49-F238E27FC236}">
                <a16:creationId xmlns:a16="http://schemas.microsoft.com/office/drawing/2014/main" id="{2F202480-20EC-D4F2-3A86-4C3980948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400" y="1585359"/>
            <a:ext cx="1600600" cy="15005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C7E5FD-9777-3C89-A2B9-D51C3BD7C456}"/>
              </a:ext>
            </a:extLst>
          </p:cNvPr>
          <p:cNvSpPr txBox="1"/>
          <p:nvPr/>
        </p:nvSpPr>
        <p:spPr>
          <a:xfrm>
            <a:off x="391884" y="3183695"/>
            <a:ext cx="3237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And put on this hat</a:t>
            </a:r>
          </a:p>
        </p:txBody>
      </p:sp>
      <p:pic>
        <p:nvPicPr>
          <p:cNvPr id="10" name="Picture 9" descr="A picture containing blue&#10;&#10;Description automatically generated">
            <a:extLst>
              <a:ext uri="{FF2B5EF4-FFF2-40B4-BE49-F238E27FC236}">
                <a16:creationId xmlns:a16="http://schemas.microsoft.com/office/drawing/2014/main" id="{221F7876-5AE2-CEBD-89FE-FB5E8B181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635" y="3969247"/>
            <a:ext cx="1622360" cy="16223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81FBD0-33BF-35FF-910B-068526BD256D}"/>
              </a:ext>
            </a:extLst>
          </p:cNvPr>
          <p:cNvSpPr txBox="1"/>
          <p:nvPr/>
        </p:nvSpPr>
        <p:spPr>
          <a:xfrm>
            <a:off x="4814596" y="3706916"/>
            <a:ext cx="71939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If you thought I was going to ask you to put on this hat, well…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6" name="Picture 15" descr="A person wearing a chef's hat&#10;&#10;Description automatically generated with low confidence">
            <a:extLst>
              <a:ext uri="{FF2B5EF4-FFF2-40B4-BE49-F238E27FC236}">
                <a16:creationId xmlns:a16="http://schemas.microsoft.com/office/drawing/2014/main" id="{675BAA43-51B5-628B-39D3-81F705D92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5631" y="4286913"/>
            <a:ext cx="2162870" cy="143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2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125E5-3641-F815-8147-152C048F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Child Tax Credit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AE0AA-E678-2FF0-3DAE-62C5BCEAE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>
                <a:latin typeface="Calibri"/>
                <a:ea typeface="Calibri" panose="020F0502020204030204" pitchFamily="34" charset="0"/>
                <a:cs typeface="Times New Roman"/>
              </a:rPr>
              <a:t>A</a:t>
            </a:r>
            <a:r>
              <a:rPr lang="en-US" sz="2800">
                <a:effectLst/>
                <a:latin typeface="Calibri"/>
                <a:ea typeface="Calibri" panose="020F0502020204030204" pitchFamily="34" charset="0"/>
                <a:cs typeface="Times New Roman"/>
              </a:rPr>
              <a:t>vailable to families to help pay for the costs of raising children. In 2017, the max value of the credit was raised to $2k per child but limited the amount families could receive as a refund to $1,400 per child ($1,500 in 2022 </a:t>
            </a:r>
            <a:r>
              <a:rPr lang="en-US">
                <a:latin typeface="Calibri"/>
                <a:ea typeface="Calibri" panose="020F0502020204030204" pitchFamily="34" charset="0"/>
                <a:cs typeface="Times New Roman"/>
              </a:rPr>
              <a:t>due to indexing</a:t>
            </a:r>
            <a:r>
              <a:rPr lang="en-US" sz="2800">
                <a:effectLst/>
                <a:latin typeface="Calibri"/>
                <a:ea typeface="Calibri" panose="020F0502020204030204" pitchFamily="34" charset="0"/>
                <a:cs typeface="Times New Roman"/>
              </a:rPr>
              <a:t> for inflation).</a:t>
            </a:r>
            <a:r>
              <a:rPr lang="en-US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US"/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>
                <a:latin typeface="Calibri"/>
                <a:ea typeface="Calibri" panose="020F0502020204030204" pitchFamily="34" charset="0"/>
                <a:cs typeface="Times New Roman"/>
              </a:rPr>
              <a:t>L</a:t>
            </a:r>
            <a:r>
              <a:rPr lang="en-US" sz="2800">
                <a:effectLst/>
                <a:latin typeface="Calibri"/>
                <a:ea typeface="Calibri" panose="020F0502020204030204" pitchFamily="34" charset="0"/>
                <a:cs typeface="Times New Roman"/>
              </a:rPr>
              <a:t>ow-income families who owed little or no federal income taxes were unable to receive the full benefit of the credit.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cushion the impact of the pandemic, the 2021 American Rescue Plan Act (ARPA) made temporary changes that enhanced and expanded the credit, including making it fully available to low-income families.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0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C682-75E9-E75F-2ECF-B4D553D25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American Rescue Plan &amp; The CTC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45F5A-D033-5F85-5AB8-8D4DF8273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Increased from $2K per child to $3K per child (age 6-17)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/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$3,600 per child under the age of 6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/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Made fully refundable to ensure that lowest-income families could receive the full value of the credit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/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Credit split into monthly payments and credit on family's tax return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1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3B45-7EA0-4674-39E3-AB8D9BF0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REFUNDABILITY &amp; Monthly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ADE8D-58EB-4303-7A5E-39F7512A2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i="0">
                <a:solidFill>
                  <a:srgbClr val="575757"/>
                </a:solidFill>
                <a:effectLst/>
                <a:latin typeface="Roboto"/>
                <a:ea typeface="Roboto"/>
                <a:cs typeface="Arial"/>
              </a:rPr>
              <a:t>Refundability</a:t>
            </a:r>
            <a:r>
              <a:rPr lang="en-US" b="0" i="0">
                <a:solidFill>
                  <a:srgbClr val="575757"/>
                </a:solidFill>
                <a:effectLst/>
                <a:latin typeface="Roboto"/>
                <a:ea typeface="Roboto"/>
                <a:cs typeface="Arial"/>
              </a:rPr>
              <a:t> - Making the full value of the credit available to families with low / no incomes on the year</a:t>
            </a:r>
          </a:p>
          <a:p>
            <a:endParaRPr lang="en-US">
              <a:solidFill>
                <a:srgbClr val="575757"/>
              </a:solidFill>
              <a:latin typeface="Roboto" panose="02000000000000000000" pitchFamily="2" charset="0"/>
            </a:endParaRPr>
          </a:p>
          <a:p>
            <a:r>
              <a:rPr lang="en-US" b="0" i="0">
                <a:solidFill>
                  <a:srgbClr val="575757"/>
                </a:solidFill>
                <a:effectLst/>
                <a:latin typeface="Roboto"/>
                <a:ea typeface="Roboto"/>
                <a:cs typeface="Arial"/>
              </a:rPr>
              <a:t>Another important feature of the program was its monthly payment schedule, providing </a:t>
            </a:r>
            <a:r>
              <a:rPr lang="en-US" i="0">
                <a:solidFill>
                  <a:srgbClr val="575757"/>
                </a:solidFill>
                <a:effectLst/>
                <a:latin typeface="Roboto"/>
                <a:ea typeface="Roboto"/>
                <a:cs typeface="Arial"/>
              </a:rPr>
              <a:t>smaller, predictable cash infusions to families</a:t>
            </a:r>
            <a:r>
              <a:rPr lang="en-US" b="0" i="0">
                <a:solidFill>
                  <a:srgbClr val="575757"/>
                </a:solidFill>
                <a:effectLst/>
                <a:latin typeface="Roboto"/>
                <a:ea typeface="Roboto"/>
                <a:cs typeface="Arial"/>
              </a:rPr>
              <a:t>. This reduces hardship and buffers against income and expense volatility that occurs throughout the year.</a:t>
            </a:r>
            <a:endParaRPr lang="en-US">
              <a:latin typeface="Arial"/>
              <a:ea typeface="Robo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466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5AAD-8B56-2CEB-51B3-0C0A3F1E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CTC Results in 2021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D91C4-3089-590E-77CD-4B2F72181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74" y="1334279"/>
            <a:ext cx="11383752" cy="476306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Child poverty fell to 5.2%, the lowest rate on record according to Census Bureau.</a:t>
            </a: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Largest single-year decline in child poverty on record. </a:t>
            </a: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The CTC lifted 5.3 million people—including 2.9 million children—out of poverty in 2021.</a:t>
            </a:r>
          </a:p>
          <a:p>
            <a:endParaRPr lang="en-US"/>
          </a:p>
          <a:p>
            <a:r>
              <a:rPr lang="en-US"/>
              <a:t>Results driven primarily by the expanded (CTC) in the American Rescue Plan (ARPA).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29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8997-82E8-BFC6-DF1F-5A6D9145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CTC Impact: In their own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2BFF8-929F-842A-EEE1-F91AFEA49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Amber Quote 1 #CTCNow 12-07 Press Conference.mov - Google Drive</a:t>
            </a:r>
            <a:endParaRPr lang="en-US"/>
          </a:p>
          <a:p>
            <a:endParaRPr lang="en-US"/>
          </a:p>
          <a:p>
            <a:r>
              <a:rPr lang="en-US">
                <a:hlinkClick r:id="rId3"/>
              </a:rPr>
              <a:t>Cory Booker Quote #CTCNow 12-07 Press Conference.mov - Google Drive</a:t>
            </a:r>
            <a:endParaRPr lang="en-US"/>
          </a:p>
          <a:p>
            <a:endParaRPr lang="en-US"/>
          </a:p>
          <a:p>
            <a:r>
              <a:rPr lang="en-US">
                <a:hlinkClick r:id="rId4"/>
              </a:rPr>
              <a:t>Ritchie Torres Quote #CTCNow 12-07 Press Conference.mov - Google Drive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366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CFEC3D12D8D047AF776AF4888AD060" ma:contentTypeVersion="16" ma:contentTypeDescription="Create a new document." ma:contentTypeScope="" ma:versionID="98bda156160c2434e991d85d25cd1c65">
  <xsd:schema xmlns:xsd="http://www.w3.org/2001/XMLSchema" xmlns:xs="http://www.w3.org/2001/XMLSchema" xmlns:p="http://schemas.microsoft.com/office/2006/metadata/properties" xmlns:ns2="0b7e5411-08af-414d-9d6b-7a75ebddda0e" xmlns:ns3="cfc9e5d4-f034-420c-b339-2b3df8594468" targetNamespace="http://schemas.microsoft.com/office/2006/metadata/properties" ma:root="true" ma:fieldsID="aa64c3cd3bce0c4c0e102706b647a8d0" ns2:_="" ns3:_="">
    <xsd:import namespace="0b7e5411-08af-414d-9d6b-7a75ebddda0e"/>
    <xsd:import namespace="cfc9e5d4-f034-420c-b339-2b3df85944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e5411-08af-414d-9d6b-7a75ebddda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673b56-9bd2-4bed-b2f2-2d9d37ecbb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9e5d4-f034-420c-b339-2b3df859446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9aa8aa1-fe8c-4ebb-b453-0172c2fad332}" ma:internalName="TaxCatchAll" ma:showField="CatchAllData" ma:web="cfc9e5d4-f034-420c-b339-2b3df85944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e5411-08af-414d-9d6b-7a75ebddda0e">
      <Terms xmlns="http://schemas.microsoft.com/office/infopath/2007/PartnerControls"/>
    </lcf76f155ced4ddcb4097134ff3c332f>
    <TaxCatchAll xmlns="cfc9e5d4-f034-420c-b339-2b3df85944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514833-DF04-478D-BFF8-782456E8BC68}">
  <ds:schemaRefs>
    <ds:schemaRef ds:uri="0b7e5411-08af-414d-9d6b-7a75ebddda0e"/>
    <ds:schemaRef ds:uri="cfc9e5d4-f034-420c-b339-2b3df85944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62D177B-C6DD-42C3-A1EB-C572AAF68714}">
  <ds:schemaRefs>
    <ds:schemaRef ds:uri="0b7e5411-08af-414d-9d6b-7a75ebddda0e"/>
    <ds:schemaRef ds:uri="cfc9e5d4-f034-420c-b339-2b3df859446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B695F33-F772-4C5C-B4F1-81617971FD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Facet</vt:lpstr>
      <vt:lpstr>Children’s Tax Credit:   Politics and Advocacy</vt:lpstr>
      <vt:lpstr>Agenda</vt:lpstr>
      <vt:lpstr>Opening prayer</vt:lpstr>
      <vt:lpstr>Before we get started</vt:lpstr>
      <vt:lpstr>Child Tax Credit Background</vt:lpstr>
      <vt:lpstr>American Rescue Plan &amp; The CTC in 2021</vt:lpstr>
      <vt:lpstr>REFUNDABILITY &amp; Monthly Payments</vt:lpstr>
      <vt:lpstr>CTC Results in 2021  </vt:lpstr>
      <vt:lpstr>CTC Impact: In their own words</vt:lpstr>
      <vt:lpstr>Long-Term Benefits of Income Support </vt:lpstr>
      <vt:lpstr>Economic Benefits: Studies</vt:lpstr>
      <vt:lpstr>CTC: The opposing View</vt:lpstr>
      <vt:lpstr>The Politics</vt:lpstr>
      <vt:lpstr>Spending Levels</vt:lpstr>
      <vt:lpstr>Two Paths Congress Can Take: #1 - The Continuing Resolution (CR)</vt:lpstr>
      <vt:lpstr>Two Paths Congress Can Take: #2 - ThE OMNIBUS (THE CHRISTMAS TREE)</vt:lpstr>
      <vt:lpstr>The latest scoop</vt:lpstr>
      <vt:lpstr>ADVOCACY</vt:lpstr>
      <vt:lpstr>Vincentian Advocacy Roles</vt:lpstr>
      <vt:lpstr>Voter Voice: Our E-Advocacy Site</vt:lpstr>
      <vt:lpstr>PowerPoint Presentation</vt:lpstr>
      <vt:lpstr>Questions?</vt:lpstr>
      <vt:lpstr>CLOSING 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Vulnerable Citizens and those who serve them</dc:title>
  <dc:creator>Jill Pioter</dc:creator>
  <cp:revision>5</cp:revision>
  <dcterms:created xsi:type="dcterms:W3CDTF">2020-07-29T14:50:48Z</dcterms:created>
  <dcterms:modified xsi:type="dcterms:W3CDTF">2022-12-15T17:20:41Z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0x0101004DCFEC3D12D8D047AF776AF4888AD060</vt:lpwstr>
  </property>
  <property fmtid="{D5CDD505-2E9C-101B-9397-08002B2CF9AE}" pid="3" name="Order">
    <vt:r8>8013400</vt:r8>
  </property>
  <property fmtid="{D5CDD505-2E9C-101B-9397-08002B2CF9AE}" pid="4" name="MediaServiceImageTags">
    <vt:lpwstr/>
  </property>
</Properties>
</file>